
<file path=[Content_Types].xml><?xml version="1.0" encoding="utf-8"?>
<Types xmlns="http://schemas.openxmlformats.org/package/2006/content-types">
  <Default Extension="jpeg" ContentType="image/jpeg"/>
  <Default Extension="vml" ContentType="application/vnd.openxmlformats-officedocument.vmlDrawing"/>
  <Default Extension="xls" ContentType="application/vnd.ms-excel"/>
  <Default Extension="wdp" ContentType="image/vnd.ms-photo"/>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8"/>
  </p:notesMasterIdLst>
  <p:handoutMasterIdLst>
    <p:handoutMasterId r:id="rId53"/>
  </p:handoutMasterIdLst>
  <p:sldIdLst>
    <p:sldId id="3124" r:id="rId3"/>
    <p:sldId id="3130" r:id="rId4"/>
    <p:sldId id="3134" r:id="rId5"/>
    <p:sldId id="3141" r:id="rId6"/>
    <p:sldId id="3165" r:id="rId7"/>
    <p:sldId id="3139" r:id="rId9"/>
    <p:sldId id="3191" r:id="rId10"/>
    <p:sldId id="3106" r:id="rId11"/>
    <p:sldId id="3142" r:id="rId12"/>
    <p:sldId id="3161" r:id="rId13"/>
    <p:sldId id="3176" r:id="rId14"/>
    <p:sldId id="3148" r:id="rId15"/>
    <p:sldId id="3177" r:id="rId16"/>
    <p:sldId id="3162" r:id="rId17"/>
    <p:sldId id="3170" r:id="rId18"/>
    <p:sldId id="3171" r:id="rId19"/>
    <p:sldId id="3172" r:id="rId20"/>
    <p:sldId id="3174" r:id="rId21"/>
    <p:sldId id="3159" r:id="rId22"/>
    <p:sldId id="3152" r:id="rId23"/>
    <p:sldId id="3153" r:id="rId24"/>
    <p:sldId id="3179" r:id="rId25"/>
    <p:sldId id="3180" r:id="rId26"/>
    <p:sldId id="3190" r:id="rId27"/>
    <p:sldId id="3186" r:id="rId28"/>
    <p:sldId id="3189" r:id="rId29"/>
    <p:sldId id="3188" r:id="rId30"/>
    <p:sldId id="3187" r:id="rId31"/>
    <p:sldId id="3181" r:id="rId32"/>
    <p:sldId id="3192" r:id="rId33"/>
    <p:sldId id="3178" r:id="rId34"/>
    <p:sldId id="3183" r:id="rId35"/>
    <p:sldId id="3202" r:id="rId36"/>
    <p:sldId id="3193" r:id="rId37"/>
    <p:sldId id="3194" r:id="rId38"/>
    <p:sldId id="3184" r:id="rId39"/>
    <p:sldId id="3195" r:id="rId40"/>
    <p:sldId id="3208" r:id="rId41"/>
    <p:sldId id="3196" r:id="rId42"/>
    <p:sldId id="3185" r:id="rId43"/>
    <p:sldId id="3199" r:id="rId44"/>
    <p:sldId id="3207" r:id="rId45"/>
    <p:sldId id="3182" r:id="rId46"/>
    <p:sldId id="3098" r:id="rId47"/>
    <p:sldId id="3095" r:id="rId48"/>
    <p:sldId id="3143" r:id="rId49"/>
    <p:sldId id="3145" r:id="rId50"/>
    <p:sldId id="3144" r:id="rId51"/>
    <p:sldId id="3138" r:id="rId52"/>
  </p:sldIdLst>
  <p:sldSz cx="12858750" cy="7232650"/>
  <p:notesSz cx="6858000" cy="9144000"/>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521415D9-36F7-43E2-AB2F-B90AF26B5E84}">
      <p14:sectionLst xmlns:p14="http://schemas.microsoft.com/office/powerpoint/2010/main">
        <p14:section name="默认节" id="{4AB23A49-6853-584B-BBB1-71F130EA8DBD}">
          <p14:sldIdLst>
            <p14:sldId id="3130"/>
            <p14:sldId id="3134"/>
            <p14:sldId id="3141"/>
            <p14:sldId id="3165"/>
            <p14:sldId id="3139"/>
            <p14:sldId id="3191"/>
            <p14:sldId id="3106"/>
            <p14:sldId id="3142"/>
            <p14:sldId id="3161"/>
            <p14:sldId id="3176"/>
            <p14:sldId id="3148"/>
            <p14:sldId id="3177"/>
            <p14:sldId id="3162"/>
            <p14:sldId id="3170"/>
            <p14:sldId id="3171"/>
            <p14:sldId id="3172"/>
            <p14:sldId id="3174"/>
            <p14:sldId id="3159"/>
            <p14:sldId id="3152"/>
            <p14:sldId id="3153"/>
            <p14:sldId id="3124"/>
          </p14:sldIdLst>
        </p14:section>
        <p14:section name="无标题节" id="{936291AA-E880-2A4D-B8F4-899588B4AC75}">
          <p14:sldIdLst>
            <p14:sldId id="3179"/>
            <p14:sldId id="3180"/>
            <p14:sldId id="3190"/>
            <p14:sldId id="3186"/>
            <p14:sldId id="3189"/>
            <p14:sldId id="3188"/>
            <p14:sldId id="3187"/>
            <p14:sldId id="3181"/>
            <p14:sldId id="3192"/>
            <p14:sldId id="3178"/>
            <p14:sldId id="3183"/>
            <p14:sldId id="3202"/>
            <p14:sldId id="3193"/>
            <p14:sldId id="3194"/>
            <p14:sldId id="3184"/>
            <p14:sldId id="3195"/>
            <p14:sldId id="3208"/>
            <p14:sldId id="3196"/>
            <p14:sldId id="3185"/>
            <p14:sldId id="3199"/>
            <p14:sldId id="3207"/>
            <p14:sldId id="3182"/>
            <p14:sldId id="3098"/>
            <p14:sldId id="3095"/>
            <p14:sldId id="3143"/>
            <p14:sldId id="3145"/>
            <p14:sldId id="3144"/>
            <p14:sldId id="3138"/>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2A13"/>
    <a:srgbClr val="00132F"/>
    <a:srgbClr val="EE1C39"/>
    <a:srgbClr val="863C36"/>
    <a:srgbClr val="0070C0"/>
    <a:srgbClr val="FFFFFF"/>
    <a:srgbClr val="08B689"/>
    <a:srgbClr val="79B50F"/>
    <a:srgbClr val="09B0DE"/>
    <a:srgbClr val="6669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491" autoAdjust="0"/>
    <p:restoredTop sz="92986" autoAdjust="0"/>
  </p:normalViewPr>
  <p:slideViewPr>
    <p:cSldViewPr>
      <p:cViewPr varScale="1">
        <p:scale>
          <a:sx n="71" d="100"/>
          <a:sy n="71" d="100"/>
        </p:scale>
        <p:origin x="612" y="54"/>
      </p:cViewPr>
      <p:guideLst>
        <p:guide orient="horz" pos="328"/>
        <p:guide pos="4050"/>
        <p:guide pos="557"/>
        <p:guide orient="horz" pos="4183"/>
        <p:guide pos="7588"/>
        <p:guide pos="376"/>
        <p:guide pos="1350"/>
      </p:guideLst>
    </p:cSldViewPr>
  </p:slideViewPr>
  <p:outlineViewPr>
    <p:cViewPr>
      <p:scale>
        <a:sx n="100" d="100"/>
        <a:sy n="100" d="100"/>
      </p:scale>
      <p:origin x="0" y="-14412"/>
    </p:cViewPr>
  </p:outlineViewPr>
  <p:notesTextViewPr>
    <p:cViewPr>
      <p:scale>
        <a:sx n="1" d="1"/>
        <a:sy n="1" d="1"/>
      </p:scale>
      <p:origin x="0" y="0"/>
    </p:cViewPr>
  </p:notesTextViewPr>
  <p:sorterViewPr>
    <p:cViewPr>
      <p:scale>
        <a:sx n="75" d="100"/>
        <a:sy n="75" d="100"/>
      </p:scale>
      <p:origin x="0" y="0"/>
    </p:cViewPr>
  </p:sorterViewPr>
  <p:notesViewPr>
    <p:cSldViewPr>
      <p:cViewPr varScale="1">
        <p:scale>
          <a:sx n="85" d="100"/>
          <a:sy n="85" d="100"/>
        </p:scale>
        <p:origin x="3804" y="96"/>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notesMaster" Target="notesMasters/notesMaster1.xml"/><Relationship Id="rId7" Type="http://schemas.openxmlformats.org/officeDocument/2006/relationships/slide" Target="slides/slide5.xml"/><Relationship Id="rId6" Type="http://schemas.openxmlformats.org/officeDocument/2006/relationships/slide" Target="slides/slide4.xml"/><Relationship Id="rId57" Type="http://schemas.openxmlformats.org/officeDocument/2006/relationships/commentAuthors" Target="commentAuthors.xml"/><Relationship Id="rId56" Type="http://schemas.openxmlformats.org/officeDocument/2006/relationships/tableStyles" Target="tableStyles.xml"/><Relationship Id="rId55" Type="http://schemas.openxmlformats.org/officeDocument/2006/relationships/viewProps" Target="viewProps.xml"/><Relationship Id="rId54" Type="http://schemas.openxmlformats.org/officeDocument/2006/relationships/presProps" Target="presProps.xml"/><Relationship Id="rId53" Type="http://schemas.openxmlformats.org/officeDocument/2006/relationships/handoutMaster" Target="handoutMasters/handoutMaster1.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3.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17742FC-62BB-4B81-9CA5-3B750A4B4580}"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67E82F1-5B17-4D95-A6D6-EB96F2D72B61}"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smtClean="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smtClean="0"/>
              <a:t>单击此处编辑母版文本样式</a:t>
            </a:r>
            <a:endParaRPr lang="zh-CN" altLang="en-US" noProof="0" smtClean="0"/>
          </a:p>
          <a:p>
            <a:pPr lvl="1"/>
            <a:r>
              <a:rPr lang="zh-CN" altLang="en-US" noProof="0" smtClean="0"/>
              <a:t>第二级</a:t>
            </a:r>
            <a:endParaRPr lang="zh-CN" altLang="en-US" noProof="0" smtClean="0"/>
          </a:p>
          <a:p>
            <a:pPr lvl="2"/>
            <a:r>
              <a:rPr lang="zh-CN" altLang="en-US" noProof="0" smtClean="0"/>
              <a:t>第三级</a:t>
            </a:r>
            <a:endParaRPr lang="zh-CN" altLang="en-US" noProof="0" smtClean="0"/>
          </a:p>
          <a:p>
            <a:pPr lvl="3"/>
            <a:r>
              <a:rPr lang="zh-CN" altLang="en-US" noProof="0" smtClean="0"/>
              <a:t>第四级</a:t>
            </a:r>
            <a:endParaRPr lang="zh-CN" altLang="en-US" noProof="0" smtClean="0"/>
          </a:p>
          <a:p>
            <a:pPr lvl="4"/>
            <a:r>
              <a:rPr lang="zh-CN" altLang="en-US" noProof="0" smtClean="0"/>
              <a:t>第五级</a:t>
            </a:r>
            <a:endParaRPr lang="zh-CN" altLang="en-US" noProof="0" smtClean="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418F03C3-53C1-4F10-8DAF-D1F318E96C6E}"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5930" algn="l" rtl="0" eaLnBrk="0" fontAlgn="base" hangingPunct="0">
      <a:spcBef>
        <a:spcPct val="30000"/>
      </a:spcBef>
      <a:spcAft>
        <a:spcPct val="0"/>
      </a:spcAft>
      <a:defRPr sz="1300" kern="1200">
        <a:solidFill>
          <a:schemeClr val="tx1"/>
        </a:solidFill>
        <a:latin typeface="+mn-lt"/>
        <a:ea typeface="+mn-ea"/>
        <a:cs typeface="+mn-cs"/>
      </a:defRPr>
    </a:lvl2pPr>
    <a:lvl3pPr marL="913130" algn="l" rtl="0" eaLnBrk="0" fontAlgn="base" hangingPunct="0">
      <a:spcBef>
        <a:spcPct val="30000"/>
      </a:spcBef>
      <a:spcAft>
        <a:spcPct val="0"/>
      </a:spcAft>
      <a:defRPr sz="1300" kern="1200">
        <a:solidFill>
          <a:schemeClr val="tx1"/>
        </a:solidFill>
        <a:latin typeface="+mn-lt"/>
        <a:ea typeface="+mn-ea"/>
        <a:cs typeface="+mn-cs"/>
      </a:defRPr>
    </a:lvl3pPr>
    <a:lvl4pPr marL="1370330" algn="l" rtl="0" eaLnBrk="0" fontAlgn="base" hangingPunct="0">
      <a:spcBef>
        <a:spcPct val="30000"/>
      </a:spcBef>
      <a:spcAft>
        <a:spcPct val="0"/>
      </a:spcAft>
      <a:defRPr sz="1300" kern="1200">
        <a:solidFill>
          <a:schemeClr val="tx1"/>
        </a:solidFill>
        <a:latin typeface="+mn-lt"/>
        <a:ea typeface="+mn-ea"/>
        <a:cs typeface="+mn-cs"/>
      </a:defRPr>
    </a:lvl4pPr>
    <a:lvl5pPr marL="1827530" algn="l" rtl="0" eaLnBrk="0" fontAlgn="base" hangingPunct="0">
      <a:spcBef>
        <a:spcPct val="30000"/>
      </a:spcBef>
      <a:spcAft>
        <a:spcPct val="0"/>
      </a:spcAft>
      <a:defRPr sz="1300" kern="1200">
        <a:solidFill>
          <a:schemeClr val="tx1"/>
        </a:solidFill>
        <a:latin typeface="+mn-lt"/>
        <a:ea typeface="+mn-ea"/>
        <a:cs typeface="+mn-cs"/>
      </a:defRPr>
    </a:lvl5pPr>
    <a:lvl6pPr marL="2285365" algn="l" defTabSz="913765" rtl="0" eaLnBrk="1" latinLnBrk="0" hangingPunct="1">
      <a:defRPr sz="1300" kern="1200">
        <a:solidFill>
          <a:schemeClr val="tx1"/>
        </a:solidFill>
        <a:latin typeface="+mn-lt"/>
        <a:ea typeface="+mn-ea"/>
        <a:cs typeface="+mn-cs"/>
      </a:defRPr>
    </a:lvl6pPr>
    <a:lvl7pPr marL="2742565" algn="l" defTabSz="913765" rtl="0" eaLnBrk="1" latinLnBrk="0" hangingPunct="1">
      <a:defRPr sz="1300" kern="1200">
        <a:solidFill>
          <a:schemeClr val="tx1"/>
        </a:solidFill>
        <a:latin typeface="+mn-lt"/>
        <a:ea typeface="+mn-ea"/>
        <a:cs typeface="+mn-cs"/>
      </a:defRPr>
    </a:lvl7pPr>
    <a:lvl8pPr marL="3199765" algn="l" defTabSz="913765" rtl="0" eaLnBrk="1" latinLnBrk="0" hangingPunct="1">
      <a:defRPr sz="1300" kern="1200">
        <a:solidFill>
          <a:schemeClr val="tx1"/>
        </a:solidFill>
        <a:latin typeface="+mn-lt"/>
        <a:ea typeface="+mn-ea"/>
        <a:cs typeface="+mn-cs"/>
      </a:defRPr>
    </a:lvl8pPr>
    <a:lvl9pPr marL="3656965" algn="l" defTabSz="913765"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fld>
            <a:endParaRPr lang="en-GB"/>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smtClean="0"/>
              <a:t>My First Template</a:t>
            </a:r>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smtClean="0"/>
              <a:t>My First Template</a:t>
            </a: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fld>
            <a:endParaRPr lang="en-GB"/>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smtClean="0"/>
              <a:t>My First Template</a:t>
            </a: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7390C9-E209-452A-AF2C-23D0DB5DF8D6}"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2" name="矩形 1"/>
          <p:cNvSpPr/>
          <p:nvPr userDrawn="1"/>
        </p:nvSpPr>
        <p:spPr>
          <a:xfrm>
            <a:off x="354" y="361635"/>
            <a:ext cx="225016" cy="5866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6434" tIns="48217" rIns="96434" bIns="48217" rtlCol="0" anchor="ctr"/>
          <a:lstStyle/>
          <a:p>
            <a:pPr algn="ctr" defTabSz="963930"/>
            <a:endParaRPr lang="zh-CN" altLang="en-US" sz="1970">
              <a:solidFill>
                <a:srgbClr val="E7E6E6">
                  <a:lumMod val="50000"/>
                </a:srgbClr>
              </a:solidFill>
              <a:cs typeface="+mn-ea"/>
              <a:sym typeface="+mn-lt"/>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64406" y="2246810"/>
            <a:ext cx="10929938" cy="1550333"/>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928813" y="4098502"/>
            <a:ext cx="9001125" cy="1848343"/>
          </a:xfrm>
        </p:spPr>
        <p:txBody>
          <a:bodyPr/>
          <a:lstStyle>
            <a:lvl1pPr marL="0" indent="0" algn="ctr">
              <a:buNone/>
              <a:defRPr>
                <a:solidFill>
                  <a:schemeClr val="tx1">
                    <a:tint val="75000"/>
                  </a:schemeClr>
                </a:solidFill>
              </a:defRPr>
            </a:lvl1pPr>
            <a:lvl2pPr marL="643255" indent="0" algn="ctr">
              <a:buNone/>
              <a:defRPr>
                <a:solidFill>
                  <a:schemeClr val="tx1">
                    <a:tint val="75000"/>
                  </a:schemeClr>
                </a:solidFill>
              </a:defRPr>
            </a:lvl2pPr>
            <a:lvl3pPr marL="1285875" indent="0" algn="ctr">
              <a:buNone/>
              <a:defRPr>
                <a:solidFill>
                  <a:schemeClr val="tx1">
                    <a:tint val="75000"/>
                  </a:schemeClr>
                </a:solidFill>
              </a:defRPr>
            </a:lvl3pPr>
            <a:lvl4pPr marL="1929130" indent="0" algn="ctr">
              <a:buNone/>
              <a:defRPr>
                <a:solidFill>
                  <a:schemeClr val="tx1">
                    <a:tint val="75000"/>
                  </a:schemeClr>
                </a:solidFill>
              </a:defRPr>
            </a:lvl4pPr>
            <a:lvl5pPr marL="2571750" indent="0" algn="ctr">
              <a:buNone/>
              <a:defRPr>
                <a:solidFill>
                  <a:schemeClr val="tx1">
                    <a:tint val="75000"/>
                  </a:schemeClr>
                </a:solidFill>
              </a:defRPr>
            </a:lvl5pPr>
            <a:lvl6pPr marL="3215005" indent="0" algn="ctr">
              <a:buNone/>
              <a:defRPr>
                <a:solidFill>
                  <a:schemeClr val="tx1">
                    <a:tint val="75000"/>
                  </a:schemeClr>
                </a:solidFill>
              </a:defRPr>
            </a:lvl6pPr>
            <a:lvl7pPr marL="3857625" indent="0" algn="ctr">
              <a:buNone/>
              <a:defRPr>
                <a:solidFill>
                  <a:schemeClr val="tx1">
                    <a:tint val="75000"/>
                  </a:schemeClr>
                </a:solidFill>
              </a:defRPr>
            </a:lvl7pPr>
            <a:lvl8pPr marL="4500880" indent="0" algn="ctr">
              <a:buNone/>
              <a:defRPr>
                <a:solidFill>
                  <a:schemeClr val="tx1">
                    <a:tint val="75000"/>
                  </a:schemeClr>
                </a:solidFill>
              </a:defRPr>
            </a:lvl8pPr>
            <a:lvl9pPr marL="5143500"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2CC48DD4-A9AD-4113-82BD-DB389D9CB60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9BEA383-4DC3-49F8-8A34-8517224E531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空白">
    <p:bg>
      <p:bgRef idx="1001">
        <a:schemeClr val="bg1"/>
      </p:bgRef>
    </p:bg>
    <p:spTree>
      <p:nvGrpSpPr>
        <p:cNvPr id="1" name=""/>
        <p:cNvGrpSpPr/>
        <p:nvPr/>
      </p:nvGrpSpPr>
      <p:grpSpPr>
        <a:xfrm>
          <a:off x="0" y="0"/>
          <a:ext cx="0" cy="0"/>
          <a:chOff x="0" y="0"/>
          <a:chExt cx="0" cy="0"/>
        </a:xfrm>
      </p:grpSpPr>
      <p:sp>
        <p:nvSpPr>
          <p:cNvPr id="2" name="日期占位符 3"/>
          <p:cNvSpPr>
            <a:spLocks noGrp="1"/>
          </p:cNvSpPr>
          <p:nvPr>
            <p:ph type="dt" sz="half" idx="10"/>
          </p:nvPr>
        </p:nvSpPr>
        <p:spPr>
          <a:xfrm>
            <a:off x="643018" y="6704013"/>
            <a:ext cx="3000745" cy="385762"/>
          </a:xfrm>
          <a:prstGeom prst="rect">
            <a:avLst/>
          </a:prstGeom>
        </p:spPr>
        <p:txBody>
          <a:bodyPr/>
          <a:lstStyle>
            <a:lvl1pPr>
              <a:defRPr/>
            </a:lvl1pPr>
          </a:lstStyle>
          <a:p>
            <a:pPr>
              <a:defRPr/>
            </a:pPr>
            <a:fld id="{ECE45C20-9DC3-4C93-855F-0906F529D9E0}" type="datetimeFigureOut">
              <a:rPr lang="zh-CN" altLang="en-US"/>
            </a:fld>
            <a:endParaRPr lang="zh-CN" altLang="en-US"/>
          </a:p>
        </p:txBody>
      </p:sp>
      <p:sp>
        <p:nvSpPr>
          <p:cNvPr id="3" name="页脚占位符 4"/>
          <p:cNvSpPr>
            <a:spLocks noGrp="1"/>
          </p:cNvSpPr>
          <p:nvPr>
            <p:ph type="ftr" sz="quarter" idx="11"/>
          </p:nvPr>
        </p:nvSpPr>
        <p:spPr>
          <a:xfrm>
            <a:off x="4393156" y="6704013"/>
            <a:ext cx="4072440" cy="385762"/>
          </a:xfrm>
          <a:prstGeom prst="rect">
            <a:avLst/>
          </a:prstGeom>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a:xfrm>
            <a:off x="9214988" y="6704013"/>
            <a:ext cx="3000745" cy="385762"/>
          </a:xfrm>
          <a:prstGeom prst="rect">
            <a:avLst/>
          </a:prstGeom>
        </p:spPr>
        <p:txBody>
          <a:bodyPr/>
          <a:lstStyle>
            <a:lvl1pPr>
              <a:defRPr/>
            </a:lvl1pPr>
          </a:lstStyle>
          <a:p>
            <a:fld id="{438595A7-F137-4A1C-94F3-17BF434764D1}" type="slidenum">
              <a:rPr lang="zh-CN" altLang="en-US"/>
            </a:fld>
            <a:endParaRPr lang="zh-CN" alt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sp>
        <p:nvSpPr>
          <p:cNvPr id="2" name="矩形 1"/>
          <p:cNvSpPr/>
          <p:nvPr userDrawn="1"/>
        </p:nvSpPr>
        <p:spPr>
          <a:xfrm>
            <a:off x="354" y="361635"/>
            <a:ext cx="225016" cy="5866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6434" tIns="48217" rIns="96434" bIns="48217" rtlCol="0" anchor="ctr"/>
          <a:lstStyle/>
          <a:p>
            <a:pPr algn="ctr" defTabSz="963930"/>
            <a:endParaRPr lang="zh-CN" altLang="en-US" sz="1970">
              <a:solidFill>
                <a:srgbClr val="E7E6E6">
                  <a:lumMod val="50000"/>
                </a:srgbClr>
              </a:solidFill>
              <a:cs typeface="+mn-ea"/>
              <a:sym typeface="+mn-lt"/>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3_标题幻灯片">
    <p:spTree>
      <p:nvGrpSpPr>
        <p:cNvPr id="1" name=""/>
        <p:cNvGrpSpPr/>
        <p:nvPr/>
      </p:nvGrpSpPr>
      <p:grpSpPr>
        <a:xfrm>
          <a:off x="0" y="0"/>
          <a:ext cx="0" cy="0"/>
          <a:chOff x="0" y="0"/>
          <a:chExt cx="0" cy="0"/>
        </a:xfrm>
      </p:grpSpPr>
      <p:sp>
        <p:nvSpPr>
          <p:cNvPr id="2" name="矩形 1"/>
          <p:cNvSpPr/>
          <p:nvPr userDrawn="1"/>
        </p:nvSpPr>
        <p:spPr>
          <a:xfrm>
            <a:off x="354" y="361635"/>
            <a:ext cx="225016" cy="5866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6434" tIns="48217" rIns="96434" bIns="48217" rtlCol="0" anchor="ctr"/>
          <a:lstStyle/>
          <a:p>
            <a:pPr algn="ctr" defTabSz="963930"/>
            <a:endParaRPr lang="zh-CN" altLang="en-US" sz="1970">
              <a:solidFill>
                <a:srgbClr val="E7E6E6">
                  <a:lumMod val="50000"/>
                </a:srgbClr>
              </a:solidFill>
              <a:cs typeface="+mn-ea"/>
              <a:sym typeface="+mn-lt"/>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4_标题幻灯片">
    <p:spTree>
      <p:nvGrpSpPr>
        <p:cNvPr id="1" name=""/>
        <p:cNvGrpSpPr/>
        <p:nvPr/>
      </p:nvGrpSpPr>
      <p:grpSpPr>
        <a:xfrm>
          <a:off x="0" y="0"/>
          <a:ext cx="0" cy="0"/>
          <a:chOff x="0" y="0"/>
          <a:chExt cx="0" cy="0"/>
        </a:xfrm>
      </p:grpSpPr>
      <p:sp>
        <p:nvSpPr>
          <p:cNvPr id="2" name="矩形 1"/>
          <p:cNvSpPr/>
          <p:nvPr userDrawn="1"/>
        </p:nvSpPr>
        <p:spPr>
          <a:xfrm>
            <a:off x="354" y="361635"/>
            <a:ext cx="225016" cy="5866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6434" tIns="48217" rIns="96434" bIns="48217" rtlCol="0" anchor="ctr"/>
          <a:lstStyle/>
          <a:p>
            <a:pPr algn="ctr" defTabSz="963930"/>
            <a:endParaRPr lang="zh-CN" altLang="en-US" sz="1970">
              <a:solidFill>
                <a:srgbClr val="E7E6E6">
                  <a:lumMod val="50000"/>
                </a:srgbClr>
              </a:solidFill>
              <a:cs typeface="+mn-ea"/>
              <a:sym typeface="+mn-lt"/>
            </a:endParaRPr>
          </a:p>
        </p:txBody>
      </p:sp>
    </p:spTree>
  </p:cSld>
  <p:clrMapOvr>
    <a:masterClrMapping/>
  </p:clrMapOvr>
</p:sldLayout>
</file>

<file path=ppt/slideMasters/_rels/slideMaster1.xml.rels><?xml version="1.0" encoding="UTF-8" standalone="yes"?>
<Relationships xmlns="http://schemas.openxmlformats.org/package/2006/relationships"><Relationship Id="rId7" Type="http://schemas.openxmlformats.org/officeDocument/2006/relationships/theme" Target="../theme/theme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84238" y="385763"/>
            <a:ext cx="11090275" cy="1397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84238" y="1925638"/>
            <a:ext cx="11090275" cy="4589462"/>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84238" y="6704013"/>
            <a:ext cx="2892425" cy="384175"/>
          </a:xfrm>
          <a:prstGeom prst="rect">
            <a:avLst/>
          </a:prstGeom>
        </p:spPr>
        <p:txBody>
          <a:bodyPr vert="horz" lIns="91440" tIns="45720" rIns="91440" bIns="45720" rtlCol="0" anchor="ctr"/>
          <a:lstStyle>
            <a:lvl1pPr algn="l">
              <a:defRPr sz="1200">
                <a:solidFill>
                  <a:schemeClr val="tx1">
                    <a:tint val="75000"/>
                  </a:schemeClr>
                </a:solidFill>
              </a:defRPr>
            </a:lvl1pPr>
          </a:lstStyle>
          <a:p>
            <a:fld id="{43A93E93-166D-47F5-9EF1-ACEABE24AEEA}" type="datetimeFigureOut">
              <a:rPr lang="zh-CN" altLang="en-US" smtClean="0"/>
            </a:fld>
            <a:endParaRPr lang="zh-CN" altLang="en-US"/>
          </a:p>
        </p:txBody>
      </p:sp>
      <p:sp>
        <p:nvSpPr>
          <p:cNvPr id="5" name="页脚占位符 4"/>
          <p:cNvSpPr>
            <a:spLocks noGrp="1"/>
          </p:cNvSpPr>
          <p:nvPr>
            <p:ph type="ftr" sz="quarter" idx="3"/>
          </p:nvPr>
        </p:nvSpPr>
        <p:spPr>
          <a:xfrm>
            <a:off x="4259263" y="6704013"/>
            <a:ext cx="4340225" cy="3841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9082088" y="6704013"/>
            <a:ext cx="2892425" cy="384175"/>
          </a:xfrm>
          <a:prstGeom prst="rect">
            <a:avLst/>
          </a:prstGeom>
        </p:spPr>
        <p:txBody>
          <a:bodyPr vert="horz" lIns="91440" tIns="45720" rIns="91440" bIns="45720" rtlCol="0" anchor="ctr"/>
          <a:lstStyle>
            <a:lvl1pPr algn="r">
              <a:defRPr sz="1200">
                <a:solidFill>
                  <a:schemeClr val="tx1">
                    <a:tint val="75000"/>
                  </a:schemeClr>
                </a:solidFill>
              </a:defRPr>
            </a:lvl1pPr>
          </a:lstStyle>
          <a:p>
            <a:fld id="{118D5ACA-62CA-46DB-AD6B-12EDD6D51A23}"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7" Type="http://schemas.openxmlformats.org/officeDocument/2006/relationships/notesSlide" Target="../notesSlides/notesSlide5.xml"/><Relationship Id="rId6" Type="http://schemas.openxmlformats.org/officeDocument/2006/relationships/slideLayout" Target="../slideLayouts/slideLayout3.xml"/><Relationship Id="rId5" Type="http://schemas.openxmlformats.org/officeDocument/2006/relationships/tags" Target="../tags/tag4.xml"/><Relationship Id="rId4" Type="http://schemas.openxmlformats.org/officeDocument/2006/relationships/image" Target="../media/image2.png"/><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7.png"/></Relationships>
</file>

<file path=ppt/slides/_rels/slide12.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1.xml"/><Relationship Id="rId3" Type="http://schemas.openxmlformats.org/officeDocument/2006/relationships/image" Target="../media/image2.png"/><Relationship Id="rId2" Type="http://schemas.microsoft.com/office/2007/relationships/hdphoto" Target="../media/hdphoto1.wdp"/><Relationship Id="rId1"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image" Target="../media/image9.png"/></Relationships>
</file>

<file path=ppt/slides/_rels/slide14.xml.rels><?xml version="1.0" encoding="UTF-8" standalone="yes"?>
<Relationships xmlns="http://schemas.openxmlformats.org/package/2006/relationships"><Relationship Id="rId7" Type="http://schemas.openxmlformats.org/officeDocument/2006/relationships/notesSlide" Target="../notesSlides/notesSlide9.xml"/><Relationship Id="rId6" Type="http://schemas.openxmlformats.org/officeDocument/2006/relationships/slideLayout" Target="../slideLayouts/slideLayout3.xml"/><Relationship Id="rId5" Type="http://schemas.openxmlformats.org/officeDocument/2006/relationships/tags" Target="../tags/tag8.xml"/><Relationship Id="rId4" Type="http://schemas.openxmlformats.org/officeDocument/2006/relationships/image" Target="../media/image2.png"/><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18.xml.rels><?xml version="1.0" encoding="UTF-8" standalone="yes"?>
<Relationships xmlns="http://schemas.openxmlformats.org/package/2006/relationships"><Relationship Id="rId7" Type="http://schemas.openxmlformats.org/officeDocument/2006/relationships/notesSlide" Target="../notesSlides/notesSlide13.xml"/><Relationship Id="rId6" Type="http://schemas.openxmlformats.org/officeDocument/2006/relationships/slideLayout" Target="../slideLayouts/slideLayout3.xml"/><Relationship Id="rId5" Type="http://schemas.openxmlformats.org/officeDocument/2006/relationships/tags" Target="../tags/tag12.xml"/><Relationship Id="rId4" Type="http://schemas.openxmlformats.org/officeDocument/2006/relationships/image" Target="../media/image2.png"/><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1.png"/></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1.xml"/><Relationship Id="rId2" Type="http://schemas.openxmlformats.org/officeDocument/2006/relationships/image" Target="../media/image12.png"/><Relationship Id="rId1"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23.xml.rels><?xml version="1.0" encoding="UTF-8" standalone="yes"?>
<Relationships xmlns="http://schemas.openxmlformats.org/package/2006/relationships"><Relationship Id="rId7" Type="http://schemas.openxmlformats.org/officeDocument/2006/relationships/notesSlide" Target="../notesSlides/notesSlide18.xml"/><Relationship Id="rId6" Type="http://schemas.openxmlformats.org/officeDocument/2006/relationships/slideLayout" Target="../slideLayouts/slideLayout3.xml"/><Relationship Id="rId5" Type="http://schemas.openxmlformats.org/officeDocument/2006/relationships/tags" Target="../tags/tag16.xml"/><Relationship Id="rId4" Type="http://schemas.openxmlformats.org/officeDocument/2006/relationships/image" Target="../media/image2.png"/><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25.xml.rels><?xml version="1.0" encoding="UTF-8" standalone="yes"?>
<Relationships xmlns="http://schemas.openxmlformats.org/package/2006/relationships"><Relationship Id="rId4" Type="http://schemas.openxmlformats.org/officeDocument/2006/relationships/notesSlide" Target="../notesSlides/notesSlide20.xml"/><Relationship Id="rId3" Type="http://schemas.openxmlformats.org/officeDocument/2006/relationships/slideLayout" Target="../slideLayouts/slideLayout1.xml"/><Relationship Id="rId2" Type="http://schemas.openxmlformats.org/officeDocument/2006/relationships/image" Target="../media/image13.emf"/><Relationship Id="rId1"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28.xml.rels><?xml version="1.0" encoding="UTF-8" standalone="yes"?>
<Relationships xmlns="http://schemas.openxmlformats.org/package/2006/relationships"><Relationship Id="rId6" Type="http://schemas.openxmlformats.org/officeDocument/2006/relationships/notesSlide" Target="../notesSlides/notesSlide23.xml"/><Relationship Id="rId5" Type="http://schemas.openxmlformats.org/officeDocument/2006/relationships/vmlDrawing" Target="../drawings/vmlDrawing1.vml"/><Relationship Id="rId4" Type="http://schemas.openxmlformats.org/officeDocument/2006/relationships/slideLayout" Target="../slideLayouts/slideLayout1.xml"/><Relationship Id="rId3" Type="http://schemas.openxmlformats.org/officeDocument/2006/relationships/image" Target="../media/image14.png"/><Relationship Id="rId2" Type="http://schemas.openxmlformats.org/officeDocument/2006/relationships/oleObject" Target="../embeddings/Workbook1.xls"/><Relationship Id="rId1" Type="http://schemas.openxmlformats.org/officeDocument/2006/relationships/image" Target="../media/image2.png"/></Relationships>
</file>

<file path=ppt/slides/_rels/slide29.xml.rels><?xml version="1.0" encoding="UTF-8" standalone="yes"?>
<Relationships xmlns="http://schemas.openxmlformats.org/package/2006/relationships"><Relationship Id="rId7" Type="http://schemas.openxmlformats.org/officeDocument/2006/relationships/notesSlide" Target="../notesSlides/notesSlide24.xml"/><Relationship Id="rId6" Type="http://schemas.openxmlformats.org/officeDocument/2006/relationships/slideLayout" Target="../slideLayouts/slideLayout3.xml"/><Relationship Id="rId5" Type="http://schemas.openxmlformats.org/officeDocument/2006/relationships/tags" Target="../tags/tag20.xml"/><Relationship Id="rId4" Type="http://schemas.openxmlformats.org/officeDocument/2006/relationships/image" Target="../media/image2.png"/><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2.png"/><Relationship Id="rId1" Type="http://schemas.openxmlformats.org/officeDocument/2006/relationships/image" Target="../media/image3.jpeg"/></Relationships>
</file>

<file path=ppt/slides/_rels/slide30.xml.rels><?xml version="1.0" encoding="UTF-8" standalone="yes"?>
<Relationships xmlns="http://schemas.openxmlformats.org/package/2006/relationships"><Relationship Id="rId4" Type="http://schemas.openxmlformats.org/officeDocument/2006/relationships/notesSlide" Target="../notesSlides/notesSlide25.xml"/><Relationship Id="rId3" Type="http://schemas.openxmlformats.org/officeDocument/2006/relationships/slideLayout" Target="../slideLayouts/slideLayout1.xml"/><Relationship Id="rId2" Type="http://schemas.openxmlformats.org/officeDocument/2006/relationships/image" Target="../media/image15.png"/><Relationship Id="rId1"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32.xml.rels><?xml version="1.0" encoding="UTF-8" standalone="yes"?>
<Relationships xmlns="http://schemas.openxmlformats.org/package/2006/relationships"><Relationship Id="rId7" Type="http://schemas.openxmlformats.org/officeDocument/2006/relationships/notesSlide" Target="../notesSlides/notesSlide27.xml"/><Relationship Id="rId6" Type="http://schemas.openxmlformats.org/officeDocument/2006/relationships/slideLayout" Target="../slideLayouts/slideLayout3.xml"/><Relationship Id="rId5" Type="http://schemas.openxmlformats.org/officeDocument/2006/relationships/tags" Target="../tags/tag24.xml"/><Relationship Id="rId4" Type="http://schemas.openxmlformats.org/officeDocument/2006/relationships/image" Target="../media/image2.png"/><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tags" Target="../tags/tag21.xml"/></Relationships>
</file>

<file path=ppt/slides/_rels/slide33.xml.rels><?xml version="1.0" encoding="UTF-8" standalone="yes"?>
<Relationships xmlns="http://schemas.openxmlformats.org/package/2006/relationships"><Relationship Id="rId4" Type="http://schemas.openxmlformats.org/officeDocument/2006/relationships/notesSlide" Target="../notesSlides/notesSlide28.xml"/><Relationship Id="rId3" Type="http://schemas.openxmlformats.org/officeDocument/2006/relationships/slideLayout" Target="../slideLayouts/slideLayout3.xml"/><Relationship Id="rId2" Type="http://schemas.openxmlformats.org/officeDocument/2006/relationships/image" Target="../media/image2.png"/><Relationship Id="rId1" Type="http://schemas.openxmlformats.org/officeDocument/2006/relationships/image" Target="../media/image16.jpe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35.xml.rels><?xml version="1.0" encoding="UTF-8" standalone="yes"?>
<Relationships xmlns="http://schemas.openxmlformats.org/package/2006/relationships"><Relationship Id="rId5" Type="http://schemas.openxmlformats.org/officeDocument/2006/relationships/notesSlide" Target="../notesSlides/notesSlide30.xml"/><Relationship Id="rId4" Type="http://schemas.openxmlformats.org/officeDocument/2006/relationships/slideLayout" Target="../slideLayouts/slideLayout1.xml"/><Relationship Id="rId3" Type="http://schemas.openxmlformats.org/officeDocument/2006/relationships/image" Target="../media/image2.png"/><Relationship Id="rId2" Type="http://schemas.openxmlformats.org/officeDocument/2006/relationships/image" Target="../media/image18.png"/><Relationship Id="rId1" Type="http://schemas.openxmlformats.org/officeDocument/2006/relationships/image" Target="../media/image17.png"/></Relationships>
</file>

<file path=ppt/slides/_rels/slide36.xml.rels><?xml version="1.0" encoding="UTF-8" standalone="yes"?>
<Relationships xmlns="http://schemas.openxmlformats.org/package/2006/relationships"><Relationship Id="rId7" Type="http://schemas.openxmlformats.org/officeDocument/2006/relationships/notesSlide" Target="../notesSlides/notesSlide31.xml"/><Relationship Id="rId6" Type="http://schemas.openxmlformats.org/officeDocument/2006/relationships/slideLayout" Target="../slideLayouts/slideLayout3.xml"/><Relationship Id="rId5" Type="http://schemas.openxmlformats.org/officeDocument/2006/relationships/tags" Target="../tags/tag28.xml"/><Relationship Id="rId4" Type="http://schemas.openxmlformats.org/officeDocument/2006/relationships/image" Target="../media/image2.png"/><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tags" Target="../tags/tag25.xml"/></Relationships>
</file>

<file path=ppt/slides/_rels/slide37.xml.rels><?xml version="1.0" encoding="UTF-8" standalone="yes"?>
<Relationships xmlns="http://schemas.openxmlformats.org/package/2006/relationships"><Relationship Id="rId6" Type="http://schemas.openxmlformats.org/officeDocument/2006/relationships/notesSlide" Target="../notesSlides/notesSlide32.xml"/><Relationship Id="rId5" Type="http://schemas.openxmlformats.org/officeDocument/2006/relationships/slideLayout" Target="../slideLayouts/slideLayout1.xml"/><Relationship Id="rId4" Type="http://schemas.openxmlformats.org/officeDocument/2006/relationships/image" Target="../media/image21.png"/><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39.xml.rels><?xml version="1.0" encoding="UTF-8" standalone="yes"?>
<Relationships xmlns="http://schemas.openxmlformats.org/package/2006/relationships"><Relationship Id="rId4" Type="http://schemas.openxmlformats.org/officeDocument/2006/relationships/notesSlide" Target="../notesSlides/notesSlide34.xml"/><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22.png"/></Relationships>
</file>

<file path=ppt/slides/_rels/slide4.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6.jpeg"/><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jpeg"/></Relationships>
</file>

<file path=ppt/slides/_rels/slide40.xml.rels><?xml version="1.0" encoding="UTF-8" standalone="yes"?>
<Relationships xmlns="http://schemas.openxmlformats.org/package/2006/relationships"><Relationship Id="rId7" Type="http://schemas.openxmlformats.org/officeDocument/2006/relationships/notesSlide" Target="../notesSlides/notesSlide35.xml"/><Relationship Id="rId6" Type="http://schemas.openxmlformats.org/officeDocument/2006/relationships/slideLayout" Target="../slideLayouts/slideLayout3.xml"/><Relationship Id="rId5" Type="http://schemas.openxmlformats.org/officeDocument/2006/relationships/tags" Target="../tags/tag32.xml"/><Relationship Id="rId4" Type="http://schemas.openxmlformats.org/officeDocument/2006/relationships/image" Target="../media/image2.png"/><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tags" Target="../tags/tag29.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23.png"/><Relationship Id="rId1" Type="http://schemas.openxmlformats.org/officeDocument/2006/relationships/image" Target="../media/image2.pn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45.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26.png"/><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image" Target="../media/image2.png"/></Relationships>
</file>

<file path=ppt/slides/_rels/slide46.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27.png"/><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image" Target="../media/image2.pn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9.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2.png"/><Relationship Id="rId1"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1" cstate="print">
            <a:lum/>
          </a:blip>
          <a:srcRect/>
          <a:stretch>
            <a:fillRect l="-10000" r="-10000"/>
          </a:stretch>
        </a:blipFill>
        <a:effectLst/>
      </p:bgPr>
    </p:bg>
    <p:spTree>
      <p:nvGrpSpPr>
        <p:cNvPr id="1" name=""/>
        <p:cNvGrpSpPr/>
        <p:nvPr/>
      </p:nvGrpSpPr>
      <p:grpSpPr>
        <a:xfrm>
          <a:off x="0" y="0"/>
          <a:ext cx="0" cy="0"/>
          <a:chOff x="0" y="0"/>
          <a:chExt cx="0" cy="0"/>
        </a:xfrm>
      </p:grpSpPr>
      <p:sp>
        <p:nvSpPr>
          <p:cNvPr id="5" name="TextBox 143"/>
          <p:cNvSpPr txBox="1"/>
          <p:nvPr/>
        </p:nvSpPr>
        <p:spPr>
          <a:xfrm>
            <a:off x="4467320" y="2392189"/>
            <a:ext cx="7815884" cy="1015663"/>
          </a:xfrm>
          <a:prstGeom prst="rect">
            <a:avLst/>
          </a:prstGeom>
          <a:noFill/>
        </p:spPr>
        <p:txBody>
          <a:bodyPr wrap="square" rtlCol="0">
            <a:spAutoFit/>
          </a:bodyPr>
          <a:lstStyle/>
          <a:p>
            <a:pPr algn="ctr"/>
            <a:r>
              <a:rPr lang="zh-CN" altLang="en-US" sz="6000" dirty="0">
                <a:ln w="6350">
                  <a:noFill/>
                </a:ln>
                <a:solidFill>
                  <a:srgbClr val="C00000"/>
                </a:solidFill>
                <a:latin typeface="方正正准黑简体" panose="02000000000000000000" pitchFamily="2" charset="-122"/>
                <a:ea typeface="方正正准黑简体" panose="02000000000000000000" pitchFamily="2" charset="-122"/>
              </a:rPr>
              <a:t>飞</a:t>
            </a:r>
            <a:r>
              <a:rPr lang="zh-CN" altLang="en-US" sz="6000" dirty="0" smtClean="0">
                <a:ln w="6350">
                  <a:noFill/>
                </a:ln>
                <a:solidFill>
                  <a:srgbClr val="C00000"/>
                </a:solidFill>
                <a:latin typeface="方正正准黑简体" panose="02000000000000000000" pitchFamily="2" charset="-122"/>
                <a:ea typeface="方正正准黑简体" panose="02000000000000000000" pitchFamily="2" charset="-122"/>
              </a:rPr>
              <a:t>创产品与服务</a:t>
            </a:r>
            <a:endParaRPr lang="en-US" altLang="zh-CN" sz="6000" dirty="0">
              <a:ln w="6350">
                <a:noFill/>
              </a:ln>
              <a:solidFill>
                <a:srgbClr val="C00000"/>
              </a:solidFill>
              <a:latin typeface="方正正准黑简体" panose="02000000000000000000" pitchFamily="2" charset="-122"/>
              <a:ea typeface="方正正准黑简体" panose="02000000000000000000" pitchFamily="2" charset="-122"/>
            </a:endParaRPr>
          </a:p>
        </p:txBody>
      </p:sp>
      <p:grpSp>
        <p:nvGrpSpPr>
          <p:cNvPr id="6" name="组合 5"/>
          <p:cNvGrpSpPr/>
          <p:nvPr/>
        </p:nvGrpSpPr>
        <p:grpSpPr>
          <a:xfrm>
            <a:off x="4393400" y="5851255"/>
            <a:ext cx="308457" cy="308457"/>
            <a:chOff x="801291" y="3535885"/>
            <a:chExt cx="219347" cy="219347"/>
          </a:xfrm>
        </p:grpSpPr>
        <p:sp>
          <p:nvSpPr>
            <p:cNvPr id="7" name="Oval 10"/>
            <p:cNvSpPr>
              <a:spLocks noChangeArrowheads="1"/>
            </p:cNvSpPr>
            <p:nvPr/>
          </p:nvSpPr>
          <p:spPr bwMode="auto">
            <a:xfrm>
              <a:off x="801291" y="3535885"/>
              <a:ext cx="219347" cy="219347"/>
            </a:xfrm>
            <a:prstGeom prst="ellipse">
              <a:avLst/>
            </a:prstGeom>
            <a:solidFill>
              <a:srgbClr val="EE1C39"/>
            </a:solidFill>
            <a:ln>
              <a:noFill/>
            </a:ln>
            <a:effectLst/>
            <a:extLst>
              <a:ext uri="{91240B29-F687-4F45-9708-019B960494DF}">
                <a14:hiddenLine xmlns:a14="http://schemas.microsoft.com/office/drawing/2010/main" w="6350">
                  <a:solidFill>
                    <a:srgbClr val="CBAB89"/>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sz="1125">
                <a:solidFill>
                  <a:schemeClr val="bg1"/>
                </a:solidFill>
                <a:latin typeface="微软雅黑" panose="020B0503020204020204" pitchFamily="34" charset="-122"/>
                <a:ea typeface="微软雅黑" panose="020B0503020204020204" pitchFamily="34" charset="-122"/>
              </a:endParaRPr>
            </a:p>
          </p:txBody>
        </p:sp>
        <p:grpSp>
          <p:nvGrpSpPr>
            <p:cNvPr id="8" name="组合 7"/>
            <p:cNvGrpSpPr/>
            <p:nvPr/>
          </p:nvGrpSpPr>
          <p:grpSpPr>
            <a:xfrm>
              <a:off x="860980" y="3583766"/>
              <a:ext cx="100336" cy="114060"/>
              <a:chOff x="860980" y="3583766"/>
              <a:chExt cx="100336" cy="114060"/>
            </a:xfrm>
          </p:grpSpPr>
          <p:sp>
            <p:nvSpPr>
              <p:cNvPr id="9" name="Freeform 12"/>
              <p:cNvSpPr>
                <a:spLocks noEditPoints="1"/>
              </p:cNvSpPr>
              <p:nvPr/>
            </p:nvSpPr>
            <p:spPr bwMode="auto">
              <a:xfrm>
                <a:off x="884050" y="3583766"/>
                <a:ext cx="53830" cy="53740"/>
              </a:xfrm>
              <a:custGeom>
                <a:avLst/>
                <a:gdLst>
                  <a:gd name="T0" fmla="*/ 31 w 62"/>
                  <a:gd name="T1" fmla="*/ 62 h 62"/>
                  <a:gd name="T2" fmla="*/ 0 w 62"/>
                  <a:gd name="T3" fmla="*/ 31 h 62"/>
                  <a:gd name="T4" fmla="*/ 31 w 62"/>
                  <a:gd name="T5" fmla="*/ 0 h 62"/>
                  <a:gd name="T6" fmla="*/ 62 w 62"/>
                  <a:gd name="T7" fmla="*/ 31 h 62"/>
                  <a:gd name="T8" fmla="*/ 31 w 62"/>
                  <a:gd name="T9" fmla="*/ 62 h 62"/>
                  <a:gd name="T10" fmla="*/ 31 w 62"/>
                  <a:gd name="T11" fmla="*/ 11 h 62"/>
                  <a:gd name="T12" fmla="*/ 11 w 62"/>
                  <a:gd name="T13" fmla="*/ 31 h 62"/>
                  <a:gd name="T14" fmla="*/ 31 w 62"/>
                  <a:gd name="T15" fmla="*/ 51 h 62"/>
                  <a:gd name="T16" fmla="*/ 51 w 62"/>
                  <a:gd name="T17" fmla="*/ 31 h 62"/>
                  <a:gd name="T18" fmla="*/ 31 w 62"/>
                  <a:gd name="T19" fmla="*/ 1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1" y="11"/>
                    </a:moveTo>
                    <a:cubicBezTo>
                      <a:pt x="20" y="11"/>
                      <a:pt x="11" y="20"/>
                      <a:pt x="11" y="31"/>
                    </a:cubicBezTo>
                    <a:cubicBezTo>
                      <a:pt x="11" y="42"/>
                      <a:pt x="20" y="51"/>
                      <a:pt x="31" y="51"/>
                    </a:cubicBezTo>
                    <a:cubicBezTo>
                      <a:pt x="42" y="51"/>
                      <a:pt x="51" y="42"/>
                      <a:pt x="51" y="31"/>
                    </a:cubicBezTo>
                    <a:cubicBezTo>
                      <a:pt x="51" y="20"/>
                      <a:pt x="42" y="11"/>
                      <a:pt x="31" y="11"/>
                    </a:cubicBezTo>
                    <a:close/>
                  </a:path>
                </a:pathLst>
              </a:cu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8588" tIns="64294" rIns="128588" bIns="64294" numCol="1" spcCol="0" rtlCol="0" fromWordArt="0" anchor="ctr" anchorCtr="0" forceAA="0" compatLnSpc="1">
                <a:noAutofit/>
              </a:bodyPr>
              <a:lstStyle/>
              <a:p>
                <a:pPr algn="dist"/>
                <a:endParaRPr lang="zh-CN" altLang="en-US" sz="2250">
                  <a:solidFill>
                    <a:schemeClr val="bg1"/>
                  </a:solidFill>
                  <a:latin typeface="微软雅黑" panose="020B0503020204020204" pitchFamily="34" charset="-122"/>
                  <a:ea typeface="微软雅黑" panose="020B0503020204020204" pitchFamily="34" charset="-122"/>
                </a:endParaRPr>
              </a:p>
            </p:txBody>
          </p:sp>
          <p:sp>
            <p:nvSpPr>
              <p:cNvPr id="10" name="Freeform 13"/>
              <p:cNvSpPr/>
              <p:nvPr/>
            </p:nvSpPr>
            <p:spPr bwMode="auto">
              <a:xfrm>
                <a:off x="860980" y="3643355"/>
                <a:ext cx="100336" cy="54471"/>
              </a:xfrm>
              <a:custGeom>
                <a:avLst/>
                <a:gdLst>
                  <a:gd name="T0" fmla="*/ 111 w 116"/>
                  <a:gd name="T1" fmla="*/ 63 h 63"/>
                  <a:gd name="T2" fmla="*/ 105 w 116"/>
                  <a:gd name="T3" fmla="*/ 58 h 63"/>
                  <a:gd name="T4" fmla="*/ 58 w 116"/>
                  <a:gd name="T5" fmla="*/ 11 h 63"/>
                  <a:gd name="T6" fmla="*/ 11 w 116"/>
                  <a:gd name="T7" fmla="*/ 58 h 63"/>
                  <a:gd name="T8" fmla="*/ 6 w 116"/>
                  <a:gd name="T9" fmla="*/ 63 h 63"/>
                  <a:gd name="T10" fmla="*/ 0 w 116"/>
                  <a:gd name="T11" fmla="*/ 58 h 63"/>
                  <a:gd name="T12" fmla="*/ 58 w 116"/>
                  <a:gd name="T13" fmla="*/ 0 h 63"/>
                  <a:gd name="T14" fmla="*/ 116 w 116"/>
                  <a:gd name="T15" fmla="*/ 58 h 63"/>
                  <a:gd name="T16" fmla="*/ 111 w 116"/>
                  <a:gd name="T17"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63">
                    <a:moveTo>
                      <a:pt x="111" y="63"/>
                    </a:moveTo>
                    <a:cubicBezTo>
                      <a:pt x="108" y="63"/>
                      <a:pt x="105" y="61"/>
                      <a:pt x="105" y="58"/>
                    </a:cubicBezTo>
                    <a:cubicBezTo>
                      <a:pt x="105" y="32"/>
                      <a:pt x="84" y="11"/>
                      <a:pt x="58" y="11"/>
                    </a:cubicBezTo>
                    <a:cubicBezTo>
                      <a:pt x="32" y="11"/>
                      <a:pt x="11" y="32"/>
                      <a:pt x="11" y="58"/>
                    </a:cubicBezTo>
                    <a:cubicBezTo>
                      <a:pt x="11" y="61"/>
                      <a:pt x="9" y="63"/>
                      <a:pt x="6" y="63"/>
                    </a:cubicBezTo>
                    <a:cubicBezTo>
                      <a:pt x="3" y="63"/>
                      <a:pt x="0" y="61"/>
                      <a:pt x="0" y="58"/>
                    </a:cubicBezTo>
                    <a:cubicBezTo>
                      <a:pt x="0" y="26"/>
                      <a:pt x="26" y="0"/>
                      <a:pt x="58" y="0"/>
                    </a:cubicBezTo>
                    <a:cubicBezTo>
                      <a:pt x="90" y="0"/>
                      <a:pt x="116" y="26"/>
                      <a:pt x="116" y="58"/>
                    </a:cubicBezTo>
                    <a:cubicBezTo>
                      <a:pt x="116" y="61"/>
                      <a:pt x="114" y="63"/>
                      <a:pt x="111" y="63"/>
                    </a:cubicBezTo>
                    <a:close/>
                  </a:path>
                </a:pathLst>
              </a:cu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8588" tIns="64294" rIns="128588" bIns="64294" numCol="1" spcCol="0" rtlCol="0" fromWordArt="0" anchor="ctr" anchorCtr="0" forceAA="0" compatLnSpc="1">
                <a:noAutofit/>
              </a:bodyPr>
              <a:lstStyle/>
              <a:p>
                <a:pPr algn="dist"/>
                <a:endParaRPr lang="zh-CN" altLang="en-US" sz="2250">
                  <a:solidFill>
                    <a:schemeClr val="bg1"/>
                  </a:solidFill>
                  <a:latin typeface="微软雅黑" panose="020B0503020204020204" pitchFamily="34" charset="-122"/>
                  <a:ea typeface="微软雅黑" panose="020B0503020204020204" pitchFamily="34" charset="-122"/>
                </a:endParaRPr>
              </a:p>
            </p:txBody>
          </p:sp>
        </p:grpSp>
      </p:grpSp>
      <p:grpSp>
        <p:nvGrpSpPr>
          <p:cNvPr id="11" name="Group 14"/>
          <p:cNvGrpSpPr/>
          <p:nvPr/>
        </p:nvGrpSpPr>
        <p:grpSpPr bwMode="auto">
          <a:xfrm>
            <a:off x="7869535" y="5905279"/>
            <a:ext cx="308457" cy="308457"/>
            <a:chOff x="4248" y="3024"/>
            <a:chExt cx="600" cy="599"/>
          </a:xfrm>
        </p:grpSpPr>
        <p:sp>
          <p:nvSpPr>
            <p:cNvPr id="12" name="Oval 15"/>
            <p:cNvSpPr>
              <a:spLocks noChangeArrowheads="1"/>
            </p:cNvSpPr>
            <p:nvPr/>
          </p:nvSpPr>
          <p:spPr bwMode="auto">
            <a:xfrm>
              <a:off x="4248" y="3024"/>
              <a:ext cx="600" cy="599"/>
            </a:xfrm>
            <a:prstGeom prst="ellipse">
              <a:avLst/>
            </a:prstGeom>
            <a:solidFill>
              <a:srgbClr val="EE1C39"/>
            </a:solidFill>
            <a:ln>
              <a:noFill/>
            </a:ln>
            <a:effectLst/>
            <a:extLst>
              <a:ext uri="{91240B29-F687-4F45-9708-019B960494DF}">
                <a14:hiddenLine xmlns:a14="http://schemas.microsoft.com/office/drawing/2010/main" w="6350">
                  <a:solidFill>
                    <a:srgbClr val="CBAB89"/>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sz="1125">
                <a:solidFill>
                  <a:schemeClr val="bg1"/>
                </a:solidFill>
                <a:latin typeface="微软雅黑" panose="020B0503020204020204" pitchFamily="34" charset="-122"/>
                <a:ea typeface="微软雅黑" panose="020B0503020204020204" pitchFamily="34" charset="-122"/>
              </a:endParaRPr>
            </a:p>
          </p:txBody>
        </p:sp>
        <p:grpSp>
          <p:nvGrpSpPr>
            <p:cNvPr id="13" name="Group 16"/>
            <p:cNvGrpSpPr/>
            <p:nvPr/>
          </p:nvGrpSpPr>
          <p:grpSpPr bwMode="auto">
            <a:xfrm>
              <a:off x="4441" y="3144"/>
              <a:ext cx="215" cy="345"/>
              <a:chOff x="4441" y="3144"/>
              <a:chExt cx="215" cy="345"/>
            </a:xfrm>
          </p:grpSpPr>
          <p:sp>
            <p:nvSpPr>
              <p:cNvPr id="14" name="Freeform 17"/>
              <p:cNvSpPr>
                <a:spLocks noEditPoints="1"/>
              </p:cNvSpPr>
              <p:nvPr/>
            </p:nvSpPr>
            <p:spPr bwMode="auto">
              <a:xfrm>
                <a:off x="4474" y="3144"/>
                <a:ext cx="149" cy="253"/>
              </a:xfrm>
              <a:custGeom>
                <a:avLst/>
                <a:gdLst>
                  <a:gd name="T0" fmla="*/ 31 w 63"/>
                  <a:gd name="T1" fmla="*/ 107 h 107"/>
                  <a:gd name="T2" fmla="*/ 63 w 63"/>
                  <a:gd name="T3" fmla="*/ 78 h 107"/>
                  <a:gd name="T4" fmla="*/ 63 w 63"/>
                  <a:gd name="T5" fmla="*/ 29 h 107"/>
                  <a:gd name="T6" fmla="*/ 31 w 63"/>
                  <a:gd name="T7" fmla="*/ 0 h 107"/>
                  <a:gd name="T8" fmla="*/ 0 w 63"/>
                  <a:gd name="T9" fmla="*/ 29 h 107"/>
                  <a:gd name="T10" fmla="*/ 0 w 63"/>
                  <a:gd name="T11" fmla="*/ 78 h 107"/>
                  <a:gd name="T12" fmla="*/ 31 w 63"/>
                  <a:gd name="T13" fmla="*/ 107 h 107"/>
                  <a:gd name="T14" fmla="*/ 10 w 63"/>
                  <a:gd name="T15" fmla="*/ 29 h 107"/>
                  <a:gd name="T16" fmla="*/ 31 w 63"/>
                  <a:gd name="T17" fmla="*/ 10 h 107"/>
                  <a:gd name="T18" fmla="*/ 53 w 63"/>
                  <a:gd name="T19" fmla="*/ 29 h 107"/>
                  <a:gd name="T20" fmla="*/ 53 w 63"/>
                  <a:gd name="T21" fmla="*/ 78 h 107"/>
                  <a:gd name="T22" fmla="*/ 31 w 63"/>
                  <a:gd name="T23" fmla="*/ 97 h 107"/>
                  <a:gd name="T24" fmla="*/ 10 w 63"/>
                  <a:gd name="T25" fmla="*/ 78 h 107"/>
                  <a:gd name="T26" fmla="*/ 10 w 63"/>
                  <a:gd name="T27" fmla="*/ 2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 h="107">
                    <a:moveTo>
                      <a:pt x="31" y="107"/>
                    </a:moveTo>
                    <a:cubicBezTo>
                      <a:pt x="49" y="107"/>
                      <a:pt x="63" y="94"/>
                      <a:pt x="63" y="78"/>
                    </a:cubicBezTo>
                    <a:cubicBezTo>
                      <a:pt x="63" y="29"/>
                      <a:pt x="63" y="29"/>
                      <a:pt x="63" y="29"/>
                    </a:cubicBezTo>
                    <a:cubicBezTo>
                      <a:pt x="63" y="13"/>
                      <a:pt x="49" y="0"/>
                      <a:pt x="31" y="0"/>
                    </a:cubicBezTo>
                    <a:cubicBezTo>
                      <a:pt x="14" y="0"/>
                      <a:pt x="0" y="13"/>
                      <a:pt x="0" y="29"/>
                    </a:cubicBezTo>
                    <a:cubicBezTo>
                      <a:pt x="0" y="78"/>
                      <a:pt x="0" y="78"/>
                      <a:pt x="0" y="78"/>
                    </a:cubicBezTo>
                    <a:cubicBezTo>
                      <a:pt x="0" y="94"/>
                      <a:pt x="14" y="107"/>
                      <a:pt x="31" y="107"/>
                    </a:cubicBezTo>
                    <a:close/>
                    <a:moveTo>
                      <a:pt x="10" y="29"/>
                    </a:moveTo>
                    <a:cubicBezTo>
                      <a:pt x="10" y="18"/>
                      <a:pt x="19" y="10"/>
                      <a:pt x="31" y="10"/>
                    </a:cubicBezTo>
                    <a:cubicBezTo>
                      <a:pt x="43" y="10"/>
                      <a:pt x="53" y="18"/>
                      <a:pt x="53" y="29"/>
                    </a:cubicBezTo>
                    <a:cubicBezTo>
                      <a:pt x="53" y="78"/>
                      <a:pt x="53" y="78"/>
                      <a:pt x="53" y="78"/>
                    </a:cubicBezTo>
                    <a:cubicBezTo>
                      <a:pt x="53" y="88"/>
                      <a:pt x="43" y="97"/>
                      <a:pt x="31" y="97"/>
                    </a:cubicBezTo>
                    <a:cubicBezTo>
                      <a:pt x="19" y="97"/>
                      <a:pt x="10" y="88"/>
                      <a:pt x="10" y="78"/>
                    </a:cubicBezTo>
                    <a:lnTo>
                      <a:pt x="10" y="29"/>
                    </a:lnTo>
                    <a:close/>
                  </a:path>
                </a:pathLst>
              </a:cu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8588" tIns="64294" rIns="128588" bIns="64294" numCol="1" spcCol="0" rtlCol="0" fromWordArt="0" anchor="ctr" anchorCtr="0" forceAA="0" compatLnSpc="1">
                <a:noAutofit/>
              </a:bodyPr>
              <a:lstStyle/>
              <a:p>
                <a:pPr algn="dist"/>
                <a:endParaRPr lang="zh-CN" altLang="en-US" sz="2250">
                  <a:solidFill>
                    <a:schemeClr val="bg1"/>
                  </a:solidFill>
                  <a:latin typeface="微软雅黑" panose="020B0503020204020204" pitchFamily="34" charset="-122"/>
                  <a:ea typeface="微软雅黑" panose="020B0503020204020204" pitchFamily="34" charset="-122"/>
                </a:endParaRPr>
              </a:p>
            </p:txBody>
          </p:sp>
          <p:sp>
            <p:nvSpPr>
              <p:cNvPr id="15" name="Freeform 18"/>
              <p:cNvSpPr/>
              <p:nvPr/>
            </p:nvSpPr>
            <p:spPr bwMode="auto">
              <a:xfrm>
                <a:off x="4441" y="3267"/>
                <a:ext cx="215" cy="222"/>
              </a:xfrm>
              <a:custGeom>
                <a:avLst/>
                <a:gdLst>
                  <a:gd name="T0" fmla="*/ 86 w 91"/>
                  <a:gd name="T1" fmla="*/ 0 h 94"/>
                  <a:gd name="T2" fmla="*/ 81 w 91"/>
                  <a:gd name="T3" fmla="*/ 5 h 94"/>
                  <a:gd name="T4" fmla="*/ 81 w 91"/>
                  <a:gd name="T5" fmla="*/ 28 h 94"/>
                  <a:gd name="T6" fmla="*/ 45 w 91"/>
                  <a:gd name="T7" fmla="*/ 59 h 94"/>
                  <a:gd name="T8" fmla="*/ 10 w 91"/>
                  <a:gd name="T9" fmla="*/ 28 h 94"/>
                  <a:gd name="T10" fmla="*/ 10 w 91"/>
                  <a:gd name="T11" fmla="*/ 5 h 94"/>
                  <a:gd name="T12" fmla="*/ 5 w 91"/>
                  <a:gd name="T13" fmla="*/ 0 h 94"/>
                  <a:gd name="T14" fmla="*/ 0 w 91"/>
                  <a:gd name="T15" fmla="*/ 5 h 94"/>
                  <a:gd name="T16" fmla="*/ 0 w 91"/>
                  <a:gd name="T17" fmla="*/ 28 h 94"/>
                  <a:gd name="T18" fmla="*/ 40 w 91"/>
                  <a:gd name="T19" fmla="*/ 69 h 94"/>
                  <a:gd name="T20" fmla="*/ 40 w 91"/>
                  <a:gd name="T21" fmla="*/ 84 h 94"/>
                  <a:gd name="T22" fmla="*/ 20 w 91"/>
                  <a:gd name="T23" fmla="*/ 84 h 94"/>
                  <a:gd name="T24" fmla="*/ 15 w 91"/>
                  <a:gd name="T25" fmla="*/ 89 h 94"/>
                  <a:gd name="T26" fmla="*/ 20 w 91"/>
                  <a:gd name="T27" fmla="*/ 94 h 94"/>
                  <a:gd name="T28" fmla="*/ 70 w 91"/>
                  <a:gd name="T29" fmla="*/ 94 h 94"/>
                  <a:gd name="T30" fmla="*/ 75 w 91"/>
                  <a:gd name="T31" fmla="*/ 89 h 94"/>
                  <a:gd name="T32" fmla="*/ 70 w 91"/>
                  <a:gd name="T33" fmla="*/ 84 h 94"/>
                  <a:gd name="T34" fmla="*/ 50 w 91"/>
                  <a:gd name="T35" fmla="*/ 84 h 94"/>
                  <a:gd name="T36" fmla="*/ 50 w 91"/>
                  <a:gd name="T37" fmla="*/ 69 h 94"/>
                  <a:gd name="T38" fmla="*/ 91 w 91"/>
                  <a:gd name="T39" fmla="*/ 28 h 94"/>
                  <a:gd name="T40" fmla="*/ 91 w 91"/>
                  <a:gd name="T41" fmla="*/ 5 h 94"/>
                  <a:gd name="T42" fmla="*/ 86 w 91"/>
                  <a:gd name="T43"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1" h="94">
                    <a:moveTo>
                      <a:pt x="86" y="0"/>
                    </a:moveTo>
                    <a:cubicBezTo>
                      <a:pt x="83" y="0"/>
                      <a:pt x="81" y="3"/>
                      <a:pt x="81" y="5"/>
                    </a:cubicBezTo>
                    <a:cubicBezTo>
                      <a:pt x="81" y="28"/>
                      <a:pt x="81" y="28"/>
                      <a:pt x="81" y="28"/>
                    </a:cubicBezTo>
                    <a:cubicBezTo>
                      <a:pt x="81" y="45"/>
                      <a:pt x="65" y="59"/>
                      <a:pt x="45" y="59"/>
                    </a:cubicBezTo>
                    <a:cubicBezTo>
                      <a:pt x="26" y="59"/>
                      <a:pt x="10" y="45"/>
                      <a:pt x="10" y="28"/>
                    </a:cubicBezTo>
                    <a:cubicBezTo>
                      <a:pt x="10" y="5"/>
                      <a:pt x="10" y="5"/>
                      <a:pt x="10" y="5"/>
                    </a:cubicBezTo>
                    <a:cubicBezTo>
                      <a:pt x="10" y="2"/>
                      <a:pt x="8" y="0"/>
                      <a:pt x="5" y="0"/>
                    </a:cubicBezTo>
                    <a:cubicBezTo>
                      <a:pt x="2" y="0"/>
                      <a:pt x="0" y="2"/>
                      <a:pt x="0" y="5"/>
                    </a:cubicBezTo>
                    <a:cubicBezTo>
                      <a:pt x="0" y="28"/>
                      <a:pt x="0" y="28"/>
                      <a:pt x="0" y="28"/>
                    </a:cubicBezTo>
                    <a:cubicBezTo>
                      <a:pt x="0" y="49"/>
                      <a:pt x="18" y="67"/>
                      <a:pt x="40" y="69"/>
                    </a:cubicBezTo>
                    <a:cubicBezTo>
                      <a:pt x="40" y="84"/>
                      <a:pt x="40" y="84"/>
                      <a:pt x="40" y="84"/>
                    </a:cubicBezTo>
                    <a:cubicBezTo>
                      <a:pt x="20" y="84"/>
                      <a:pt x="20" y="84"/>
                      <a:pt x="20" y="84"/>
                    </a:cubicBezTo>
                    <a:cubicBezTo>
                      <a:pt x="18" y="84"/>
                      <a:pt x="15" y="86"/>
                      <a:pt x="15" y="89"/>
                    </a:cubicBezTo>
                    <a:cubicBezTo>
                      <a:pt x="15" y="92"/>
                      <a:pt x="18" y="94"/>
                      <a:pt x="20" y="94"/>
                    </a:cubicBezTo>
                    <a:cubicBezTo>
                      <a:pt x="70" y="94"/>
                      <a:pt x="70" y="94"/>
                      <a:pt x="70" y="94"/>
                    </a:cubicBezTo>
                    <a:cubicBezTo>
                      <a:pt x="73" y="94"/>
                      <a:pt x="75" y="92"/>
                      <a:pt x="75" y="89"/>
                    </a:cubicBezTo>
                    <a:cubicBezTo>
                      <a:pt x="75" y="86"/>
                      <a:pt x="73" y="84"/>
                      <a:pt x="70" y="84"/>
                    </a:cubicBezTo>
                    <a:cubicBezTo>
                      <a:pt x="50" y="84"/>
                      <a:pt x="50" y="84"/>
                      <a:pt x="50" y="84"/>
                    </a:cubicBezTo>
                    <a:cubicBezTo>
                      <a:pt x="50" y="69"/>
                      <a:pt x="50" y="69"/>
                      <a:pt x="50" y="69"/>
                    </a:cubicBezTo>
                    <a:cubicBezTo>
                      <a:pt x="73" y="67"/>
                      <a:pt x="91" y="49"/>
                      <a:pt x="91" y="28"/>
                    </a:cubicBezTo>
                    <a:cubicBezTo>
                      <a:pt x="91" y="5"/>
                      <a:pt x="91" y="5"/>
                      <a:pt x="91" y="5"/>
                    </a:cubicBezTo>
                    <a:cubicBezTo>
                      <a:pt x="91" y="3"/>
                      <a:pt x="88" y="0"/>
                      <a:pt x="86" y="0"/>
                    </a:cubicBezTo>
                    <a:close/>
                  </a:path>
                </a:pathLst>
              </a:cu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8588" tIns="64294" rIns="128588" bIns="64294" numCol="1" spcCol="0" rtlCol="0" fromWordArt="0" anchor="ctr" anchorCtr="0" forceAA="0" compatLnSpc="1">
                <a:noAutofit/>
              </a:bodyPr>
              <a:lstStyle/>
              <a:p>
                <a:pPr algn="dist"/>
                <a:endParaRPr lang="zh-CN" altLang="en-US" sz="2250">
                  <a:solidFill>
                    <a:schemeClr val="bg1"/>
                  </a:solidFill>
                  <a:latin typeface="微软雅黑" panose="020B0503020204020204" pitchFamily="34" charset="-122"/>
                  <a:ea typeface="微软雅黑" panose="020B0503020204020204" pitchFamily="34" charset="-122"/>
                </a:endParaRPr>
              </a:p>
            </p:txBody>
          </p:sp>
        </p:grpSp>
      </p:grpSp>
      <p:sp>
        <p:nvSpPr>
          <p:cNvPr id="16" name="Text Box 20"/>
          <p:cNvSpPr txBox="1">
            <a:spLocks noChangeArrowheads="1"/>
          </p:cNvSpPr>
          <p:nvPr/>
        </p:nvSpPr>
        <p:spPr bwMode="auto">
          <a:xfrm>
            <a:off x="8375262" y="5885910"/>
            <a:ext cx="1826141" cy="3520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1690" dirty="0">
                <a:solidFill>
                  <a:srgbClr val="C00000"/>
                </a:solidFill>
                <a:latin typeface="微软雅黑" panose="020B0503020204020204" pitchFamily="34" charset="-122"/>
                <a:ea typeface="微软雅黑" panose="020B0503020204020204" pitchFamily="34" charset="-122"/>
              </a:rPr>
              <a:t>日期：</a:t>
            </a:r>
            <a:r>
              <a:rPr lang="en-US" altLang="zh-CN" sz="1690" dirty="0" smtClean="0">
                <a:solidFill>
                  <a:srgbClr val="C00000"/>
                </a:solidFill>
                <a:latin typeface="微软雅黑" panose="020B0503020204020204" pitchFamily="34" charset="-122"/>
                <a:ea typeface="微软雅黑" panose="020B0503020204020204" pitchFamily="34" charset="-122"/>
              </a:rPr>
              <a:t>2017.1.20</a:t>
            </a:r>
            <a:endParaRPr lang="en-US" altLang="zh-CN" sz="1690" dirty="0">
              <a:solidFill>
                <a:srgbClr val="C00000"/>
              </a:solidFill>
              <a:latin typeface="微软雅黑" panose="020B0503020204020204" pitchFamily="34" charset="-122"/>
              <a:ea typeface="微软雅黑" panose="020B0503020204020204" pitchFamily="34" charset="-122"/>
            </a:endParaRPr>
          </a:p>
        </p:txBody>
      </p:sp>
      <p:sp>
        <p:nvSpPr>
          <p:cNvPr id="17" name="矩形 16"/>
          <p:cNvSpPr/>
          <p:nvPr/>
        </p:nvSpPr>
        <p:spPr>
          <a:xfrm>
            <a:off x="4721884" y="5856428"/>
            <a:ext cx="1699504" cy="3520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1690" dirty="0">
                <a:solidFill>
                  <a:srgbClr val="C00000"/>
                </a:solidFill>
                <a:latin typeface="微软雅黑" panose="020B0503020204020204" pitchFamily="34" charset="-122"/>
                <a:ea typeface="微软雅黑" panose="020B0503020204020204" pitchFamily="34" charset="-122"/>
              </a:rPr>
              <a:t>汇报人</a:t>
            </a:r>
            <a:r>
              <a:rPr lang="zh-CN" altLang="en-US" sz="1690" dirty="0" smtClean="0">
                <a:solidFill>
                  <a:srgbClr val="C00000"/>
                </a:solidFill>
                <a:latin typeface="微软雅黑" panose="020B0503020204020204" pitchFamily="34" charset="-122"/>
                <a:ea typeface="微软雅黑" panose="020B0503020204020204" pitchFamily="34" charset="-122"/>
              </a:rPr>
              <a:t>：霍美希</a:t>
            </a:r>
            <a:endParaRPr lang="zh-CN" altLang="en-US" sz="1690" dirty="0">
              <a:solidFill>
                <a:srgbClr val="C00000"/>
              </a:solidFill>
              <a:latin typeface="微软雅黑" panose="020B0503020204020204" pitchFamily="34" charset="-122"/>
              <a:ea typeface="微软雅黑" panose="020B0503020204020204" pitchFamily="34" charset="-122"/>
            </a:endParaRPr>
          </a:p>
        </p:txBody>
      </p:sp>
      <p:pic>
        <p:nvPicPr>
          <p:cNvPr id="18" name="图片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60278" y="172156"/>
            <a:ext cx="3893811" cy="754511"/>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left)">
                                      <p:cBhvr>
                                        <p:cTn id="19" dur="500"/>
                                        <p:tgtEl>
                                          <p:spTgt spid="17"/>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500" fill="hold"/>
                                        <p:tgtEl>
                                          <p:spTgt spid="11"/>
                                        </p:tgtEl>
                                        <p:attrNameLst>
                                          <p:attrName>ppt_w</p:attrName>
                                        </p:attrNameLst>
                                      </p:cBhvr>
                                      <p:tavLst>
                                        <p:tav tm="0">
                                          <p:val>
                                            <p:fltVal val="0"/>
                                          </p:val>
                                        </p:tav>
                                        <p:tav tm="100000">
                                          <p:val>
                                            <p:strVal val="#ppt_w"/>
                                          </p:val>
                                        </p:tav>
                                      </p:tavLst>
                                    </p:anim>
                                    <p:anim calcmode="lin" valueType="num">
                                      <p:cBhvr>
                                        <p:cTn id="24" dur="500" fill="hold"/>
                                        <p:tgtEl>
                                          <p:spTgt spid="11"/>
                                        </p:tgtEl>
                                        <p:attrNameLst>
                                          <p:attrName>ppt_h</p:attrName>
                                        </p:attrNameLst>
                                      </p:cBhvr>
                                      <p:tavLst>
                                        <p:tav tm="0">
                                          <p:val>
                                            <p:fltVal val="0"/>
                                          </p:val>
                                        </p:tav>
                                        <p:tav tm="100000">
                                          <p:val>
                                            <p:strVal val="#ppt_h"/>
                                          </p:val>
                                        </p:tav>
                                      </p:tavLst>
                                    </p:anim>
                                    <p:animEffect transition="in" filter="fade">
                                      <p:cBhvr>
                                        <p:cTn id="25" dur="500"/>
                                        <p:tgtEl>
                                          <p:spTgt spid="11"/>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6" grpId="0"/>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custDataLst>
              <p:tags r:id="rId1"/>
            </p:custDataLst>
          </p:nvPr>
        </p:nvSpPr>
        <p:spPr>
          <a:xfrm>
            <a:off x="0" y="2686953"/>
            <a:ext cx="12855600" cy="11959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2847500" rtlCol="0" anchor="ctr">
            <a:normAutofit/>
          </a:bodyPr>
          <a:lstStyle/>
          <a:p>
            <a:pPr algn="ctr"/>
            <a:endPar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任意多边形 6"/>
          <p:cNvSpPr/>
          <p:nvPr>
            <p:custDataLst>
              <p:tags r:id="rId2"/>
            </p:custDataLst>
          </p:nvPr>
        </p:nvSpPr>
        <p:spPr>
          <a:xfrm>
            <a:off x="1435296" y="2240406"/>
            <a:ext cx="2733578" cy="2151532"/>
          </a:xfrm>
          <a:custGeom>
            <a:avLst/>
            <a:gdLst>
              <a:gd name="connsiteX0" fmla="*/ 0 w 1950720"/>
              <a:gd name="connsiteY0" fmla="*/ 0 h 1535364"/>
              <a:gd name="connsiteX1" fmla="*/ 1950720 w 1950720"/>
              <a:gd name="connsiteY1" fmla="*/ 0 h 1535364"/>
              <a:gd name="connsiteX2" fmla="*/ 975360 w 1950720"/>
              <a:gd name="connsiteY2" fmla="*/ 1535364 h 1535364"/>
            </a:gdLst>
            <a:ahLst/>
            <a:cxnLst>
              <a:cxn ang="0">
                <a:pos x="connsiteX0" y="connsiteY0"/>
              </a:cxn>
              <a:cxn ang="0">
                <a:pos x="connsiteX1" y="connsiteY1"/>
              </a:cxn>
              <a:cxn ang="0">
                <a:pos x="connsiteX2" y="connsiteY2"/>
              </a:cxn>
            </a:cxnLst>
            <a:rect l="l" t="t" r="r" b="b"/>
            <a:pathLst>
              <a:path w="1950720" h="1535364">
                <a:moveTo>
                  <a:pt x="0" y="0"/>
                </a:moveTo>
                <a:lnTo>
                  <a:pt x="1950720" y="0"/>
                </a:lnTo>
                <a:lnTo>
                  <a:pt x="975360" y="1535364"/>
                </a:lnTo>
                <a:close/>
              </a:path>
            </a:pathLst>
          </a:custGeom>
          <a:solidFill>
            <a:schemeClr val="accent1"/>
          </a:solidFill>
          <a:ln w="0">
            <a:noFill/>
          </a:ln>
        </p:spPr>
        <p:style>
          <a:lnRef idx="2">
            <a:schemeClr val="accent1">
              <a:shade val="50000"/>
            </a:schemeClr>
          </a:lnRef>
          <a:fillRef idx="1">
            <a:schemeClr val="accent1"/>
          </a:fillRef>
          <a:effectRef idx="0">
            <a:schemeClr val="accent1"/>
          </a:effectRef>
          <a:fontRef idx="minor">
            <a:schemeClr val="lt1"/>
          </a:fontRef>
        </p:style>
        <p:txBody>
          <a:bodyPr wrap="square" tIns="0" bIns="569500" rtlCol="0" anchor="ctr">
            <a:noAutofit/>
          </a:bodyPr>
          <a:lstStyle/>
          <a:p>
            <a:pPr lvl="0" algn="ctr">
              <a:buClr>
                <a:srgbClr val="FFC000">
                  <a:lumMod val="75000"/>
                </a:srgbClr>
              </a:buClr>
              <a:buSzPct val="60000"/>
            </a:pPr>
            <a:r>
              <a:rPr lang="en-US" altLang="zh-CN" sz="66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01</a:t>
            </a:r>
            <a:endParaRPr lang="zh-CN" altLang="en-US" sz="66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MH_Entry_1"/>
          <p:cNvSpPr/>
          <p:nvPr>
            <p:custDataLst>
              <p:tags r:id="rId3"/>
            </p:custDataLst>
          </p:nvPr>
        </p:nvSpPr>
        <p:spPr>
          <a:xfrm>
            <a:off x="5202810" y="3038701"/>
            <a:ext cx="3903798" cy="492443"/>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algn="ctr"/>
            <a:r>
              <a:rPr lang="en-US" altLang="zh-CN" sz="32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X-ONE</a:t>
            </a:r>
            <a:r>
              <a:rPr lang="zh-CN" altLang="en-US" sz="32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极速交易平台</a:t>
            </a:r>
            <a:endPar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TextBox 11"/>
          <p:cNvSpPr txBox="1"/>
          <p:nvPr/>
        </p:nvSpPr>
        <p:spPr>
          <a:xfrm flipH="1">
            <a:off x="3405039" y="5733382"/>
            <a:ext cx="8568953" cy="738664"/>
          </a:xfrm>
          <a:prstGeom prst="rect">
            <a:avLst/>
          </a:prstGeom>
          <a:noFill/>
        </p:spPr>
        <p:txBody>
          <a:bodyPr wrap="square" lIns="0" tIns="0" rIns="0" bIns="0" rtlCol="0">
            <a:spAutoFit/>
          </a:bodyPr>
          <a:lstStyle/>
          <a:p>
            <a:pPr marL="814070" marR="0" lvl="2" indent="-171450" defTabSz="914400" eaLnBrk="1" fontAlgn="auto" latinLnBrk="0" hangingPunct="1">
              <a:lnSpc>
                <a:spcPct val="100000"/>
              </a:lnSpc>
              <a:spcBef>
                <a:spcPts val="0"/>
              </a:spcBef>
              <a:spcAft>
                <a:spcPts val="0"/>
              </a:spcAft>
              <a:buClrTx/>
              <a:buSzTx/>
              <a:buFont typeface="Arial" panose="020B0604020202020204" pitchFamily="34" charset="0"/>
              <a:buNone/>
              <a:defRPr/>
            </a:pPr>
            <a:r>
              <a:rPr lang="en-US" altLang="zh-CN" sz="16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X</a:t>
            </a:r>
            <a:r>
              <a:rPr lang="zh-CN" altLang="en-US" sz="16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a:t>
            </a:r>
            <a:r>
              <a:rPr lang="en-US" altLang="zh-CN" sz="16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One</a:t>
            </a:r>
            <a:r>
              <a:rPr lang="zh-CN" altLang="en-US" sz="16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柜台交易系统由</a:t>
            </a:r>
            <a:r>
              <a:rPr lang="en-US" altLang="zh-CN" sz="16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C++</a:t>
            </a:r>
            <a:r>
              <a:rPr lang="zh-CN" altLang="en-US" sz="16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语言开发，主要面向高端程序化和量化投资客户。整套平台由飞创公司自主研发，其主要由交易子系统，用户</a:t>
            </a:r>
            <a:r>
              <a:rPr lang="en-US" altLang="zh-CN" sz="16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API</a:t>
            </a:r>
            <a:r>
              <a:rPr lang="zh-CN" altLang="en-US" sz="16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，交易客户端，柜台管理终端和运行管理终端组成。</a:t>
            </a:r>
            <a:endParaRPr lang="en-US" altLang="zh-CN" sz="16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pic>
        <p:nvPicPr>
          <p:cNvPr id="9" name="图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60278" y="172156"/>
            <a:ext cx="3893811" cy="754511"/>
          </a:xfrm>
          <a:prstGeom prst="rect">
            <a:avLst/>
          </a:prstGeom>
        </p:spPr>
      </p:pic>
    </p:spTree>
    <p:custDataLst>
      <p:tags r:id="rId5"/>
    </p:custDataLst>
  </p:cSld>
  <p:clrMapOvr>
    <a:masterClrMapping/>
  </p:clrMapOvr>
  <p:transition spd="slow" advTm="0">
    <p:push/>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2670014" y="2515603"/>
            <a:ext cx="1631937" cy="1872178"/>
            <a:chOff x="1493333" y="1670330"/>
            <a:chExt cx="1336449" cy="1533190"/>
          </a:xfrm>
        </p:grpSpPr>
        <p:sp>
          <p:nvSpPr>
            <p:cNvPr id="9" name="TextBox 8"/>
            <p:cNvSpPr txBox="1"/>
            <p:nvPr/>
          </p:nvSpPr>
          <p:spPr>
            <a:xfrm>
              <a:off x="1493333" y="2719586"/>
              <a:ext cx="1334504" cy="483934"/>
            </a:xfrm>
            <a:prstGeom prst="rect">
              <a:avLst/>
            </a:prstGeom>
            <a:noFill/>
          </p:spPr>
          <p:txBody>
            <a:bodyPr wrap="square" lIns="0" tIns="0" rIns="0" bIns="0" rtlCol="0">
              <a:spAutoFit/>
            </a:bodyPr>
            <a:lstStyle/>
            <a:p>
              <a:pPr algn="just">
                <a:lnSpc>
                  <a:spcPct val="120000"/>
                </a:lnSpc>
              </a:pPr>
              <a:r>
                <a:rPr lang="en-US" altLang="zh-CN" sz="8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TextBox 9"/>
            <p:cNvSpPr txBox="1"/>
            <p:nvPr/>
          </p:nvSpPr>
          <p:spPr>
            <a:xfrm>
              <a:off x="1823497" y="1670330"/>
              <a:ext cx="701011" cy="823989"/>
            </a:xfrm>
            <a:prstGeom prst="rect">
              <a:avLst/>
            </a:prstGeom>
            <a:noFill/>
          </p:spPr>
          <p:txBody>
            <a:bodyPr wrap="none" lIns="0" tIns="0" rIns="0" bIns="0" rtlCol="0">
              <a:spAutoFit/>
            </a:bodyPr>
            <a:lstStyle/>
            <a:p>
              <a:pPr algn="ctr">
                <a:lnSpc>
                  <a:spcPct val="120000"/>
                </a:lnSpc>
              </a:pPr>
              <a:r>
                <a:rPr lang="en-US" sz="60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76</a:t>
              </a:r>
              <a:endParaRPr lang="en-US" sz="6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TextBox 10"/>
            <p:cNvSpPr txBox="1"/>
            <p:nvPr/>
          </p:nvSpPr>
          <p:spPr>
            <a:xfrm>
              <a:off x="1506525" y="2514843"/>
              <a:ext cx="1323257" cy="211721"/>
            </a:xfrm>
            <a:prstGeom prst="rect">
              <a:avLst/>
            </a:prstGeom>
            <a:noFill/>
          </p:spPr>
          <p:txBody>
            <a:bodyPr wrap="none" lIns="0" tIns="0" rIns="0" bIns="0" rtlCol="0">
              <a:spAutoFit/>
            </a:bodyPr>
            <a:lstStyle/>
            <a:p>
              <a:pPr algn="ctr">
                <a:lnSpc>
                  <a:spcPct val="120000"/>
                </a:lnSpc>
              </a:pPr>
              <a:r>
                <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点击请替换文字内容</a:t>
              </a:r>
              <a:endPar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3" name="文本框 22"/>
          <p:cNvSpPr txBox="1"/>
          <p:nvPr/>
        </p:nvSpPr>
        <p:spPr>
          <a:xfrm>
            <a:off x="372973" y="381145"/>
            <a:ext cx="1118081" cy="374375"/>
          </a:xfrm>
          <a:prstGeom prst="rect">
            <a:avLst/>
          </a:prstGeom>
          <a:noFill/>
        </p:spPr>
        <p:txBody>
          <a:bodyPr wrap="none" lIns="96434" tIns="48217" rIns="96434" bIns="48217" rtlCol="0">
            <a:spAutoFit/>
          </a:bodyPr>
          <a:lstStyle/>
          <a:p>
            <a:pPr defTabSz="963930"/>
            <a:r>
              <a:rPr lang="zh-CN" altLang="en-US" dirty="0" smtClean="0">
                <a:solidFill>
                  <a:srgbClr val="E7E6E6">
                    <a:lumMod val="25000"/>
                  </a:srgbClr>
                </a:solidFill>
                <a:latin typeface="微软雅黑" panose="020B0503020204020204" pitchFamily="34" charset="-122"/>
                <a:ea typeface="微软雅黑" panose="020B0503020204020204" pitchFamily="34" charset="-122"/>
                <a:cs typeface="+mn-ea"/>
                <a:sym typeface="+mn-lt"/>
              </a:rPr>
              <a:t>特点性能</a:t>
            </a:r>
            <a:endParaRPr lang="zh-CN" altLang="en-US" sz="1800" dirty="0">
              <a:solidFill>
                <a:srgbClr val="E7E6E6">
                  <a:lumMod val="25000"/>
                </a:srgbClr>
              </a:solidFill>
              <a:latin typeface="微软雅黑" panose="020B0503020204020204" pitchFamily="34" charset="-122"/>
              <a:ea typeface="微软雅黑" panose="020B0503020204020204" pitchFamily="34" charset="-122"/>
              <a:cs typeface="+mn-ea"/>
              <a:sym typeface="+mn-lt"/>
            </a:endParaRPr>
          </a:p>
        </p:txBody>
      </p:sp>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566053" y="1113440"/>
            <a:ext cx="10058400" cy="5383860"/>
          </a:xfrm>
          <a:prstGeom prst="rect">
            <a:avLst/>
          </a:prstGeom>
        </p:spPr>
      </p:pic>
      <p:pic>
        <p:nvPicPr>
          <p:cNvPr id="14" name="图片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60278" y="197518"/>
            <a:ext cx="3893811" cy="75451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Rectangle 7"/>
          <p:cNvSpPr/>
          <p:nvPr/>
        </p:nvSpPr>
        <p:spPr>
          <a:xfrm>
            <a:off x="3269845" y="200"/>
            <a:ext cx="9588200" cy="7232253"/>
          </a:xfrm>
          <a:custGeom>
            <a:avLst/>
            <a:gdLst>
              <a:gd name="connsiteX0" fmla="*/ 0 w 7664245"/>
              <a:gd name="connsiteY0" fmla="*/ 0 h 6858000"/>
              <a:gd name="connsiteX1" fmla="*/ 7664245 w 7664245"/>
              <a:gd name="connsiteY1" fmla="*/ 0 h 6858000"/>
              <a:gd name="connsiteX2" fmla="*/ 7664245 w 7664245"/>
              <a:gd name="connsiteY2" fmla="*/ 6858000 h 6858000"/>
              <a:gd name="connsiteX3" fmla="*/ 0 w 7664245"/>
              <a:gd name="connsiteY3" fmla="*/ 6858000 h 6858000"/>
              <a:gd name="connsiteX4" fmla="*/ 0 w 7664245"/>
              <a:gd name="connsiteY4" fmla="*/ 0 h 6858000"/>
              <a:gd name="connsiteX0-1" fmla="*/ 3657600 w 7664245"/>
              <a:gd name="connsiteY0-2" fmla="*/ 0 h 6858000"/>
              <a:gd name="connsiteX1-3" fmla="*/ 7664245 w 7664245"/>
              <a:gd name="connsiteY1-4" fmla="*/ 0 h 6858000"/>
              <a:gd name="connsiteX2-5" fmla="*/ 7664245 w 7664245"/>
              <a:gd name="connsiteY2-6" fmla="*/ 6858000 h 6858000"/>
              <a:gd name="connsiteX3-7" fmla="*/ 0 w 7664245"/>
              <a:gd name="connsiteY3-8" fmla="*/ 6858000 h 6858000"/>
              <a:gd name="connsiteX4-9" fmla="*/ 3657600 w 7664245"/>
              <a:gd name="connsiteY4-10" fmla="*/ 0 h 6858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664245" h="6858000">
                <a:moveTo>
                  <a:pt x="3657600" y="0"/>
                </a:moveTo>
                <a:lnTo>
                  <a:pt x="7664245" y="0"/>
                </a:lnTo>
                <a:lnTo>
                  <a:pt x="7664245" y="6858000"/>
                </a:lnTo>
                <a:lnTo>
                  <a:pt x="0" y="6858000"/>
                </a:lnTo>
                <a:lnTo>
                  <a:pt x="3657600" y="0"/>
                </a:lnTo>
                <a:close/>
              </a:path>
            </a:pathLst>
          </a:custGeom>
          <a:blipFill dpi="0" rotWithShape="1">
            <a:blip r:embed="rId1" cstate="print">
              <a:grayscl/>
              <a:extLst>
                <a:ext uri="{BEBA8EAE-BF5A-486C-A8C5-ECC9F3942E4B}">
                  <a14:imgProps xmlns:a14="http://schemas.microsoft.com/office/drawing/2010/main">
                    <a14:imgLayer r:embed="rId2">
                      <a14:imgEffect>
                        <a14:brightnessContrast bright="-20000" contrast="40000"/>
                      </a14:imgEffect>
                    </a14:imgLayer>
                  </a14:imgProps>
                </a:ex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6430" tIns="48216" rIns="96430" bIns="48216" rtlCol="0" anchor="ctr"/>
          <a:lstStyle/>
          <a:p>
            <a:pPr algn="ctr">
              <a:lnSpc>
                <a:spcPct val="120000"/>
              </a:lnSpc>
            </a:pPr>
            <a:endParaRPr lang="en-GB">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8" name="Pentagon 25"/>
          <p:cNvSpPr/>
          <p:nvPr/>
        </p:nvSpPr>
        <p:spPr>
          <a:xfrm>
            <a:off x="372973" y="1139316"/>
            <a:ext cx="640667" cy="383982"/>
          </a:xfrm>
          <a:prstGeom prst="homePlate">
            <a:avLst/>
          </a:prstGeom>
          <a:solidFill>
            <a:schemeClr val="accent1"/>
          </a:solidFill>
          <a:ln w="28575">
            <a:no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lIns="96430" tIns="48216" rIns="96430" bIns="48216" rtlCol="0" anchor="ctr"/>
          <a:lstStyle/>
          <a:p>
            <a:pPr algn="ctr">
              <a:lnSpc>
                <a:spcPct val="120000"/>
              </a:lnSpc>
            </a:pPr>
            <a:r>
              <a:rPr lang="en-US" sz="211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01</a:t>
            </a:r>
            <a:endParaRPr lang="en-GB" sz="211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9" name="Rectangle 26"/>
          <p:cNvSpPr/>
          <p:nvPr/>
        </p:nvSpPr>
        <p:spPr>
          <a:xfrm>
            <a:off x="1245138" y="1106930"/>
            <a:ext cx="4108272" cy="1611634"/>
          </a:xfrm>
          <a:prstGeom prst="rect">
            <a:avLst/>
          </a:prstGeom>
        </p:spPr>
        <p:txBody>
          <a:bodyPr wrap="square" lIns="96430" tIns="48216" rIns="96430" bIns="48216">
            <a:spAutoFit/>
          </a:bodyPr>
          <a:lstStyle/>
          <a:p>
            <a:pPr>
              <a:lnSpc>
                <a:spcPct val="120000"/>
              </a:lnSpc>
            </a:pPr>
            <a:r>
              <a:rPr lang="zh-CN" altLang="en-US" sz="1400" b="1" dirty="0" smtClean="0">
                <a:latin typeface="Arial" panose="020B0604020202020204" pitchFamily="34" charset="0"/>
                <a:ea typeface="微软雅黑" panose="020B0503020204020204" pitchFamily="34" charset="-122"/>
                <a:cs typeface="+mn-ea"/>
                <a:sym typeface="Arial" panose="020B0604020202020204" pitchFamily="34" charset="0"/>
              </a:rPr>
              <a:t>柜台</a:t>
            </a:r>
            <a:r>
              <a:rPr lang="zh-CN" altLang="en-US" sz="1400" b="1" dirty="0">
                <a:latin typeface="Arial" panose="020B0604020202020204" pitchFamily="34" charset="0"/>
                <a:ea typeface="微软雅黑" panose="020B0503020204020204" pitchFamily="34" charset="-122"/>
                <a:cs typeface="+mn-ea"/>
                <a:sym typeface="Arial" panose="020B0604020202020204" pitchFamily="34" charset="0"/>
              </a:rPr>
              <a:t>订单业务处理时延（</a:t>
            </a:r>
            <a:r>
              <a:rPr lang="en-US" altLang="zh-CN" sz="1400" b="1" dirty="0">
                <a:latin typeface="Arial" panose="020B0604020202020204" pitchFamily="34" charset="0"/>
                <a:ea typeface="微软雅黑" panose="020B0503020204020204" pitchFamily="34" charset="-122"/>
                <a:cs typeface="+mn-ea"/>
                <a:sym typeface="Arial" panose="020B0604020202020204" pitchFamily="34" charset="0"/>
              </a:rPr>
              <a:t>OPT):</a:t>
            </a:r>
            <a:r>
              <a:rPr lang="zh-CN" altLang="en-US" sz="1400" dirty="0">
                <a:latin typeface="Arial" panose="020B0604020202020204" pitchFamily="34" charset="0"/>
                <a:ea typeface="微软雅黑" panose="020B0503020204020204" pitchFamily="34" charset="-122"/>
                <a:cs typeface="+mn-ea"/>
                <a:sym typeface="Arial" panose="020B0604020202020204" pitchFamily="34" charset="0"/>
              </a:rPr>
              <a:t>即柜台单笔订单逻辑处理内部耗时小于</a:t>
            </a:r>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 </a:t>
            </a:r>
            <a:r>
              <a:rPr lang="en-US" altLang="zh-CN" sz="2000" dirty="0">
                <a:latin typeface="Arial" panose="020B0604020202020204" pitchFamily="34" charset="0"/>
                <a:ea typeface="微软雅黑" panose="020B0503020204020204" pitchFamily="34" charset="-122"/>
                <a:cs typeface="+mn-ea"/>
                <a:sym typeface="Arial" panose="020B0604020202020204" pitchFamily="34" charset="0"/>
              </a:rPr>
              <a:t>5</a:t>
            </a:r>
            <a:r>
              <a:rPr lang="zh-CN" altLang="en-US" sz="1400" dirty="0" smtClean="0">
                <a:latin typeface="Arial" panose="020B0604020202020204" pitchFamily="34" charset="0"/>
                <a:ea typeface="微软雅黑" panose="020B0503020204020204" pitchFamily="34" charset="-122"/>
                <a:cs typeface="+mn-ea"/>
                <a:sym typeface="Arial" panose="020B0604020202020204" pitchFamily="34" charset="0"/>
              </a:rPr>
              <a:t>微秒</a:t>
            </a:r>
            <a:endParaRPr lang="en-US" altLang="zh-CN" sz="1400" dirty="0" smtClean="0">
              <a:latin typeface="Arial" panose="020B0604020202020204" pitchFamily="34" charset="0"/>
              <a:ea typeface="微软雅黑" panose="020B0503020204020204" pitchFamily="34" charset="-122"/>
              <a:cs typeface="+mn-ea"/>
              <a:sym typeface="Arial" panose="020B0604020202020204" pitchFamily="34" charset="0"/>
            </a:endParaRPr>
          </a:p>
          <a:p>
            <a:pPr>
              <a:lnSpc>
                <a:spcPct val="120000"/>
              </a:lnSpc>
            </a:pPr>
            <a:r>
              <a:rPr lang="zh-CN" altLang="en-US" sz="1400" b="1" dirty="0" smtClean="0">
                <a:latin typeface="Arial" panose="020B0604020202020204" pitchFamily="34" charset="0"/>
                <a:ea typeface="微软雅黑" panose="020B0503020204020204" pitchFamily="34" charset="-122"/>
                <a:cs typeface="+mn-ea"/>
                <a:sym typeface="Arial" panose="020B0604020202020204" pitchFamily="34" charset="0"/>
              </a:rPr>
              <a:t>用户</a:t>
            </a:r>
            <a:r>
              <a:rPr lang="zh-CN" altLang="en-US" sz="1400" b="1" dirty="0">
                <a:latin typeface="Arial" panose="020B0604020202020204" pitchFamily="34" charset="0"/>
                <a:ea typeface="微软雅黑" panose="020B0503020204020204" pitchFamily="34" charset="-122"/>
                <a:cs typeface="+mn-ea"/>
                <a:sym typeface="Arial" panose="020B0604020202020204" pitchFamily="34" charset="0"/>
              </a:rPr>
              <a:t>订单响应时延（</a:t>
            </a:r>
            <a:r>
              <a:rPr lang="en-US" altLang="zh-CN" sz="1400" b="1" dirty="0">
                <a:latin typeface="Arial" panose="020B0604020202020204" pitchFamily="34" charset="0"/>
                <a:ea typeface="微软雅黑" panose="020B0503020204020204" pitchFamily="34" charset="-122"/>
                <a:cs typeface="+mn-ea"/>
                <a:sym typeface="Arial" panose="020B0604020202020204" pitchFamily="34" charset="0"/>
              </a:rPr>
              <a:t>RTT):</a:t>
            </a:r>
            <a:r>
              <a:rPr lang="zh-CN" altLang="en-US" sz="1400" dirty="0">
                <a:latin typeface="Arial" panose="020B0604020202020204" pitchFamily="34" charset="0"/>
                <a:ea typeface="微软雅黑" panose="020B0503020204020204" pitchFamily="34" charset="-122"/>
                <a:cs typeface="+mn-ea"/>
                <a:sym typeface="Arial" panose="020B0604020202020204" pitchFamily="34" charset="0"/>
              </a:rPr>
              <a:t>即从客户调用</a:t>
            </a:r>
            <a:r>
              <a:rPr lang="en-US" altLang="zh-CN" sz="1400" dirty="0">
                <a:latin typeface="Arial" panose="020B0604020202020204" pitchFamily="34" charset="0"/>
                <a:ea typeface="微软雅黑" panose="020B0503020204020204" pitchFamily="34" charset="-122"/>
                <a:cs typeface="+mn-ea"/>
                <a:sym typeface="Arial" panose="020B0604020202020204" pitchFamily="34" charset="0"/>
              </a:rPr>
              <a:t>API</a:t>
            </a:r>
            <a:r>
              <a:rPr lang="zh-CN" altLang="en-US" sz="1400" dirty="0">
                <a:latin typeface="Arial" panose="020B0604020202020204" pitchFamily="34" charset="0"/>
                <a:ea typeface="微软雅黑" panose="020B0503020204020204" pitchFamily="34" charset="-122"/>
                <a:cs typeface="+mn-ea"/>
                <a:sym typeface="Arial" panose="020B0604020202020204" pitchFamily="34" charset="0"/>
              </a:rPr>
              <a:t>收到柜台返回的订单响应所消耗的</a:t>
            </a:r>
            <a:r>
              <a:rPr lang="zh-CN" altLang="en-US" sz="1400" dirty="0" smtClean="0">
                <a:latin typeface="Arial" panose="020B0604020202020204" pitchFamily="34" charset="0"/>
                <a:ea typeface="微软雅黑" panose="020B0503020204020204" pitchFamily="34" charset="-122"/>
                <a:cs typeface="+mn-ea"/>
                <a:sym typeface="Arial" panose="020B0604020202020204" pitchFamily="34" charset="0"/>
              </a:rPr>
              <a:t>时间小于</a:t>
            </a:r>
            <a:r>
              <a:rPr lang="en-US" altLang="zh-CN" sz="2000" dirty="0">
                <a:latin typeface="Arial" panose="020B0604020202020204" pitchFamily="34" charset="0"/>
                <a:ea typeface="微软雅黑" panose="020B0503020204020204" pitchFamily="34" charset="-122"/>
                <a:cs typeface="+mn-ea"/>
                <a:sym typeface="Arial" panose="020B0604020202020204" pitchFamily="34" charset="0"/>
              </a:rPr>
              <a:t>20</a:t>
            </a:r>
            <a:r>
              <a:rPr lang="zh-CN" altLang="en-US" sz="1400" dirty="0">
                <a:latin typeface="Arial" panose="020B0604020202020204" pitchFamily="34" charset="0"/>
                <a:ea typeface="微软雅黑" panose="020B0503020204020204" pitchFamily="34" charset="-122"/>
                <a:cs typeface="+mn-ea"/>
                <a:sym typeface="Arial" panose="020B0604020202020204" pitchFamily="34" charset="0"/>
              </a:rPr>
              <a:t>微秒</a:t>
            </a:r>
            <a:endParaRPr lang="en-US" altLang="zh-CN" sz="1400" dirty="0">
              <a:latin typeface="Arial" panose="020B0604020202020204" pitchFamily="34" charset="0"/>
              <a:ea typeface="微软雅黑" panose="020B0503020204020204" pitchFamily="34" charset="-122"/>
              <a:cs typeface="+mn-ea"/>
              <a:sym typeface="Arial" panose="020B0604020202020204" pitchFamily="34" charset="0"/>
            </a:endParaRPr>
          </a:p>
          <a:p>
            <a:pPr>
              <a:lnSpc>
                <a:spcPct val="120000"/>
              </a:lnSpc>
            </a:pPr>
            <a:endParaRPr lang="en-US" altLang="zh-CN" sz="14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0" name="Pentagon 33"/>
          <p:cNvSpPr/>
          <p:nvPr/>
        </p:nvSpPr>
        <p:spPr>
          <a:xfrm>
            <a:off x="444007" y="2679333"/>
            <a:ext cx="640667" cy="383982"/>
          </a:xfrm>
          <a:prstGeom prst="homePlate">
            <a:avLst/>
          </a:prstGeom>
          <a:solidFill>
            <a:schemeClr val="accent2"/>
          </a:solidFill>
          <a:ln w="28575">
            <a:no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lIns="96430" tIns="48216" rIns="96430" bIns="48216" rtlCol="0" anchor="ctr"/>
          <a:lstStyle/>
          <a:p>
            <a:pPr algn="ctr">
              <a:lnSpc>
                <a:spcPct val="120000"/>
              </a:lnSpc>
            </a:pPr>
            <a:r>
              <a:rPr lang="en-US" sz="211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02</a:t>
            </a:r>
            <a:endParaRPr lang="en-GB" sz="211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1" name="Rectangle 34"/>
          <p:cNvSpPr/>
          <p:nvPr/>
        </p:nvSpPr>
        <p:spPr>
          <a:xfrm>
            <a:off x="1168461" y="2697184"/>
            <a:ext cx="3280085" cy="872971"/>
          </a:xfrm>
          <a:prstGeom prst="rect">
            <a:avLst/>
          </a:prstGeom>
        </p:spPr>
        <p:txBody>
          <a:bodyPr wrap="square" lIns="96430" tIns="48216" rIns="96430" bIns="48216">
            <a:spAutoFit/>
          </a:bodyPr>
          <a:lstStyle/>
          <a:p>
            <a:pPr>
              <a:lnSpc>
                <a:spcPct val="120000"/>
              </a:lnSpc>
            </a:pPr>
            <a:r>
              <a:rPr lang="zh-CN" altLang="en-US" sz="1400" dirty="0" smtClean="0">
                <a:latin typeface="Arial" panose="020B0604020202020204" pitchFamily="34" charset="0"/>
                <a:ea typeface="微软雅黑" panose="020B0503020204020204" pitchFamily="34" charset="-122"/>
                <a:cs typeface="+mn-ea"/>
                <a:sym typeface="Arial" panose="020B0604020202020204" pitchFamily="34" charset="0"/>
              </a:rPr>
              <a:t>交易子系统支持分布式部署方式 一个交易子系统对应一家或多家交易所</a:t>
            </a:r>
            <a:r>
              <a:rPr lang="en-US" altLang="zh-CN" sz="1400" dirty="0" smtClean="0">
                <a:latin typeface="Arial" panose="020B0604020202020204" pitchFamily="34" charset="0"/>
                <a:ea typeface="微软雅黑" panose="020B0503020204020204" pitchFamily="34" charset="-122"/>
                <a:cs typeface="+mn-ea"/>
                <a:sym typeface="Arial" panose="020B0604020202020204" pitchFamily="34" charset="0"/>
              </a:rPr>
              <a:t>.</a:t>
            </a:r>
            <a:r>
              <a:rPr lang="zh-CN" altLang="en-US" sz="1400" dirty="0" smtClean="0">
                <a:latin typeface="Arial" panose="020B0604020202020204" pitchFamily="34" charset="0"/>
                <a:ea typeface="微软雅黑" panose="020B0503020204020204" pitchFamily="34" charset="-122"/>
                <a:cs typeface="+mn-ea"/>
                <a:sym typeface="Arial" panose="020B0604020202020204" pitchFamily="34" charset="0"/>
              </a:rPr>
              <a:t>通过中心节点统一管理 提高运维效率</a:t>
            </a:r>
            <a:endParaRPr lang="en-US" altLang="zh-CN" sz="14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2" name="Pentagon 36"/>
          <p:cNvSpPr/>
          <p:nvPr/>
        </p:nvSpPr>
        <p:spPr>
          <a:xfrm>
            <a:off x="466025" y="4138370"/>
            <a:ext cx="640667" cy="383982"/>
          </a:xfrm>
          <a:prstGeom prst="homePlate">
            <a:avLst/>
          </a:prstGeom>
          <a:solidFill>
            <a:schemeClr val="accent3"/>
          </a:solidFill>
          <a:ln w="28575">
            <a:no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lIns="96430" tIns="48216" rIns="96430" bIns="48216" rtlCol="0" anchor="ctr"/>
          <a:lstStyle/>
          <a:p>
            <a:pPr algn="ctr">
              <a:lnSpc>
                <a:spcPct val="120000"/>
              </a:lnSpc>
            </a:pPr>
            <a:r>
              <a:rPr lang="en-US" sz="211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03</a:t>
            </a:r>
            <a:endParaRPr lang="en-GB" sz="211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3" name="Rectangle 37"/>
          <p:cNvSpPr/>
          <p:nvPr/>
        </p:nvSpPr>
        <p:spPr>
          <a:xfrm>
            <a:off x="1106692" y="4106763"/>
            <a:ext cx="3369187" cy="872971"/>
          </a:xfrm>
          <a:prstGeom prst="rect">
            <a:avLst/>
          </a:prstGeom>
        </p:spPr>
        <p:txBody>
          <a:bodyPr wrap="square" lIns="96430" tIns="48216" rIns="96430" bIns="48216">
            <a:spAutoFit/>
          </a:bodyPr>
          <a:lstStyle/>
          <a:p>
            <a:pPr>
              <a:lnSpc>
                <a:spcPct val="120000"/>
              </a:lnSpc>
            </a:pPr>
            <a:r>
              <a:rPr lang="zh-CN" altLang="en-US" sz="1400" dirty="0" smtClean="0">
                <a:latin typeface="Arial" panose="020B0604020202020204" pitchFamily="34" charset="0"/>
                <a:ea typeface="微软雅黑" panose="020B0503020204020204" pitchFamily="34" charset="-122"/>
                <a:cs typeface="+mn-ea"/>
                <a:sym typeface="Arial" panose="020B0604020202020204" pitchFamily="34" charset="0"/>
              </a:rPr>
              <a:t>系统提供了严密的事前风控检查</a:t>
            </a:r>
            <a:endParaRPr lang="en-US" altLang="zh-CN" sz="1400" dirty="0" smtClean="0">
              <a:latin typeface="Arial" panose="020B0604020202020204" pitchFamily="34" charset="0"/>
              <a:ea typeface="微软雅黑" panose="020B0503020204020204" pitchFamily="34" charset="-122"/>
              <a:cs typeface="+mn-ea"/>
              <a:sym typeface="Arial" panose="020B0604020202020204" pitchFamily="34" charset="0"/>
            </a:endParaRPr>
          </a:p>
          <a:p>
            <a:pPr>
              <a:lnSpc>
                <a:spcPct val="120000"/>
              </a:lnSpc>
            </a:pPr>
            <a:r>
              <a:rPr lang="zh-CN" altLang="en-US" sz="1400" dirty="0" smtClean="0">
                <a:latin typeface="Arial" panose="020B0604020202020204" pitchFamily="34" charset="0"/>
                <a:ea typeface="微软雅黑" panose="020B0503020204020204" pitchFamily="34" charset="-122"/>
                <a:cs typeface="+mn-ea"/>
                <a:sym typeface="Arial" panose="020B0604020202020204" pitchFamily="34" charset="0"/>
              </a:rPr>
              <a:t>提供订单流量控制 报入废单数量控制账号自动冻结等可配置的风险控制功能</a:t>
            </a:r>
            <a:endParaRPr lang="en-US" altLang="zh-CN" sz="14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4" name="Pentagon 39"/>
          <p:cNvSpPr/>
          <p:nvPr/>
        </p:nvSpPr>
        <p:spPr>
          <a:xfrm>
            <a:off x="494818" y="5510783"/>
            <a:ext cx="640667" cy="383982"/>
          </a:xfrm>
          <a:prstGeom prst="homePlate">
            <a:avLst/>
          </a:prstGeom>
          <a:solidFill>
            <a:schemeClr val="accent4"/>
          </a:solidFill>
          <a:ln w="28575">
            <a:no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lIns="96430" tIns="48216" rIns="96430" bIns="48216" rtlCol="0" anchor="ctr"/>
          <a:lstStyle/>
          <a:p>
            <a:pPr algn="ctr">
              <a:lnSpc>
                <a:spcPct val="120000"/>
              </a:lnSpc>
            </a:pPr>
            <a:r>
              <a:rPr lang="en-US" sz="211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04</a:t>
            </a:r>
            <a:endParaRPr lang="en-GB" sz="211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5" name="Rectangle 40"/>
          <p:cNvSpPr/>
          <p:nvPr/>
        </p:nvSpPr>
        <p:spPr>
          <a:xfrm>
            <a:off x="1173572" y="5452298"/>
            <a:ext cx="2582177" cy="1390035"/>
          </a:xfrm>
          <a:prstGeom prst="rect">
            <a:avLst/>
          </a:prstGeom>
        </p:spPr>
        <p:txBody>
          <a:bodyPr wrap="square" lIns="96430" tIns="48216" rIns="96430" bIns="48216">
            <a:spAutoFit/>
          </a:bodyPr>
          <a:lstStyle/>
          <a:p>
            <a:pPr>
              <a:lnSpc>
                <a:spcPct val="120000"/>
              </a:lnSpc>
            </a:pPr>
            <a:r>
              <a:rPr lang="zh-CN" altLang="en-US" sz="1400" dirty="0">
                <a:latin typeface="Arial" panose="020B0604020202020204" pitchFamily="34" charset="0"/>
                <a:ea typeface="微软雅黑" panose="020B0503020204020204" pitchFamily="34" charset="-122"/>
                <a:cs typeface="+mn-ea"/>
                <a:sym typeface="Arial" panose="020B0604020202020204" pitchFamily="34" charset="0"/>
              </a:rPr>
              <a:t>系统精简了内核，只专注交易部分，避免了目前市场上现有柜台产品系统结构复杂。导致订单延迟大河系统维护不便的现状</a:t>
            </a:r>
            <a:endParaRPr lang="en-US" altLang="zh-CN" sz="1400" dirty="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46" name="Group 3"/>
          <p:cNvGrpSpPr/>
          <p:nvPr/>
        </p:nvGrpSpPr>
        <p:grpSpPr>
          <a:xfrm>
            <a:off x="4867104" y="2702729"/>
            <a:ext cx="2222506" cy="964301"/>
            <a:chOff x="5621315" y="2514600"/>
            <a:chExt cx="2107496" cy="914400"/>
          </a:xfrm>
          <a:solidFill>
            <a:schemeClr val="bg1"/>
          </a:solidFill>
        </p:grpSpPr>
        <p:sp>
          <p:nvSpPr>
            <p:cNvPr id="147" name="Parallelogram 14"/>
            <p:cNvSpPr/>
            <p:nvPr/>
          </p:nvSpPr>
          <p:spPr>
            <a:xfrm>
              <a:off x="5621315" y="2514600"/>
              <a:ext cx="2107496" cy="914400"/>
            </a:xfrm>
            <a:prstGeom prst="parallelogram">
              <a:avLst>
                <a:gd name="adj" fmla="val 5241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8" name="AutoShape 59"/>
            <p:cNvSpPr/>
            <p:nvPr/>
          </p:nvSpPr>
          <p:spPr bwMode="auto">
            <a:xfrm>
              <a:off x="6442494" y="2777487"/>
              <a:ext cx="465138" cy="464344"/>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7" tIns="26787" rIns="26787" bIns="26787" anchor="ctr"/>
            <a:lstStyle/>
            <a:p>
              <a:pPr algn="ctr" defTabSz="240665" hangingPunct="0">
                <a:lnSpc>
                  <a:spcPct val="120000"/>
                </a:lnSpc>
              </a:pPr>
              <a:endParaRPr lang="en-US">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49" name="Group 1"/>
          <p:cNvGrpSpPr/>
          <p:nvPr/>
        </p:nvGrpSpPr>
        <p:grpSpPr>
          <a:xfrm>
            <a:off x="5584903" y="1106930"/>
            <a:ext cx="2222504" cy="964301"/>
            <a:chOff x="6162090" y="1310315"/>
            <a:chExt cx="2107496" cy="914400"/>
          </a:xfrm>
          <a:solidFill>
            <a:schemeClr val="bg1"/>
          </a:solidFill>
        </p:grpSpPr>
        <p:sp>
          <p:nvSpPr>
            <p:cNvPr id="150" name="Parallelogram 13"/>
            <p:cNvSpPr/>
            <p:nvPr/>
          </p:nvSpPr>
          <p:spPr>
            <a:xfrm>
              <a:off x="6162090" y="1310315"/>
              <a:ext cx="2107496" cy="914400"/>
            </a:xfrm>
            <a:prstGeom prst="parallelogram">
              <a:avLst>
                <a:gd name="adj" fmla="val 5241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51" name="Group 42"/>
            <p:cNvGrpSpPr/>
            <p:nvPr/>
          </p:nvGrpSpPr>
          <p:grpSpPr>
            <a:xfrm>
              <a:off x="6983269" y="1549630"/>
              <a:ext cx="465138" cy="435769"/>
              <a:chOff x="5368132" y="3540125"/>
              <a:chExt cx="465138" cy="435769"/>
            </a:xfrm>
            <a:grpFill/>
          </p:grpSpPr>
          <p:sp>
            <p:nvSpPr>
              <p:cNvPr id="152" name="AutoShape 110"/>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7" tIns="26787" rIns="26787" bIns="26787" anchor="ctr"/>
              <a:lstStyle/>
              <a:p>
                <a:pPr algn="ctr" defTabSz="240665" hangingPunct="0">
                  <a:lnSpc>
                    <a:spcPct val="120000"/>
                  </a:lnSpc>
                </a:pPr>
                <a:endParaRPr lang="en-US" sz="1545">
                  <a:solidFill>
                    <a:schemeClr val="tx1">
                      <a:lumMod val="65000"/>
                      <a:lumOff val="35000"/>
                    </a:schemeClr>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3" name="AutoShape 111"/>
              <p:cNvSpPr/>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7" tIns="26787" rIns="26787" bIns="26787" anchor="ctr"/>
              <a:lstStyle/>
              <a:p>
                <a:pPr algn="ctr" defTabSz="240665" hangingPunct="0">
                  <a:lnSpc>
                    <a:spcPct val="120000"/>
                  </a:lnSpc>
                </a:pPr>
                <a:endParaRPr lang="en-US" sz="1545">
                  <a:solidFill>
                    <a:schemeClr val="tx1">
                      <a:lumMod val="65000"/>
                      <a:lumOff val="35000"/>
                    </a:schemeClr>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154" name="Group 5"/>
          <p:cNvGrpSpPr/>
          <p:nvPr/>
        </p:nvGrpSpPr>
        <p:grpSpPr>
          <a:xfrm>
            <a:off x="3685202" y="5510783"/>
            <a:ext cx="2222506" cy="964301"/>
            <a:chOff x="4454013" y="4923170"/>
            <a:chExt cx="2107496" cy="914400"/>
          </a:xfrm>
          <a:solidFill>
            <a:schemeClr val="bg1"/>
          </a:solidFill>
        </p:grpSpPr>
        <p:sp>
          <p:nvSpPr>
            <p:cNvPr id="155" name="Parallelogram 16"/>
            <p:cNvSpPr/>
            <p:nvPr/>
          </p:nvSpPr>
          <p:spPr>
            <a:xfrm>
              <a:off x="4454013" y="4923170"/>
              <a:ext cx="2107496" cy="914400"/>
            </a:xfrm>
            <a:prstGeom prst="parallelogram">
              <a:avLst>
                <a:gd name="adj" fmla="val 52419"/>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56" name="Group 45"/>
            <p:cNvGrpSpPr/>
            <p:nvPr/>
          </p:nvGrpSpPr>
          <p:grpSpPr>
            <a:xfrm>
              <a:off x="5348217" y="5147801"/>
              <a:ext cx="319088" cy="465138"/>
              <a:chOff x="3582988" y="3510757"/>
              <a:chExt cx="319088" cy="465138"/>
            </a:xfrm>
            <a:grpFill/>
          </p:grpSpPr>
          <p:sp>
            <p:nvSpPr>
              <p:cNvPr id="157" name="AutoShape 113"/>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7" tIns="26787" rIns="26787" bIns="26787" anchor="ctr"/>
              <a:lstStyle/>
              <a:p>
                <a:pPr algn="ctr" defTabSz="240665" hangingPunct="0">
                  <a:lnSpc>
                    <a:spcPct val="120000"/>
                  </a:lnSpc>
                </a:pPr>
                <a:endParaRPr lang="en-US">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8" name="AutoShape 114"/>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7" tIns="26787" rIns="26787" bIns="26787" anchor="ctr"/>
              <a:lstStyle/>
              <a:p>
                <a:pPr algn="ctr" defTabSz="240665" hangingPunct="0">
                  <a:lnSpc>
                    <a:spcPct val="120000"/>
                  </a:lnSpc>
                </a:pPr>
                <a:endParaRPr lang="en-US">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159" name="Group 4"/>
          <p:cNvGrpSpPr/>
          <p:nvPr/>
        </p:nvGrpSpPr>
        <p:grpSpPr>
          <a:xfrm>
            <a:off x="4234623" y="4138846"/>
            <a:ext cx="2222506" cy="964301"/>
            <a:chOff x="5042252" y="3718885"/>
            <a:chExt cx="2107496" cy="914400"/>
          </a:xfrm>
          <a:solidFill>
            <a:schemeClr val="bg1"/>
          </a:solidFill>
        </p:grpSpPr>
        <p:sp>
          <p:nvSpPr>
            <p:cNvPr id="160" name="Parallelogram 15"/>
            <p:cNvSpPr/>
            <p:nvPr/>
          </p:nvSpPr>
          <p:spPr>
            <a:xfrm>
              <a:off x="5042252" y="3718885"/>
              <a:ext cx="2107496" cy="914400"/>
            </a:xfrm>
            <a:prstGeom prst="parallelogram">
              <a:avLst>
                <a:gd name="adj" fmla="val 5241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61" name="Group 48"/>
            <p:cNvGrpSpPr/>
            <p:nvPr/>
          </p:nvGrpSpPr>
          <p:grpSpPr>
            <a:xfrm>
              <a:off x="5863431" y="3980425"/>
              <a:ext cx="465138" cy="391319"/>
              <a:chOff x="5368132" y="2625725"/>
              <a:chExt cx="465138" cy="391319"/>
            </a:xfrm>
            <a:grpFill/>
          </p:grpSpPr>
          <p:sp>
            <p:nvSpPr>
              <p:cNvPr id="162" name="AutoShape 120"/>
              <p:cNvSpPr/>
              <p:nvPr/>
            </p:nvSpPr>
            <p:spPr bwMode="auto">
              <a:xfrm>
                <a:off x="5484813" y="272732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7" tIns="26787" rIns="26787" bIns="26787" anchor="ctr"/>
              <a:lstStyle/>
              <a:p>
                <a:pPr algn="ctr" defTabSz="240665" hangingPunct="0">
                  <a:lnSpc>
                    <a:spcPct val="120000"/>
                  </a:lnSpc>
                </a:pPr>
                <a:endParaRPr lang="en-US" sz="1545">
                  <a:solidFill>
                    <a:schemeClr val="tx1">
                      <a:lumMod val="65000"/>
                      <a:lumOff val="35000"/>
                    </a:schemeClr>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3" name="AutoShape 121"/>
              <p:cNvSpPr/>
              <p:nvPr/>
            </p:nvSpPr>
            <p:spPr bwMode="auto">
              <a:xfrm>
                <a:off x="5542757" y="278526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7" tIns="26787" rIns="26787" bIns="26787" anchor="ctr"/>
              <a:lstStyle/>
              <a:p>
                <a:pPr algn="ctr" defTabSz="240665" hangingPunct="0">
                  <a:lnSpc>
                    <a:spcPct val="120000"/>
                  </a:lnSpc>
                </a:pPr>
                <a:endParaRPr lang="en-US" sz="1545">
                  <a:solidFill>
                    <a:schemeClr val="tx1">
                      <a:lumMod val="65000"/>
                      <a:lumOff val="35000"/>
                    </a:schemeClr>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4" name="AutoShape 122"/>
              <p:cNvSpPr/>
              <p:nvPr/>
            </p:nvSpPr>
            <p:spPr bwMode="auto">
              <a:xfrm>
                <a:off x="5368132" y="262572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7" tIns="26787" rIns="26787" bIns="26787" anchor="ctr"/>
              <a:lstStyle/>
              <a:p>
                <a:pPr algn="ctr" defTabSz="240665" hangingPunct="0">
                  <a:lnSpc>
                    <a:spcPct val="120000"/>
                  </a:lnSpc>
                </a:pPr>
                <a:endParaRPr lang="en-US" sz="1545">
                  <a:solidFill>
                    <a:schemeClr val="tx1">
                      <a:lumMod val="65000"/>
                      <a:lumOff val="35000"/>
                    </a:schemeClr>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sp>
        <p:nvSpPr>
          <p:cNvPr id="30" name="文本框 29"/>
          <p:cNvSpPr txBox="1"/>
          <p:nvPr/>
        </p:nvSpPr>
        <p:spPr>
          <a:xfrm>
            <a:off x="372973" y="362225"/>
            <a:ext cx="1395401" cy="374375"/>
          </a:xfrm>
          <a:prstGeom prst="rect">
            <a:avLst/>
          </a:prstGeom>
          <a:noFill/>
        </p:spPr>
        <p:txBody>
          <a:bodyPr wrap="none" lIns="96434" tIns="48217" rIns="96434" bIns="48217" rtlCol="0">
            <a:spAutoFit/>
          </a:bodyPr>
          <a:lstStyle/>
          <a:p>
            <a:pPr defTabSz="963930"/>
            <a:r>
              <a:rPr lang="en-US" altLang="zh-CN" sz="1800" dirty="0" smtClean="0">
                <a:solidFill>
                  <a:srgbClr val="E7E6E6">
                    <a:lumMod val="25000"/>
                  </a:srgbClr>
                </a:solidFill>
                <a:latin typeface="微软雅黑" panose="020B0503020204020204" pitchFamily="34" charset="-122"/>
                <a:ea typeface="微软雅黑" panose="020B0503020204020204" pitchFamily="34" charset="-122"/>
                <a:cs typeface="+mn-ea"/>
                <a:sym typeface="+mn-lt"/>
              </a:rPr>
              <a:t>X-one</a:t>
            </a:r>
            <a:r>
              <a:rPr lang="zh-CN" altLang="en-US" sz="1800" dirty="0" smtClean="0">
                <a:solidFill>
                  <a:srgbClr val="E7E6E6">
                    <a:lumMod val="25000"/>
                  </a:srgbClr>
                </a:solidFill>
                <a:latin typeface="微软雅黑" panose="020B0503020204020204" pitchFamily="34" charset="-122"/>
                <a:ea typeface="微软雅黑" panose="020B0503020204020204" pitchFamily="34" charset="-122"/>
                <a:cs typeface="+mn-ea"/>
                <a:sym typeface="+mn-lt"/>
              </a:rPr>
              <a:t> </a:t>
            </a:r>
            <a:r>
              <a:rPr lang="zh-CN" altLang="en-US" dirty="0" smtClean="0">
                <a:solidFill>
                  <a:srgbClr val="E7E6E6">
                    <a:lumMod val="25000"/>
                  </a:srgbClr>
                </a:solidFill>
                <a:latin typeface="微软雅黑" panose="020B0503020204020204" pitchFamily="34" charset="-122"/>
                <a:ea typeface="微软雅黑" panose="020B0503020204020204" pitchFamily="34" charset="-122"/>
                <a:cs typeface="+mn-ea"/>
                <a:sym typeface="+mn-lt"/>
              </a:rPr>
              <a:t>优势</a:t>
            </a:r>
            <a:endParaRPr lang="zh-CN" altLang="en-US" sz="1800" dirty="0">
              <a:solidFill>
                <a:srgbClr val="E7E6E6">
                  <a:lumMod val="25000"/>
                </a:srgbClr>
              </a:solidFill>
              <a:latin typeface="微软雅黑" panose="020B0503020204020204" pitchFamily="34" charset="-122"/>
              <a:ea typeface="微软雅黑" panose="020B0503020204020204" pitchFamily="34" charset="-122"/>
              <a:cs typeface="+mn-ea"/>
              <a:sym typeface="+mn-lt"/>
            </a:endParaRPr>
          </a:p>
        </p:txBody>
      </p:sp>
      <p:pic>
        <p:nvPicPr>
          <p:cNvPr id="32" name="图片 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60278" y="197518"/>
            <a:ext cx="3893811" cy="75451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137"/>
                                        </p:tgtEl>
                                        <p:attrNameLst>
                                          <p:attrName>style.visibility</p:attrName>
                                        </p:attrNameLst>
                                      </p:cBhvr>
                                      <p:to>
                                        <p:strVal val="visible"/>
                                      </p:to>
                                    </p:set>
                                    <p:animEffect transition="in" filter="strips(downLeft)">
                                      <p:cBhvr>
                                        <p:cTn id="7" dur="500"/>
                                        <p:tgtEl>
                                          <p:spTgt spid="13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149"/>
                                        </p:tgtEl>
                                        <p:attrNameLst>
                                          <p:attrName>style.visibility</p:attrName>
                                        </p:attrNameLst>
                                      </p:cBhvr>
                                      <p:to>
                                        <p:strVal val="visible"/>
                                      </p:to>
                                    </p:set>
                                    <p:anim calcmode="lin" valueType="num">
                                      <p:cBhvr additive="base">
                                        <p:cTn id="11" dur="500" fill="hold"/>
                                        <p:tgtEl>
                                          <p:spTgt spid="149"/>
                                        </p:tgtEl>
                                        <p:attrNameLst>
                                          <p:attrName>ppt_x</p:attrName>
                                        </p:attrNameLst>
                                      </p:cBhvr>
                                      <p:tavLst>
                                        <p:tav tm="0">
                                          <p:val>
                                            <p:strVal val="1+#ppt_w/2"/>
                                          </p:val>
                                        </p:tav>
                                        <p:tav tm="100000">
                                          <p:val>
                                            <p:strVal val="#ppt_x"/>
                                          </p:val>
                                        </p:tav>
                                      </p:tavLst>
                                    </p:anim>
                                    <p:anim calcmode="lin" valueType="num">
                                      <p:cBhvr additive="base">
                                        <p:cTn id="12" dur="500" fill="hold"/>
                                        <p:tgtEl>
                                          <p:spTgt spid="14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3" fill="hold" nodeType="afterEffect">
                                  <p:stCondLst>
                                    <p:cond delay="0"/>
                                  </p:stCondLst>
                                  <p:childTnLst>
                                    <p:set>
                                      <p:cBhvr>
                                        <p:cTn id="15" dur="1" fill="hold">
                                          <p:stCondLst>
                                            <p:cond delay="0"/>
                                          </p:stCondLst>
                                        </p:cTn>
                                        <p:tgtEl>
                                          <p:spTgt spid="146"/>
                                        </p:tgtEl>
                                        <p:attrNameLst>
                                          <p:attrName>style.visibility</p:attrName>
                                        </p:attrNameLst>
                                      </p:cBhvr>
                                      <p:to>
                                        <p:strVal val="visible"/>
                                      </p:to>
                                    </p:set>
                                    <p:anim calcmode="lin" valueType="num">
                                      <p:cBhvr additive="base">
                                        <p:cTn id="16" dur="500" fill="hold"/>
                                        <p:tgtEl>
                                          <p:spTgt spid="146"/>
                                        </p:tgtEl>
                                        <p:attrNameLst>
                                          <p:attrName>ppt_x</p:attrName>
                                        </p:attrNameLst>
                                      </p:cBhvr>
                                      <p:tavLst>
                                        <p:tav tm="0">
                                          <p:val>
                                            <p:strVal val="1+#ppt_w/2"/>
                                          </p:val>
                                        </p:tav>
                                        <p:tav tm="100000">
                                          <p:val>
                                            <p:strVal val="#ppt_x"/>
                                          </p:val>
                                        </p:tav>
                                      </p:tavLst>
                                    </p:anim>
                                    <p:anim calcmode="lin" valueType="num">
                                      <p:cBhvr additive="base">
                                        <p:cTn id="17" dur="500" fill="hold"/>
                                        <p:tgtEl>
                                          <p:spTgt spid="146"/>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2" presetClass="entr" presetSubtype="3" fill="hold" nodeType="afterEffect">
                                  <p:stCondLst>
                                    <p:cond delay="0"/>
                                  </p:stCondLst>
                                  <p:childTnLst>
                                    <p:set>
                                      <p:cBhvr>
                                        <p:cTn id="20" dur="1" fill="hold">
                                          <p:stCondLst>
                                            <p:cond delay="0"/>
                                          </p:stCondLst>
                                        </p:cTn>
                                        <p:tgtEl>
                                          <p:spTgt spid="159"/>
                                        </p:tgtEl>
                                        <p:attrNameLst>
                                          <p:attrName>style.visibility</p:attrName>
                                        </p:attrNameLst>
                                      </p:cBhvr>
                                      <p:to>
                                        <p:strVal val="visible"/>
                                      </p:to>
                                    </p:set>
                                    <p:anim calcmode="lin" valueType="num">
                                      <p:cBhvr additive="base">
                                        <p:cTn id="21" dur="500" fill="hold"/>
                                        <p:tgtEl>
                                          <p:spTgt spid="159"/>
                                        </p:tgtEl>
                                        <p:attrNameLst>
                                          <p:attrName>ppt_x</p:attrName>
                                        </p:attrNameLst>
                                      </p:cBhvr>
                                      <p:tavLst>
                                        <p:tav tm="0">
                                          <p:val>
                                            <p:strVal val="1+#ppt_w/2"/>
                                          </p:val>
                                        </p:tav>
                                        <p:tav tm="100000">
                                          <p:val>
                                            <p:strVal val="#ppt_x"/>
                                          </p:val>
                                        </p:tav>
                                      </p:tavLst>
                                    </p:anim>
                                    <p:anim calcmode="lin" valueType="num">
                                      <p:cBhvr additive="base">
                                        <p:cTn id="22" dur="500" fill="hold"/>
                                        <p:tgtEl>
                                          <p:spTgt spid="159"/>
                                        </p:tgtEl>
                                        <p:attrNameLst>
                                          <p:attrName>ppt_y</p:attrName>
                                        </p:attrNameLst>
                                      </p:cBhvr>
                                      <p:tavLst>
                                        <p:tav tm="0">
                                          <p:val>
                                            <p:strVal val="0-#ppt_h/2"/>
                                          </p:val>
                                        </p:tav>
                                        <p:tav tm="100000">
                                          <p:val>
                                            <p:strVal val="#ppt_y"/>
                                          </p:val>
                                        </p:tav>
                                      </p:tavLst>
                                    </p:anim>
                                  </p:childTnLst>
                                </p:cTn>
                              </p:par>
                            </p:childTnLst>
                          </p:cTn>
                        </p:par>
                        <p:par>
                          <p:cTn id="23" fill="hold">
                            <p:stCondLst>
                              <p:cond delay="2000"/>
                            </p:stCondLst>
                            <p:childTnLst>
                              <p:par>
                                <p:cTn id="24" presetID="2" presetClass="entr" presetSubtype="3" fill="hold" nodeType="afterEffect">
                                  <p:stCondLst>
                                    <p:cond delay="0"/>
                                  </p:stCondLst>
                                  <p:childTnLst>
                                    <p:set>
                                      <p:cBhvr>
                                        <p:cTn id="25" dur="1" fill="hold">
                                          <p:stCondLst>
                                            <p:cond delay="0"/>
                                          </p:stCondLst>
                                        </p:cTn>
                                        <p:tgtEl>
                                          <p:spTgt spid="154"/>
                                        </p:tgtEl>
                                        <p:attrNameLst>
                                          <p:attrName>style.visibility</p:attrName>
                                        </p:attrNameLst>
                                      </p:cBhvr>
                                      <p:to>
                                        <p:strVal val="visible"/>
                                      </p:to>
                                    </p:set>
                                    <p:anim calcmode="lin" valueType="num">
                                      <p:cBhvr additive="base">
                                        <p:cTn id="26" dur="500" fill="hold"/>
                                        <p:tgtEl>
                                          <p:spTgt spid="154"/>
                                        </p:tgtEl>
                                        <p:attrNameLst>
                                          <p:attrName>ppt_x</p:attrName>
                                        </p:attrNameLst>
                                      </p:cBhvr>
                                      <p:tavLst>
                                        <p:tav tm="0">
                                          <p:val>
                                            <p:strVal val="1+#ppt_w/2"/>
                                          </p:val>
                                        </p:tav>
                                        <p:tav tm="100000">
                                          <p:val>
                                            <p:strVal val="#ppt_x"/>
                                          </p:val>
                                        </p:tav>
                                      </p:tavLst>
                                    </p:anim>
                                    <p:anim calcmode="lin" valueType="num">
                                      <p:cBhvr additive="base">
                                        <p:cTn id="27" dur="500" fill="hold"/>
                                        <p:tgtEl>
                                          <p:spTgt spid="154"/>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138"/>
                                        </p:tgtEl>
                                        <p:attrNameLst>
                                          <p:attrName>style.visibility</p:attrName>
                                        </p:attrNameLst>
                                      </p:cBhvr>
                                      <p:to>
                                        <p:strVal val="visible"/>
                                      </p:to>
                                    </p:set>
                                    <p:anim calcmode="lin" valueType="num">
                                      <p:cBhvr additive="base">
                                        <p:cTn id="31" dur="500" fill="hold"/>
                                        <p:tgtEl>
                                          <p:spTgt spid="138"/>
                                        </p:tgtEl>
                                        <p:attrNameLst>
                                          <p:attrName>ppt_x</p:attrName>
                                        </p:attrNameLst>
                                      </p:cBhvr>
                                      <p:tavLst>
                                        <p:tav tm="0">
                                          <p:val>
                                            <p:strVal val="0-#ppt_w/2"/>
                                          </p:val>
                                        </p:tav>
                                        <p:tav tm="100000">
                                          <p:val>
                                            <p:strVal val="#ppt_x"/>
                                          </p:val>
                                        </p:tav>
                                      </p:tavLst>
                                    </p:anim>
                                    <p:anim calcmode="lin" valueType="num">
                                      <p:cBhvr additive="base">
                                        <p:cTn id="32" dur="500" fill="hold"/>
                                        <p:tgtEl>
                                          <p:spTgt spid="138"/>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139"/>
                                        </p:tgtEl>
                                        <p:attrNameLst>
                                          <p:attrName>style.visibility</p:attrName>
                                        </p:attrNameLst>
                                      </p:cBhvr>
                                      <p:to>
                                        <p:strVal val="visible"/>
                                      </p:to>
                                    </p:set>
                                    <p:animEffect transition="in" filter="fade">
                                      <p:cBhvr>
                                        <p:cTn id="36" dur="500"/>
                                        <p:tgtEl>
                                          <p:spTgt spid="139"/>
                                        </p:tgtEl>
                                      </p:cBhvr>
                                    </p:animEffect>
                                  </p:childTnLst>
                                </p:cTn>
                              </p:par>
                            </p:childTnLst>
                          </p:cTn>
                        </p:par>
                        <p:par>
                          <p:cTn id="37" fill="hold">
                            <p:stCondLst>
                              <p:cond delay="3500"/>
                            </p:stCondLst>
                            <p:childTnLst>
                              <p:par>
                                <p:cTn id="38" presetID="2" presetClass="entr" presetSubtype="8" fill="hold" grpId="0" nodeType="afterEffect">
                                  <p:stCondLst>
                                    <p:cond delay="0"/>
                                  </p:stCondLst>
                                  <p:childTnLst>
                                    <p:set>
                                      <p:cBhvr>
                                        <p:cTn id="39" dur="1" fill="hold">
                                          <p:stCondLst>
                                            <p:cond delay="0"/>
                                          </p:stCondLst>
                                        </p:cTn>
                                        <p:tgtEl>
                                          <p:spTgt spid="140"/>
                                        </p:tgtEl>
                                        <p:attrNameLst>
                                          <p:attrName>style.visibility</p:attrName>
                                        </p:attrNameLst>
                                      </p:cBhvr>
                                      <p:to>
                                        <p:strVal val="visible"/>
                                      </p:to>
                                    </p:set>
                                    <p:anim calcmode="lin" valueType="num">
                                      <p:cBhvr additive="base">
                                        <p:cTn id="40" dur="500" fill="hold"/>
                                        <p:tgtEl>
                                          <p:spTgt spid="140"/>
                                        </p:tgtEl>
                                        <p:attrNameLst>
                                          <p:attrName>ppt_x</p:attrName>
                                        </p:attrNameLst>
                                      </p:cBhvr>
                                      <p:tavLst>
                                        <p:tav tm="0">
                                          <p:val>
                                            <p:strVal val="0-#ppt_w/2"/>
                                          </p:val>
                                        </p:tav>
                                        <p:tav tm="100000">
                                          <p:val>
                                            <p:strVal val="#ppt_x"/>
                                          </p:val>
                                        </p:tav>
                                      </p:tavLst>
                                    </p:anim>
                                    <p:anim calcmode="lin" valueType="num">
                                      <p:cBhvr additive="base">
                                        <p:cTn id="41" dur="500" fill="hold"/>
                                        <p:tgtEl>
                                          <p:spTgt spid="140"/>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141"/>
                                        </p:tgtEl>
                                        <p:attrNameLst>
                                          <p:attrName>style.visibility</p:attrName>
                                        </p:attrNameLst>
                                      </p:cBhvr>
                                      <p:to>
                                        <p:strVal val="visible"/>
                                      </p:to>
                                    </p:set>
                                    <p:animEffect transition="in" filter="fade">
                                      <p:cBhvr>
                                        <p:cTn id="45" dur="500"/>
                                        <p:tgtEl>
                                          <p:spTgt spid="141"/>
                                        </p:tgtEl>
                                      </p:cBhvr>
                                    </p:animEffect>
                                  </p:childTnLst>
                                </p:cTn>
                              </p:par>
                            </p:childTnLst>
                          </p:cTn>
                        </p:par>
                        <p:par>
                          <p:cTn id="46" fill="hold">
                            <p:stCondLst>
                              <p:cond delay="4500"/>
                            </p:stCondLst>
                            <p:childTnLst>
                              <p:par>
                                <p:cTn id="47" presetID="2" presetClass="entr" presetSubtype="8" fill="hold" grpId="0" nodeType="afterEffect">
                                  <p:stCondLst>
                                    <p:cond delay="0"/>
                                  </p:stCondLst>
                                  <p:childTnLst>
                                    <p:set>
                                      <p:cBhvr>
                                        <p:cTn id="48" dur="1" fill="hold">
                                          <p:stCondLst>
                                            <p:cond delay="0"/>
                                          </p:stCondLst>
                                        </p:cTn>
                                        <p:tgtEl>
                                          <p:spTgt spid="142"/>
                                        </p:tgtEl>
                                        <p:attrNameLst>
                                          <p:attrName>style.visibility</p:attrName>
                                        </p:attrNameLst>
                                      </p:cBhvr>
                                      <p:to>
                                        <p:strVal val="visible"/>
                                      </p:to>
                                    </p:set>
                                    <p:anim calcmode="lin" valueType="num">
                                      <p:cBhvr additive="base">
                                        <p:cTn id="49" dur="500" fill="hold"/>
                                        <p:tgtEl>
                                          <p:spTgt spid="142"/>
                                        </p:tgtEl>
                                        <p:attrNameLst>
                                          <p:attrName>ppt_x</p:attrName>
                                        </p:attrNameLst>
                                      </p:cBhvr>
                                      <p:tavLst>
                                        <p:tav tm="0">
                                          <p:val>
                                            <p:strVal val="0-#ppt_w/2"/>
                                          </p:val>
                                        </p:tav>
                                        <p:tav tm="100000">
                                          <p:val>
                                            <p:strVal val="#ppt_x"/>
                                          </p:val>
                                        </p:tav>
                                      </p:tavLst>
                                    </p:anim>
                                    <p:anim calcmode="lin" valueType="num">
                                      <p:cBhvr additive="base">
                                        <p:cTn id="50" dur="500" fill="hold"/>
                                        <p:tgtEl>
                                          <p:spTgt spid="142"/>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10"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500"/>
                                        <p:tgtEl>
                                          <p:spTgt spid="143"/>
                                        </p:tgtEl>
                                      </p:cBhvr>
                                    </p:animEffect>
                                  </p:childTnLst>
                                </p:cTn>
                              </p:par>
                            </p:childTnLst>
                          </p:cTn>
                        </p:par>
                        <p:par>
                          <p:cTn id="55" fill="hold">
                            <p:stCondLst>
                              <p:cond delay="5500"/>
                            </p:stCondLst>
                            <p:childTnLst>
                              <p:par>
                                <p:cTn id="56" presetID="2" presetClass="entr" presetSubtype="8" fill="hold" grpId="0" nodeType="afterEffect">
                                  <p:stCondLst>
                                    <p:cond delay="0"/>
                                  </p:stCondLst>
                                  <p:childTnLst>
                                    <p:set>
                                      <p:cBhvr>
                                        <p:cTn id="57" dur="1" fill="hold">
                                          <p:stCondLst>
                                            <p:cond delay="0"/>
                                          </p:stCondLst>
                                        </p:cTn>
                                        <p:tgtEl>
                                          <p:spTgt spid="144"/>
                                        </p:tgtEl>
                                        <p:attrNameLst>
                                          <p:attrName>style.visibility</p:attrName>
                                        </p:attrNameLst>
                                      </p:cBhvr>
                                      <p:to>
                                        <p:strVal val="visible"/>
                                      </p:to>
                                    </p:set>
                                    <p:anim calcmode="lin" valueType="num">
                                      <p:cBhvr additive="base">
                                        <p:cTn id="58" dur="500" fill="hold"/>
                                        <p:tgtEl>
                                          <p:spTgt spid="144"/>
                                        </p:tgtEl>
                                        <p:attrNameLst>
                                          <p:attrName>ppt_x</p:attrName>
                                        </p:attrNameLst>
                                      </p:cBhvr>
                                      <p:tavLst>
                                        <p:tav tm="0">
                                          <p:val>
                                            <p:strVal val="0-#ppt_w/2"/>
                                          </p:val>
                                        </p:tav>
                                        <p:tav tm="100000">
                                          <p:val>
                                            <p:strVal val="#ppt_x"/>
                                          </p:val>
                                        </p:tav>
                                      </p:tavLst>
                                    </p:anim>
                                    <p:anim calcmode="lin" valueType="num">
                                      <p:cBhvr additive="base">
                                        <p:cTn id="59" dur="500" fill="hold"/>
                                        <p:tgtEl>
                                          <p:spTgt spid="144"/>
                                        </p:tgtEl>
                                        <p:attrNameLst>
                                          <p:attrName>ppt_y</p:attrName>
                                        </p:attrNameLst>
                                      </p:cBhvr>
                                      <p:tavLst>
                                        <p:tav tm="0">
                                          <p:val>
                                            <p:strVal val="#ppt_y"/>
                                          </p:val>
                                        </p:tav>
                                        <p:tav tm="100000">
                                          <p:val>
                                            <p:strVal val="#ppt_y"/>
                                          </p:val>
                                        </p:tav>
                                      </p:tavLst>
                                    </p:anim>
                                  </p:childTnLst>
                                </p:cTn>
                              </p:par>
                            </p:childTnLst>
                          </p:cTn>
                        </p:par>
                        <p:par>
                          <p:cTn id="60" fill="hold">
                            <p:stCondLst>
                              <p:cond delay="6000"/>
                            </p:stCondLst>
                            <p:childTnLst>
                              <p:par>
                                <p:cTn id="61" presetID="10" presetClass="entr" presetSubtype="0" fill="hold" grpId="0" nodeType="afterEffect">
                                  <p:stCondLst>
                                    <p:cond delay="0"/>
                                  </p:stCondLst>
                                  <p:childTnLst>
                                    <p:set>
                                      <p:cBhvr>
                                        <p:cTn id="62" dur="1" fill="hold">
                                          <p:stCondLst>
                                            <p:cond delay="0"/>
                                          </p:stCondLst>
                                        </p:cTn>
                                        <p:tgtEl>
                                          <p:spTgt spid="145"/>
                                        </p:tgtEl>
                                        <p:attrNameLst>
                                          <p:attrName>style.visibility</p:attrName>
                                        </p:attrNameLst>
                                      </p:cBhvr>
                                      <p:to>
                                        <p:strVal val="visible"/>
                                      </p:to>
                                    </p:set>
                                    <p:animEffect transition="in" filter="fade">
                                      <p:cBhvr>
                                        <p:cTn id="63" dur="500"/>
                                        <p:tgtEl>
                                          <p:spTgt spid="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 grpId="0" animBg="1"/>
      <p:bldP spid="138" grpId="0" animBg="1"/>
      <p:bldP spid="139" grpId="0"/>
      <p:bldP spid="140" grpId="0" animBg="1"/>
      <p:bldP spid="141" grpId="0"/>
      <p:bldP spid="142" grpId="0" animBg="1"/>
      <p:bldP spid="143" grpId="0"/>
      <p:bldP spid="144" grpId="0" animBg="1"/>
      <p:bldP spid="14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2775890" y="2515603"/>
            <a:ext cx="1436291" cy="1289767"/>
            <a:chOff x="1580039" y="1670330"/>
            <a:chExt cx="1176228" cy="1056234"/>
          </a:xfrm>
        </p:grpSpPr>
        <p:sp>
          <p:nvSpPr>
            <p:cNvPr id="10" name="TextBox 9"/>
            <p:cNvSpPr txBox="1"/>
            <p:nvPr/>
          </p:nvSpPr>
          <p:spPr>
            <a:xfrm>
              <a:off x="1998749" y="1670330"/>
              <a:ext cx="350506" cy="907376"/>
            </a:xfrm>
            <a:prstGeom prst="rect">
              <a:avLst/>
            </a:prstGeom>
            <a:noFill/>
          </p:spPr>
          <p:txBody>
            <a:bodyPr wrap="none" lIns="0" tIns="0" rIns="0" bIns="0" rtlCol="0">
              <a:spAutoFit/>
            </a:bodyPr>
            <a:lstStyle/>
            <a:p>
              <a:pPr algn="ctr">
                <a:lnSpc>
                  <a:spcPct val="120000"/>
                </a:lnSpc>
              </a:pPr>
              <a:r>
                <a:rPr lang="en-US" sz="60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6</a:t>
              </a:r>
              <a:endParaRPr lang="en-US" sz="6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TextBox 10"/>
            <p:cNvSpPr txBox="1"/>
            <p:nvPr/>
          </p:nvSpPr>
          <p:spPr>
            <a:xfrm>
              <a:off x="1580039" y="2514843"/>
              <a:ext cx="1176228" cy="211721"/>
            </a:xfrm>
            <a:prstGeom prst="rect">
              <a:avLst/>
            </a:prstGeom>
            <a:noFill/>
          </p:spPr>
          <p:txBody>
            <a:bodyPr wrap="none" lIns="0" tIns="0" rIns="0" bIns="0" rtlCol="0">
              <a:spAutoFit/>
            </a:bodyPr>
            <a:lstStyle/>
            <a:p>
              <a:pPr algn="ctr">
                <a:lnSpc>
                  <a:spcPct val="120000"/>
                </a:lnSpc>
              </a:pPr>
              <a:r>
                <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点击</a:t>
              </a:r>
              <a:r>
                <a:rPr lang="zh-CN" altLang="en-US" sz="14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请换</a:t>
              </a:r>
              <a:r>
                <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3" name="文本框 22"/>
          <p:cNvSpPr txBox="1"/>
          <p:nvPr/>
        </p:nvSpPr>
        <p:spPr>
          <a:xfrm>
            <a:off x="372973" y="381145"/>
            <a:ext cx="1118081" cy="374375"/>
          </a:xfrm>
          <a:prstGeom prst="rect">
            <a:avLst/>
          </a:prstGeom>
          <a:noFill/>
        </p:spPr>
        <p:txBody>
          <a:bodyPr wrap="none" lIns="96434" tIns="48217" rIns="96434" bIns="48217" rtlCol="0">
            <a:spAutoFit/>
          </a:bodyPr>
          <a:lstStyle/>
          <a:p>
            <a:pPr defTabSz="963930"/>
            <a:r>
              <a:rPr lang="zh-CN" altLang="en-US" dirty="0" smtClean="0">
                <a:solidFill>
                  <a:srgbClr val="E7E6E6">
                    <a:lumMod val="25000"/>
                  </a:srgbClr>
                </a:solidFill>
                <a:latin typeface="微软雅黑" panose="020B0503020204020204" pitchFamily="34" charset="-122"/>
                <a:ea typeface="微软雅黑" panose="020B0503020204020204" pitchFamily="34" charset="-122"/>
                <a:cs typeface="+mn-ea"/>
                <a:sym typeface="+mn-lt"/>
              </a:rPr>
              <a:t>适用客户</a:t>
            </a:r>
            <a:endParaRPr lang="zh-CN" altLang="en-US" sz="1800" dirty="0">
              <a:solidFill>
                <a:srgbClr val="E7E6E6">
                  <a:lumMod val="25000"/>
                </a:srgbClr>
              </a:solidFill>
              <a:latin typeface="微软雅黑" panose="020B0503020204020204" pitchFamily="34" charset="-122"/>
              <a:ea typeface="微软雅黑" panose="020B0503020204020204" pitchFamily="34" charset="-122"/>
              <a:cs typeface="+mn-ea"/>
              <a:sym typeface="+mn-lt"/>
            </a:endParaRPr>
          </a:p>
        </p:txBody>
      </p:sp>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316807" y="2530362"/>
            <a:ext cx="9632746" cy="11922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custDataLst>
              <p:tags r:id="rId1"/>
            </p:custDataLst>
          </p:nvPr>
        </p:nvSpPr>
        <p:spPr>
          <a:xfrm>
            <a:off x="0" y="2647413"/>
            <a:ext cx="12855600" cy="11959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2847500" rtlCol="0" anchor="ctr">
            <a:normAutofit/>
          </a:bodyPr>
          <a:lstStyle/>
          <a:p>
            <a:pPr algn="ctr"/>
            <a:endPar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任意多边形 6"/>
          <p:cNvSpPr/>
          <p:nvPr>
            <p:custDataLst>
              <p:tags r:id="rId2"/>
            </p:custDataLst>
          </p:nvPr>
        </p:nvSpPr>
        <p:spPr>
          <a:xfrm>
            <a:off x="1435296" y="2240406"/>
            <a:ext cx="2733578" cy="2151532"/>
          </a:xfrm>
          <a:custGeom>
            <a:avLst/>
            <a:gdLst>
              <a:gd name="connsiteX0" fmla="*/ 0 w 1950720"/>
              <a:gd name="connsiteY0" fmla="*/ 0 h 1535364"/>
              <a:gd name="connsiteX1" fmla="*/ 1950720 w 1950720"/>
              <a:gd name="connsiteY1" fmla="*/ 0 h 1535364"/>
              <a:gd name="connsiteX2" fmla="*/ 975360 w 1950720"/>
              <a:gd name="connsiteY2" fmla="*/ 1535364 h 1535364"/>
            </a:gdLst>
            <a:ahLst/>
            <a:cxnLst>
              <a:cxn ang="0">
                <a:pos x="connsiteX0" y="connsiteY0"/>
              </a:cxn>
              <a:cxn ang="0">
                <a:pos x="connsiteX1" y="connsiteY1"/>
              </a:cxn>
              <a:cxn ang="0">
                <a:pos x="connsiteX2" y="connsiteY2"/>
              </a:cxn>
            </a:cxnLst>
            <a:rect l="l" t="t" r="r" b="b"/>
            <a:pathLst>
              <a:path w="1950720" h="1535364">
                <a:moveTo>
                  <a:pt x="0" y="0"/>
                </a:moveTo>
                <a:lnTo>
                  <a:pt x="1950720" y="0"/>
                </a:lnTo>
                <a:lnTo>
                  <a:pt x="975360" y="1535364"/>
                </a:lnTo>
                <a:close/>
              </a:path>
            </a:pathLst>
          </a:custGeom>
          <a:solidFill>
            <a:schemeClr val="accent1"/>
          </a:solidFill>
          <a:ln w="0">
            <a:noFill/>
          </a:ln>
        </p:spPr>
        <p:style>
          <a:lnRef idx="2">
            <a:schemeClr val="accent1">
              <a:shade val="50000"/>
            </a:schemeClr>
          </a:lnRef>
          <a:fillRef idx="1">
            <a:schemeClr val="accent1"/>
          </a:fillRef>
          <a:effectRef idx="0">
            <a:schemeClr val="accent1"/>
          </a:effectRef>
          <a:fontRef idx="minor">
            <a:schemeClr val="lt1"/>
          </a:fontRef>
        </p:style>
        <p:txBody>
          <a:bodyPr wrap="square" tIns="0" bIns="569500" rtlCol="0" anchor="ctr">
            <a:noAutofit/>
          </a:bodyPr>
          <a:lstStyle/>
          <a:p>
            <a:pPr lvl="0" algn="ctr">
              <a:buClr>
                <a:srgbClr val="FFC000">
                  <a:lumMod val="75000"/>
                </a:srgbClr>
              </a:buClr>
              <a:buSzPct val="60000"/>
            </a:pPr>
            <a:r>
              <a:rPr lang="en-US" altLang="zh-CN" sz="66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02</a:t>
            </a:r>
            <a:endParaRPr lang="zh-CN" altLang="en-US" sz="66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MH_Entry_1"/>
          <p:cNvSpPr/>
          <p:nvPr>
            <p:custDataLst>
              <p:tags r:id="rId3"/>
            </p:custDataLst>
          </p:nvPr>
        </p:nvSpPr>
        <p:spPr>
          <a:xfrm>
            <a:off x="5693929" y="2967974"/>
            <a:ext cx="3039702" cy="492443"/>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algn="ctr"/>
            <a:r>
              <a:rPr lang="en-US" altLang="zh-CN" sz="32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X-Speed</a:t>
            </a:r>
            <a:r>
              <a:rPr lang="zh-CN" altLang="en-US" sz="32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证券版</a:t>
            </a:r>
            <a:endPar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TextBox 11"/>
          <p:cNvSpPr txBox="1"/>
          <p:nvPr/>
        </p:nvSpPr>
        <p:spPr>
          <a:xfrm>
            <a:off x="1244799" y="5488533"/>
            <a:ext cx="10634321" cy="1107996"/>
          </a:xfrm>
          <a:prstGeom prst="rect">
            <a:avLst/>
          </a:prstGeom>
          <a:noFill/>
        </p:spPr>
        <p:txBody>
          <a:bodyPr wrap="none" lIns="0" tIns="0" rIns="0" bIns="0" rtlCol="0">
            <a:spAutoFit/>
          </a:bodyPr>
          <a:lstStyle/>
          <a:p>
            <a:r>
              <a:rPr lang="zh-CN" altLang="en-US" b="1" dirty="0">
                <a:solidFill>
                  <a:schemeClr val="accent5">
                    <a:lumMod val="75000"/>
                  </a:schemeClr>
                </a:solidFill>
                <a:latin typeface="微软雅黑" panose="020B0503020204020204" pitchFamily="34" charset="-122"/>
                <a:ea typeface="微软雅黑" panose="020B0503020204020204" pitchFamily="34" charset="-122"/>
                <a:cs typeface="微软雅黑" panose="020B0503020204020204" pitchFamily="34" charset="-122"/>
              </a:rPr>
              <a:t>版本介绍</a:t>
            </a:r>
            <a:endParaRPr lang="zh-CN" altLang="en-US" b="1" dirty="0">
              <a:solidFill>
                <a:schemeClr val="accent5">
                  <a:lumMod val="7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r>
              <a:rPr lang="en-US" altLang="zh-CN" dirty="0">
                <a:solidFill>
                  <a:schemeClr val="bg1">
                    <a:lumMod val="75000"/>
                  </a:schemeClr>
                </a:solidFill>
                <a:latin typeface="微软雅黑" panose="020B0503020204020204" pitchFamily="34" charset="-122"/>
                <a:ea typeface="微软雅黑" panose="020B0503020204020204" pitchFamily="34" charset="-122"/>
                <a:cs typeface="微软雅黑" panose="020B0503020204020204" pitchFamily="34" charset="-122"/>
              </a:rPr>
              <a:t>X-Speed</a:t>
            </a:r>
            <a:r>
              <a:rPr lang="zh-CN" altLang="en-US" dirty="0">
                <a:solidFill>
                  <a:schemeClr val="bg1">
                    <a:lumMod val="75000"/>
                  </a:schemeClr>
                </a:solidFill>
                <a:latin typeface="微软雅黑" panose="020B0503020204020204" pitchFamily="34" charset="-122"/>
                <a:ea typeface="微软雅黑" panose="020B0503020204020204" pitchFamily="34" charset="-122"/>
                <a:cs typeface="微软雅黑" panose="020B0503020204020204" pitchFamily="34" charset="-122"/>
              </a:rPr>
              <a:t>目前有期货期权极速版本，证券集中交易版本，证券极速版本。适用于期货公司，证券公司等。</a:t>
            </a:r>
            <a:endParaRPr lang="en-US" altLang="zh-CN" dirty="0">
              <a:solidFill>
                <a:schemeClr val="bg1">
                  <a:lumMod val="7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dirty="0">
                <a:solidFill>
                  <a:schemeClr val="bg1">
                    <a:lumMod val="75000"/>
                  </a:schemeClr>
                </a:solidFill>
                <a:latin typeface="微软雅黑" panose="020B0503020204020204" pitchFamily="34" charset="-122"/>
                <a:ea typeface="微软雅黑" panose="020B0503020204020204" pitchFamily="34" charset="-122"/>
                <a:cs typeface="微软雅黑" panose="020B0503020204020204" pitchFamily="34" charset="-122"/>
              </a:rPr>
              <a:t>期货期权极速</a:t>
            </a:r>
            <a:r>
              <a:rPr lang="en-US" altLang="zh-CN" dirty="0">
                <a:solidFill>
                  <a:schemeClr val="bg1">
                    <a:lumMod val="7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dirty="0">
                <a:solidFill>
                  <a:schemeClr val="bg1">
                    <a:lumMod val="75000"/>
                  </a:schemeClr>
                </a:solidFill>
                <a:latin typeface="微软雅黑" panose="020B0503020204020204" pitchFamily="34" charset="-122"/>
                <a:ea typeface="微软雅黑" panose="020B0503020204020204" pitchFamily="34" charset="-122"/>
                <a:cs typeface="微软雅黑" panose="020B0503020204020204" pitchFamily="34" charset="-122"/>
              </a:rPr>
              <a:t>证券极速是为行业专业投资者和机构客户量身定制的轻量级快速交易系统</a:t>
            </a:r>
            <a:r>
              <a:rPr lang="zh-CN" altLang="en-US" dirty="0" smtClean="0">
                <a:solidFill>
                  <a:schemeClr val="bg1">
                    <a:lumMod val="75000"/>
                  </a:schemeClr>
                </a:solidFill>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dirty="0" smtClean="0">
              <a:solidFill>
                <a:schemeClr val="bg1">
                  <a:lumMod val="7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dirty="0" smtClean="0">
                <a:solidFill>
                  <a:schemeClr val="bg1">
                    <a:lumMod val="75000"/>
                  </a:schemeClr>
                </a:solidFill>
                <a:latin typeface="微软雅黑" panose="020B0503020204020204" pitchFamily="34" charset="-122"/>
                <a:ea typeface="微软雅黑" panose="020B0503020204020204" pitchFamily="34" charset="-122"/>
                <a:cs typeface="微软雅黑" panose="020B0503020204020204" pitchFamily="34" charset="-122"/>
              </a:rPr>
              <a:t>集中</a:t>
            </a:r>
            <a:r>
              <a:rPr lang="zh-CN" altLang="en-US" dirty="0">
                <a:solidFill>
                  <a:schemeClr val="bg1">
                    <a:lumMod val="75000"/>
                  </a:schemeClr>
                </a:solidFill>
                <a:latin typeface="微软雅黑" panose="020B0503020204020204" pitchFamily="34" charset="-122"/>
                <a:ea typeface="微软雅黑" panose="020B0503020204020204" pitchFamily="34" charset="-122"/>
                <a:cs typeface="微软雅黑" panose="020B0503020204020204" pitchFamily="34" charset="-122"/>
              </a:rPr>
              <a:t>交易系统则为期货公司参与股票期权提供全方位解决方案</a:t>
            </a:r>
            <a:endParaRPr lang="en-US" altLang="zh-CN" dirty="0">
              <a:solidFill>
                <a:schemeClr val="bg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pic>
        <p:nvPicPr>
          <p:cNvPr id="13" name="图片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60278" y="172156"/>
            <a:ext cx="3893811" cy="754511"/>
          </a:xfrm>
          <a:prstGeom prst="rect">
            <a:avLst/>
          </a:prstGeom>
        </p:spPr>
      </p:pic>
    </p:spTree>
    <p:custDataLst>
      <p:tags r:id="rId5"/>
    </p:custDataLst>
  </p:cSld>
  <p:clrMapOvr>
    <a:masterClrMapping/>
  </p:clrMapOvr>
  <p:transition spd="slow" advTm="0">
    <p:push/>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Same Side Corner Rectangle 4"/>
          <p:cNvSpPr/>
          <p:nvPr/>
        </p:nvSpPr>
        <p:spPr>
          <a:xfrm>
            <a:off x="3987043" y="1122458"/>
            <a:ext cx="489569" cy="5466842"/>
          </a:xfrm>
          <a:prstGeom prst="round2SameRect">
            <a:avLst>
              <a:gd name="adj1" fmla="val 50000"/>
              <a:gd name="adj2" fmla="val 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4" name="Group 33"/>
          <p:cNvGrpSpPr/>
          <p:nvPr/>
        </p:nvGrpSpPr>
        <p:grpSpPr>
          <a:xfrm>
            <a:off x="3987045" y="1976184"/>
            <a:ext cx="3451700" cy="543268"/>
            <a:chOff x="5128064" y="2256184"/>
            <a:chExt cx="3273083" cy="515155"/>
          </a:xfrm>
        </p:grpSpPr>
        <p:sp>
          <p:nvSpPr>
            <p:cNvPr id="4" name="Pentagon 3"/>
            <p:cNvSpPr/>
            <p:nvPr/>
          </p:nvSpPr>
          <p:spPr>
            <a:xfrm>
              <a:off x="5128064" y="2256184"/>
              <a:ext cx="3273083" cy="515154"/>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en-US" sz="1400" dirty="0">
                  <a:latin typeface="Arial" panose="020B0604020202020204" pitchFamily="34" charset="0"/>
                  <a:ea typeface="微软雅黑" panose="020B0503020204020204" pitchFamily="34" charset="-122"/>
                  <a:cs typeface="+mn-ea"/>
                  <a:sym typeface="Arial" panose="020B0604020202020204" pitchFamily="34" charset="0"/>
                </a:rPr>
                <a:t>极速内存交易</a:t>
              </a:r>
              <a:endParaRPr lang="en-GB" altLang="zh-CN" sz="14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Rectangle 8"/>
            <p:cNvSpPr/>
            <p:nvPr/>
          </p:nvSpPr>
          <p:spPr>
            <a:xfrm>
              <a:off x="5128064" y="2256184"/>
              <a:ext cx="464234" cy="51515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4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5" name="Group 34"/>
          <p:cNvGrpSpPr/>
          <p:nvPr/>
        </p:nvGrpSpPr>
        <p:grpSpPr>
          <a:xfrm>
            <a:off x="3984722" y="3162704"/>
            <a:ext cx="3451700" cy="543268"/>
            <a:chOff x="5128064" y="3095119"/>
            <a:chExt cx="3273083" cy="515155"/>
          </a:xfrm>
        </p:grpSpPr>
        <p:sp>
          <p:nvSpPr>
            <p:cNvPr id="6" name="Pentagon 5"/>
            <p:cNvSpPr/>
            <p:nvPr/>
          </p:nvSpPr>
          <p:spPr>
            <a:xfrm>
              <a:off x="5128064" y="3095119"/>
              <a:ext cx="3273083" cy="515154"/>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20000"/>
                </a:lnSpc>
              </a:pPr>
              <a:r>
                <a:rPr lang="zh-CN" altLang="zh-CN" sz="1400" dirty="0">
                  <a:latin typeface="Arial" panose="020B0604020202020204" pitchFamily="34" charset="0"/>
                  <a:ea typeface="微软雅黑" panose="020B0503020204020204" pitchFamily="34" charset="-122"/>
                  <a:cs typeface="+mn-ea"/>
                </a:rPr>
                <a:t>订单处理效率更高</a:t>
              </a:r>
              <a:endParaRPr lang="zh-CN" altLang="zh-CN" sz="1400" dirty="0">
                <a:latin typeface="Arial" panose="020B0604020202020204" pitchFamily="34" charset="0"/>
                <a:ea typeface="微软雅黑" panose="020B0503020204020204" pitchFamily="34" charset="-122"/>
                <a:cs typeface="+mn-ea"/>
              </a:endParaRPr>
            </a:p>
          </p:txBody>
        </p:sp>
        <p:sp>
          <p:nvSpPr>
            <p:cNvPr id="10" name="Rectangle 9"/>
            <p:cNvSpPr/>
            <p:nvPr/>
          </p:nvSpPr>
          <p:spPr>
            <a:xfrm>
              <a:off x="5128064" y="3095119"/>
              <a:ext cx="464234" cy="51515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4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6" name="Group 35"/>
          <p:cNvGrpSpPr/>
          <p:nvPr/>
        </p:nvGrpSpPr>
        <p:grpSpPr>
          <a:xfrm>
            <a:off x="3984722" y="4283698"/>
            <a:ext cx="3451700" cy="543268"/>
            <a:chOff x="5128064" y="3934054"/>
            <a:chExt cx="3273083" cy="515155"/>
          </a:xfrm>
        </p:grpSpPr>
        <p:sp>
          <p:nvSpPr>
            <p:cNvPr id="7" name="Pentagon 6"/>
            <p:cNvSpPr/>
            <p:nvPr/>
          </p:nvSpPr>
          <p:spPr>
            <a:xfrm>
              <a:off x="5128064" y="3934054"/>
              <a:ext cx="3273083" cy="515154"/>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en-US" sz="1400" dirty="0" smtClean="0">
                  <a:latin typeface="Arial" panose="020B0604020202020204" pitchFamily="34" charset="0"/>
                  <a:ea typeface="微软雅黑" panose="020B0503020204020204" pitchFamily="34" charset="-122"/>
                  <a:cs typeface="+mn-ea"/>
                  <a:sym typeface="Arial" panose="020B0604020202020204" pitchFamily="34" charset="0"/>
                </a:rPr>
                <a:t>行情优选</a:t>
              </a:r>
              <a:endParaRPr lang="en-GB" sz="14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Rectangle 10"/>
            <p:cNvSpPr/>
            <p:nvPr/>
          </p:nvSpPr>
          <p:spPr>
            <a:xfrm>
              <a:off x="5128064" y="3934054"/>
              <a:ext cx="464234" cy="515155"/>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4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7" name="Group 36"/>
          <p:cNvGrpSpPr/>
          <p:nvPr/>
        </p:nvGrpSpPr>
        <p:grpSpPr>
          <a:xfrm>
            <a:off x="3984721" y="5548219"/>
            <a:ext cx="3451701" cy="543269"/>
            <a:chOff x="5128064" y="4772988"/>
            <a:chExt cx="3273084" cy="515156"/>
          </a:xfrm>
        </p:grpSpPr>
        <p:sp>
          <p:nvSpPr>
            <p:cNvPr id="8" name="Pentagon 7"/>
            <p:cNvSpPr/>
            <p:nvPr/>
          </p:nvSpPr>
          <p:spPr>
            <a:xfrm>
              <a:off x="5128065" y="4772990"/>
              <a:ext cx="3273083" cy="515154"/>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en-US" sz="1400" dirty="0" smtClean="0">
                  <a:latin typeface="Arial" panose="020B0604020202020204" pitchFamily="34" charset="0"/>
                  <a:ea typeface="微软雅黑" panose="020B0503020204020204" pitchFamily="34" charset="-122"/>
                  <a:cs typeface="+mn-ea"/>
                  <a:sym typeface="Arial" panose="020B0604020202020204" pitchFamily="34" charset="0"/>
                </a:rPr>
                <a:t>部署于交易所托管机房</a:t>
              </a:r>
              <a:endParaRPr lang="en-GB" sz="14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Rectangle 11"/>
            <p:cNvSpPr/>
            <p:nvPr/>
          </p:nvSpPr>
          <p:spPr>
            <a:xfrm>
              <a:off x="5128064" y="4772988"/>
              <a:ext cx="464234" cy="515155"/>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400" dirty="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3" name="TextBox 12"/>
          <p:cNvSpPr txBox="1"/>
          <p:nvPr/>
        </p:nvSpPr>
        <p:spPr>
          <a:xfrm>
            <a:off x="7077447" y="1622354"/>
            <a:ext cx="5472607" cy="1384995"/>
          </a:xfrm>
          <a:prstGeom prst="rect">
            <a:avLst/>
          </a:prstGeom>
          <a:noFill/>
        </p:spPr>
        <p:txBody>
          <a:bodyPr wrap="square" rtlCol="0">
            <a:spAutoFit/>
          </a:bodyPr>
          <a:lstStyle/>
          <a:p>
            <a:pPr lvl="1" algn="just">
              <a:buFont typeface="Arial" panose="020B0604020202020204" pitchFamily="34" charset="0"/>
              <a:buChar char="•"/>
            </a:pPr>
            <a:r>
              <a:rPr lang="zh-CN" altLang="zh-CN" sz="1400" dirty="0" smtClean="0">
                <a:solidFill>
                  <a:schemeClr val="bg1">
                    <a:lumMod val="65000"/>
                  </a:schemeClr>
                </a:solidFill>
                <a:latin typeface="Arial" panose="020B0604020202020204" pitchFamily="34" charset="0"/>
                <a:ea typeface="微软雅黑" panose="020B0503020204020204" pitchFamily="34" charset="-122"/>
                <a:cs typeface="+mn-ea"/>
              </a:rPr>
              <a:t>核</a:t>
            </a:r>
            <a:r>
              <a:rPr lang="zh-CN" altLang="zh-CN" sz="1400" dirty="0">
                <a:solidFill>
                  <a:schemeClr val="bg1">
                    <a:lumMod val="65000"/>
                  </a:schemeClr>
                </a:solidFill>
                <a:latin typeface="Arial" panose="020B0604020202020204" pitchFamily="34" charset="0"/>
                <a:ea typeface="微软雅黑" panose="020B0503020204020204" pitchFamily="34" charset="-122"/>
                <a:cs typeface="+mn-ea"/>
              </a:rPr>
              <a:t>心交易系统均由内存通讯及内存数据库</a:t>
            </a:r>
            <a:r>
              <a:rPr lang="zh-CN" altLang="zh-CN" sz="1400" dirty="0" smtClean="0">
                <a:solidFill>
                  <a:schemeClr val="bg1">
                    <a:lumMod val="65000"/>
                  </a:schemeClr>
                </a:solidFill>
                <a:latin typeface="Arial" panose="020B0604020202020204" pitchFamily="34" charset="0"/>
                <a:ea typeface="微软雅黑" panose="020B0503020204020204" pitchFamily="34" charset="-122"/>
                <a:cs typeface="+mn-ea"/>
              </a:rPr>
              <a:t>实现X-SPEED所有核心交易数据集中存储在系统</a:t>
            </a:r>
            <a:endParaRPr lang="en-US" altLang="zh-CN" sz="1400" dirty="0" smtClean="0">
              <a:solidFill>
                <a:schemeClr val="bg1">
                  <a:lumMod val="65000"/>
                </a:schemeClr>
              </a:solidFill>
              <a:latin typeface="Arial" panose="020B0604020202020204" pitchFamily="34" charset="0"/>
              <a:ea typeface="微软雅黑" panose="020B0503020204020204" pitchFamily="34" charset="-122"/>
              <a:cs typeface="+mn-ea"/>
            </a:endParaRPr>
          </a:p>
          <a:p>
            <a:pPr algn="just">
              <a:buFont typeface="Arial" panose="020B0604020202020204" pitchFamily="34" charset="0"/>
              <a:buChar char="•"/>
            </a:pP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endParaRPr>
          </a:p>
          <a:p>
            <a:pPr lvl="1" algn="just">
              <a:buFont typeface="Arial" panose="020B0604020202020204" pitchFamily="34" charset="0"/>
              <a:buChar char="•"/>
            </a:pPr>
            <a:r>
              <a:rPr lang="zh-CN" altLang="zh-CN" sz="1400" dirty="0" smtClean="0">
                <a:solidFill>
                  <a:schemeClr val="bg1">
                    <a:lumMod val="65000"/>
                  </a:schemeClr>
                </a:solidFill>
                <a:latin typeface="Arial" panose="020B0604020202020204" pitchFamily="34" charset="0"/>
                <a:ea typeface="微软雅黑" panose="020B0503020204020204" pitchFamily="34" charset="-122"/>
                <a:cs typeface="+mn-ea"/>
              </a:rPr>
              <a:t>内</a:t>
            </a:r>
            <a:r>
              <a:rPr lang="zh-CN" altLang="zh-CN" sz="1400" dirty="0">
                <a:solidFill>
                  <a:schemeClr val="bg1">
                    <a:lumMod val="65000"/>
                  </a:schemeClr>
                </a:solidFill>
                <a:latin typeface="Arial" panose="020B0604020202020204" pitchFamily="34" charset="0"/>
                <a:ea typeface="微软雅黑" panose="020B0503020204020204" pitchFamily="34" charset="-122"/>
                <a:cs typeface="+mn-ea"/>
              </a:rPr>
              <a:t>存数据库中，</a:t>
            </a:r>
            <a:r>
              <a:rPr lang="zh-CN" altLang="en-US" sz="1400" dirty="0">
                <a:solidFill>
                  <a:schemeClr val="bg1">
                    <a:lumMod val="65000"/>
                  </a:schemeClr>
                </a:solidFill>
                <a:latin typeface="Arial" panose="020B0604020202020204" pitchFamily="34" charset="0"/>
                <a:ea typeface="微软雅黑" panose="020B0503020204020204" pitchFamily="34" charset="-122"/>
                <a:cs typeface="+mn-ea"/>
              </a:rPr>
              <a:t>以适应</a:t>
            </a:r>
            <a:r>
              <a:rPr lang="en-US" altLang="zh-CN" sz="1400" dirty="0">
                <a:solidFill>
                  <a:schemeClr val="bg1">
                    <a:lumMod val="65000"/>
                  </a:schemeClr>
                </a:solidFill>
                <a:latin typeface="Arial" panose="020B0604020202020204" pitchFamily="34" charset="0"/>
                <a:ea typeface="微软雅黑" panose="020B0503020204020204" pitchFamily="34" charset="-122"/>
                <a:cs typeface="+mn-ea"/>
              </a:rPr>
              <a:t>X-Speed</a:t>
            </a:r>
            <a:r>
              <a:rPr lang="zh-CN" altLang="en-US" sz="1400" dirty="0">
                <a:solidFill>
                  <a:schemeClr val="bg1">
                    <a:lumMod val="65000"/>
                  </a:schemeClr>
                </a:solidFill>
                <a:latin typeface="Arial" panose="020B0604020202020204" pitchFamily="34" charset="0"/>
                <a:ea typeface="微软雅黑" panose="020B0503020204020204" pitchFamily="34" charset="-122"/>
                <a:cs typeface="+mn-ea"/>
              </a:rPr>
              <a:t>的交易行</a:t>
            </a:r>
            <a:r>
              <a:rPr lang="zh-CN" altLang="en-US" sz="1400" dirty="0" smtClean="0">
                <a:solidFill>
                  <a:schemeClr val="bg1">
                    <a:lumMod val="65000"/>
                  </a:schemeClr>
                </a:solidFill>
                <a:latin typeface="Arial" panose="020B0604020202020204" pitchFamily="34" charset="0"/>
                <a:ea typeface="微软雅黑" panose="020B0503020204020204" pitchFamily="34" charset="-122"/>
                <a:cs typeface="+mn-ea"/>
              </a:rPr>
              <a:t>为，从而</a:t>
            </a:r>
            <a:r>
              <a:rPr lang="zh-CN" altLang="en-US" sz="1400" dirty="0">
                <a:solidFill>
                  <a:schemeClr val="bg1">
                    <a:lumMod val="65000"/>
                  </a:schemeClr>
                </a:solidFill>
                <a:latin typeface="Arial" panose="020B0604020202020204" pitchFamily="34" charset="0"/>
                <a:ea typeface="微软雅黑" panose="020B0503020204020204" pitchFamily="34" charset="-122"/>
                <a:cs typeface="+mn-ea"/>
              </a:rPr>
              <a:t>提高</a:t>
            </a:r>
            <a:r>
              <a:rPr lang="en-US" altLang="zh-CN" sz="1400" dirty="0">
                <a:solidFill>
                  <a:schemeClr val="bg1">
                    <a:lumMod val="65000"/>
                  </a:schemeClr>
                </a:solidFill>
                <a:latin typeface="Arial" panose="020B0604020202020204" pitchFamily="34" charset="0"/>
                <a:ea typeface="微软雅黑" panose="020B0503020204020204" pitchFamily="34" charset="-122"/>
                <a:cs typeface="+mn-ea"/>
              </a:rPr>
              <a:t>X-Speed</a:t>
            </a:r>
            <a:r>
              <a:rPr lang="zh-CN" altLang="en-US" sz="1400" dirty="0">
                <a:solidFill>
                  <a:schemeClr val="bg1">
                    <a:lumMod val="65000"/>
                  </a:schemeClr>
                </a:solidFill>
                <a:latin typeface="Arial" panose="020B0604020202020204" pitchFamily="34" charset="0"/>
                <a:ea typeface="微软雅黑" panose="020B0503020204020204" pitchFamily="34" charset="-122"/>
                <a:cs typeface="+mn-ea"/>
              </a:rPr>
              <a:t>的交易速度</a:t>
            </a:r>
            <a:endParaRPr lang="zh-CN" altLang="zh-CN" sz="1400" dirty="0">
              <a:solidFill>
                <a:schemeClr val="bg1">
                  <a:lumMod val="65000"/>
                </a:schemeClr>
              </a:solidFill>
              <a:latin typeface="Arial" panose="020B0604020202020204" pitchFamily="34" charset="0"/>
              <a:ea typeface="微软雅黑" panose="020B0503020204020204" pitchFamily="34" charset="-122"/>
              <a:cs typeface="+mn-ea"/>
            </a:endParaRPr>
          </a:p>
          <a:p>
            <a:pPr>
              <a:buFont typeface="Arial" panose="020B0604020202020204" pitchFamily="34" charset="0"/>
              <a:buChar char="•"/>
            </a:pP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endParaRPr>
          </a:p>
        </p:txBody>
      </p:sp>
      <p:sp>
        <p:nvSpPr>
          <p:cNvPr id="17" name="TextBox 16"/>
          <p:cNvSpPr txBox="1"/>
          <p:nvPr/>
        </p:nvSpPr>
        <p:spPr>
          <a:xfrm>
            <a:off x="7581503" y="3296341"/>
            <a:ext cx="4896544" cy="737638"/>
          </a:xfrm>
          <a:prstGeom prst="rect">
            <a:avLst/>
          </a:prstGeom>
          <a:noFill/>
        </p:spPr>
        <p:txBody>
          <a:bodyPr wrap="square" rtlCol="0">
            <a:spAutoFit/>
          </a:bodyPr>
          <a:lstStyle/>
          <a:p>
            <a:pPr algn="just">
              <a:lnSpc>
                <a:spcPct val="120000"/>
              </a:lnSpc>
              <a:spcBef>
                <a:spcPts val="1000"/>
              </a:spcBef>
              <a:buFont typeface="Arial" panose="020B0604020202020204" pitchFamily="34" charset="0"/>
              <a:buChar char="•"/>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rPr>
              <a:t> </a:t>
            </a:r>
            <a:r>
              <a:rPr lang="zh-CN" altLang="en-US" sz="1400" dirty="0" smtClean="0">
                <a:solidFill>
                  <a:schemeClr val="bg1">
                    <a:lumMod val="65000"/>
                  </a:schemeClr>
                </a:solidFill>
                <a:latin typeface="Arial" panose="020B0604020202020204" pitchFamily="34" charset="0"/>
                <a:ea typeface="微软雅黑" panose="020B0503020204020204" pitchFamily="34" charset="-122"/>
                <a:cs typeface="+mn-ea"/>
              </a:rPr>
              <a:t>  </a:t>
            </a:r>
            <a:r>
              <a:rPr lang="en-US" altLang="zh-CN" sz="1400" dirty="0" smtClean="0">
                <a:solidFill>
                  <a:schemeClr val="bg1">
                    <a:lumMod val="65000"/>
                  </a:schemeClr>
                </a:solidFill>
                <a:latin typeface="Arial" panose="020B0604020202020204" pitchFamily="34" charset="0"/>
                <a:ea typeface="微软雅黑" panose="020B0503020204020204" pitchFamily="34" charset="-122"/>
                <a:cs typeface="+mn-ea"/>
              </a:rPr>
              <a:t>Windows </a:t>
            </a:r>
            <a:r>
              <a:rPr lang="zh-CN" altLang="en-US" sz="1400" dirty="0">
                <a:solidFill>
                  <a:schemeClr val="bg1">
                    <a:lumMod val="65000"/>
                  </a:schemeClr>
                </a:solidFill>
                <a:latin typeface="Arial" panose="020B0604020202020204" pitchFamily="34" charset="0"/>
                <a:ea typeface="微软雅黑" panose="020B0503020204020204" pitchFamily="34" charset="-122"/>
                <a:cs typeface="+mn-ea"/>
              </a:rPr>
              <a:t>平台：</a:t>
            </a:r>
            <a:r>
              <a:rPr lang="en-US" altLang="zh-CN" sz="1400" dirty="0">
                <a:solidFill>
                  <a:schemeClr val="bg1">
                    <a:lumMod val="65000"/>
                  </a:schemeClr>
                </a:solidFill>
                <a:latin typeface="Arial" panose="020B0604020202020204" pitchFamily="34" charset="0"/>
                <a:ea typeface="微软雅黑" panose="020B0503020204020204" pitchFamily="34" charset="-122"/>
                <a:cs typeface="+mn-ea"/>
              </a:rPr>
              <a:t> </a:t>
            </a:r>
            <a:r>
              <a:rPr lang="zh-CN" altLang="en-US" sz="1400" dirty="0">
                <a:solidFill>
                  <a:schemeClr val="bg1">
                    <a:lumMod val="65000"/>
                  </a:schemeClr>
                </a:solidFill>
                <a:latin typeface="Arial" panose="020B0604020202020204" pitchFamily="34" charset="0"/>
                <a:ea typeface="微软雅黑" panose="020B0503020204020204" pitchFamily="34" charset="-122"/>
                <a:cs typeface="+mn-ea"/>
              </a:rPr>
              <a:t>平均</a:t>
            </a:r>
            <a:r>
              <a:rPr lang="en-US" altLang="zh-CN" sz="1400" dirty="0">
                <a:solidFill>
                  <a:schemeClr val="bg1">
                    <a:lumMod val="65000"/>
                  </a:schemeClr>
                </a:solidFill>
                <a:latin typeface="Arial" panose="020B0604020202020204" pitchFamily="34" charset="0"/>
                <a:ea typeface="微软雅黑" panose="020B0503020204020204" pitchFamily="34" charset="-122"/>
                <a:cs typeface="+mn-ea"/>
              </a:rPr>
              <a:t>1-2ms</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endParaRPr>
          </a:p>
          <a:p>
            <a:pPr algn="just">
              <a:lnSpc>
                <a:spcPct val="120000"/>
              </a:lnSpc>
              <a:spcBef>
                <a:spcPts val="1000"/>
              </a:spcBef>
              <a:buFont typeface="Arial" panose="020B0604020202020204" pitchFamily="34" charset="0"/>
              <a:buChar char="•"/>
            </a:pPr>
            <a:r>
              <a:rPr lang="en-US" altLang="zh-CN" sz="1400" dirty="0" smtClean="0">
                <a:solidFill>
                  <a:schemeClr val="bg1">
                    <a:lumMod val="65000"/>
                  </a:schemeClr>
                </a:solidFill>
                <a:latin typeface="Arial" panose="020B0604020202020204" pitchFamily="34" charset="0"/>
                <a:ea typeface="微软雅黑" panose="020B0503020204020204" pitchFamily="34" charset="-122"/>
                <a:cs typeface="+mn-ea"/>
              </a:rPr>
              <a:t>   Linux </a:t>
            </a:r>
            <a:r>
              <a:rPr lang="zh-CN" altLang="en-US" sz="1400" dirty="0">
                <a:solidFill>
                  <a:schemeClr val="bg1">
                    <a:lumMod val="65000"/>
                  </a:schemeClr>
                </a:solidFill>
                <a:latin typeface="Arial" panose="020B0604020202020204" pitchFamily="34" charset="0"/>
                <a:ea typeface="微软雅黑" panose="020B0503020204020204" pitchFamily="34" charset="-122"/>
                <a:cs typeface="+mn-ea"/>
              </a:rPr>
              <a:t>平台：  </a:t>
            </a:r>
            <a:r>
              <a:rPr lang="en-US" altLang="zh-CN" sz="1400" dirty="0">
                <a:solidFill>
                  <a:schemeClr val="bg1">
                    <a:lumMod val="65000"/>
                  </a:schemeClr>
                </a:solidFill>
                <a:latin typeface="Arial" panose="020B0604020202020204" pitchFamily="34" charset="0"/>
                <a:ea typeface="微软雅黑" panose="020B0503020204020204" pitchFamily="34" charset="-122"/>
                <a:cs typeface="+mn-ea"/>
              </a:rPr>
              <a:t> </a:t>
            </a:r>
            <a:r>
              <a:rPr lang="zh-CN" altLang="en-US" sz="1400" dirty="0">
                <a:solidFill>
                  <a:schemeClr val="bg1">
                    <a:lumMod val="65000"/>
                  </a:schemeClr>
                </a:solidFill>
                <a:latin typeface="Arial" panose="020B0604020202020204" pitchFamily="34" charset="0"/>
                <a:ea typeface="微软雅黑" panose="020B0503020204020204" pitchFamily="34" charset="-122"/>
                <a:cs typeface="+mn-ea"/>
              </a:rPr>
              <a:t>平均</a:t>
            </a:r>
            <a:r>
              <a:rPr lang="en-US" altLang="zh-CN" sz="1400" dirty="0">
                <a:solidFill>
                  <a:schemeClr val="bg1">
                    <a:lumMod val="65000"/>
                  </a:schemeClr>
                </a:solidFill>
                <a:latin typeface="Arial" panose="020B0604020202020204" pitchFamily="34" charset="0"/>
                <a:ea typeface="微软雅黑" panose="020B0503020204020204" pitchFamily="34" charset="-122"/>
                <a:cs typeface="+mn-ea"/>
              </a:rPr>
              <a:t>80us</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TextBox 19"/>
          <p:cNvSpPr txBox="1"/>
          <p:nvPr/>
        </p:nvSpPr>
        <p:spPr>
          <a:xfrm>
            <a:off x="7077447" y="5733928"/>
            <a:ext cx="5328592" cy="350865"/>
          </a:xfrm>
          <a:prstGeom prst="rect">
            <a:avLst/>
          </a:prstGeom>
          <a:noFill/>
        </p:spPr>
        <p:txBody>
          <a:bodyPr wrap="square" rtlCol="0">
            <a:spAutoFit/>
          </a:bodyPr>
          <a:lstStyle/>
          <a:p>
            <a:pPr lvl="1">
              <a:lnSpc>
                <a:spcPct val="120000"/>
              </a:lnSpc>
              <a:spcBef>
                <a:spcPts val="1000"/>
              </a:spcBef>
              <a:buFont typeface="Arial" panose="020B0604020202020204" pitchFamily="34" charset="0"/>
              <a:buChar char="•"/>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rPr>
              <a:t>对程序化支持好、快捷键设置</a:t>
            </a:r>
            <a:endParaRPr lang="zh-CN" altLang="en-US" sz="1400" dirty="0">
              <a:solidFill>
                <a:schemeClr val="bg1">
                  <a:lumMod val="65000"/>
                </a:schemeClr>
              </a:solidFill>
              <a:latin typeface="Arial" panose="020B0604020202020204" pitchFamily="34" charset="0"/>
              <a:ea typeface="微软雅黑" panose="020B0503020204020204" pitchFamily="34" charset="-122"/>
              <a:cs typeface="+mn-ea"/>
            </a:endParaRPr>
          </a:p>
        </p:txBody>
      </p:sp>
      <p:sp>
        <p:nvSpPr>
          <p:cNvPr id="23" name="TextBox 22"/>
          <p:cNvSpPr txBox="1"/>
          <p:nvPr/>
        </p:nvSpPr>
        <p:spPr>
          <a:xfrm>
            <a:off x="7077447" y="4418305"/>
            <a:ext cx="5400600" cy="350865"/>
          </a:xfrm>
          <a:prstGeom prst="rect">
            <a:avLst/>
          </a:prstGeom>
          <a:noFill/>
        </p:spPr>
        <p:txBody>
          <a:bodyPr wrap="square" rtlCol="0">
            <a:spAutoFit/>
          </a:bodyPr>
          <a:lstStyle/>
          <a:p>
            <a:pPr lvl="1">
              <a:lnSpc>
                <a:spcPct val="120000"/>
              </a:lnSpc>
              <a:spcBef>
                <a:spcPts val="1000"/>
              </a:spcBef>
              <a:buFont typeface="Arial" panose="020B0604020202020204" pitchFamily="34" charset="0"/>
              <a:buChar char="•"/>
            </a:pPr>
            <a:r>
              <a:rPr lang="en-US" altLang="zh-CN" sz="1400" dirty="0">
                <a:solidFill>
                  <a:schemeClr val="bg1">
                    <a:lumMod val="65000"/>
                  </a:schemeClr>
                </a:solidFill>
                <a:latin typeface="Arial" panose="020B0604020202020204" pitchFamily="34" charset="0"/>
                <a:ea typeface="微软雅黑" panose="020B0503020204020204" pitchFamily="34" charset="-122"/>
                <a:cs typeface="+mn-ea"/>
              </a:rPr>
              <a:t>TCP.UDP.</a:t>
            </a:r>
            <a:r>
              <a:rPr lang="zh-CN" altLang="en-US" sz="1400" dirty="0">
                <a:solidFill>
                  <a:schemeClr val="bg1">
                    <a:lumMod val="65000"/>
                  </a:schemeClr>
                </a:solidFill>
                <a:latin typeface="Arial" panose="020B0604020202020204" pitchFamily="34" charset="0"/>
                <a:ea typeface="微软雅黑" panose="020B0503020204020204" pitchFamily="34" charset="-122"/>
                <a:cs typeface="+mn-ea"/>
              </a:rPr>
              <a:t>组播技术</a:t>
            </a:r>
            <a:r>
              <a:rPr lang="en-US" altLang="zh-CN" sz="1400" dirty="0">
                <a:solidFill>
                  <a:schemeClr val="bg1">
                    <a:lumMod val="65000"/>
                  </a:schemeClr>
                </a:solidFill>
                <a:latin typeface="Arial" panose="020B0604020202020204" pitchFamily="34" charset="0"/>
                <a:ea typeface="微软雅黑" panose="020B0503020204020204" pitchFamily="34" charset="-122"/>
                <a:cs typeface="+mn-ea"/>
              </a:rPr>
              <a:t>—</a:t>
            </a:r>
            <a:r>
              <a:rPr lang="zh-CN" altLang="en-US" sz="1400" dirty="0">
                <a:solidFill>
                  <a:schemeClr val="bg1">
                    <a:lumMod val="65000"/>
                  </a:schemeClr>
                </a:solidFill>
                <a:latin typeface="Arial" panose="020B0604020202020204" pitchFamily="34" charset="0"/>
                <a:ea typeface="微软雅黑" panose="020B0503020204020204" pitchFamily="34" charset="-122"/>
                <a:cs typeface="+mn-ea"/>
              </a:rPr>
              <a:t>支持多网</a:t>
            </a:r>
            <a:r>
              <a:rPr lang="zh-CN" altLang="en-US" sz="1400" dirty="0" smtClean="0">
                <a:solidFill>
                  <a:schemeClr val="bg1">
                    <a:lumMod val="65000"/>
                  </a:schemeClr>
                </a:solidFill>
                <a:latin typeface="Arial" panose="020B0604020202020204" pitchFamily="34" charset="0"/>
                <a:ea typeface="微软雅黑" panose="020B0503020204020204" pitchFamily="34" charset="-122"/>
                <a:cs typeface="+mn-ea"/>
              </a:rPr>
              <a:t>络</a:t>
            </a:r>
            <a:r>
              <a:rPr lang="zh-CN" altLang="en-US" sz="1400" dirty="0">
                <a:solidFill>
                  <a:schemeClr val="bg1">
                    <a:lumMod val="65000"/>
                  </a:schemeClr>
                </a:solidFill>
                <a:latin typeface="Arial" panose="020B0604020202020204" pitchFamily="34" charset="0"/>
                <a:ea typeface="微软雅黑" panose="020B0503020204020204" pitchFamily="34" charset="-122"/>
                <a:cs typeface="+mn-ea"/>
              </a:rPr>
              <a:t>，</a:t>
            </a:r>
            <a:r>
              <a:rPr lang="zh-CN" altLang="en-US" sz="1400" dirty="0" smtClean="0">
                <a:solidFill>
                  <a:schemeClr val="bg1">
                    <a:lumMod val="65000"/>
                  </a:schemeClr>
                </a:solidFill>
                <a:latin typeface="Arial" panose="020B0604020202020204" pitchFamily="34" charset="0"/>
                <a:ea typeface="微软雅黑" panose="020B0503020204020204" pitchFamily="34" charset="-122"/>
                <a:cs typeface="+mn-ea"/>
              </a:rPr>
              <a:t>接</a:t>
            </a:r>
            <a:r>
              <a:rPr lang="zh-CN" altLang="en-US" sz="1400" dirty="0">
                <a:solidFill>
                  <a:schemeClr val="bg1">
                    <a:lumMod val="65000"/>
                  </a:schemeClr>
                </a:solidFill>
                <a:latin typeface="Arial" panose="020B0604020202020204" pitchFamily="34" charset="0"/>
                <a:ea typeface="微软雅黑" panose="020B0503020204020204" pitchFamily="34" charset="-122"/>
                <a:cs typeface="+mn-ea"/>
              </a:rPr>
              <a:t>收速度快，同时接收</a:t>
            </a:r>
            <a:endParaRPr lang="zh-CN" altLang="en-US" sz="1400" dirty="0">
              <a:solidFill>
                <a:schemeClr val="bg1">
                  <a:lumMod val="65000"/>
                </a:schemeClr>
              </a:solidFill>
              <a:latin typeface="Arial" panose="020B0604020202020204" pitchFamily="34" charset="0"/>
              <a:ea typeface="微软雅黑" panose="020B0503020204020204" pitchFamily="34" charset="-122"/>
              <a:cs typeface="+mn-ea"/>
            </a:endParaRPr>
          </a:p>
        </p:txBody>
      </p:sp>
      <p:sp>
        <p:nvSpPr>
          <p:cNvPr id="28" name="Rectangle 27"/>
          <p:cNvSpPr/>
          <p:nvPr/>
        </p:nvSpPr>
        <p:spPr>
          <a:xfrm>
            <a:off x="164904" y="2248173"/>
            <a:ext cx="3817496" cy="31538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文本框 31"/>
          <p:cNvSpPr txBox="1"/>
          <p:nvPr/>
        </p:nvSpPr>
        <p:spPr>
          <a:xfrm>
            <a:off x="372973" y="362225"/>
            <a:ext cx="2288273" cy="374375"/>
          </a:xfrm>
          <a:prstGeom prst="rect">
            <a:avLst/>
          </a:prstGeom>
          <a:noFill/>
        </p:spPr>
        <p:txBody>
          <a:bodyPr wrap="none" lIns="96434" tIns="48217" rIns="96434" bIns="48217" rtlCol="0">
            <a:spAutoFit/>
          </a:bodyPr>
          <a:lstStyle/>
          <a:p>
            <a:pPr defTabSz="963930"/>
            <a:r>
              <a:rPr lang="en-US" altLang="zh-CN" dirty="0">
                <a:solidFill>
                  <a:srgbClr val="E7E6E6">
                    <a:lumMod val="25000"/>
                  </a:srgbClr>
                </a:solidFill>
                <a:latin typeface="微软雅黑" panose="020B0503020204020204" pitchFamily="34" charset="-122"/>
                <a:ea typeface="微软雅黑" panose="020B0503020204020204" pitchFamily="34" charset="-122"/>
                <a:cs typeface="+mn-ea"/>
                <a:sym typeface="+mn-lt"/>
              </a:rPr>
              <a:t>X-Speed</a:t>
            </a:r>
            <a:r>
              <a:rPr lang="zh-CN" altLang="en-US" dirty="0">
                <a:solidFill>
                  <a:srgbClr val="E7E6E6">
                    <a:lumMod val="25000"/>
                  </a:srgbClr>
                </a:solidFill>
                <a:latin typeface="微软雅黑" panose="020B0503020204020204" pitchFamily="34" charset="-122"/>
                <a:ea typeface="微软雅黑" panose="020B0503020204020204" pitchFamily="34" charset="-122"/>
                <a:cs typeface="+mn-ea"/>
                <a:sym typeface="+mn-lt"/>
              </a:rPr>
              <a:t>证券版优势</a:t>
            </a:r>
            <a:endParaRPr lang="zh-CN" altLang="en-US" dirty="0">
              <a:solidFill>
                <a:srgbClr val="E7E6E6">
                  <a:lumMod val="25000"/>
                </a:srgbClr>
              </a:solidFill>
              <a:latin typeface="微软雅黑" panose="020B0503020204020204" pitchFamily="34" charset="-122"/>
              <a:ea typeface="微软雅黑" panose="020B0503020204020204" pitchFamily="34" charset="-122"/>
              <a:cs typeface="+mn-ea"/>
              <a:sym typeface="+mn-lt"/>
            </a:endParaRPr>
          </a:p>
        </p:txBody>
      </p:sp>
      <p:sp>
        <p:nvSpPr>
          <p:cNvPr id="2" name="矩形 1"/>
          <p:cNvSpPr/>
          <p:nvPr/>
        </p:nvSpPr>
        <p:spPr>
          <a:xfrm flipH="1">
            <a:off x="1091863" y="3434337"/>
            <a:ext cx="2096507" cy="769441"/>
          </a:xfrm>
          <a:prstGeom prst="rect">
            <a:avLst/>
          </a:prstGeom>
        </p:spPr>
        <p:txBody>
          <a:bodyPr wrap="square">
            <a:spAutoFit/>
          </a:bodyPr>
          <a:lstStyle/>
          <a:p>
            <a:pPr algn="ctr"/>
            <a:r>
              <a:rPr lang="zh-CN" altLang="en-US" sz="4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rial" panose="020B0604020202020204" pitchFamily="34" charset="0"/>
                <a:ea typeface="微软雅黑" panose="020B0503020204020204" pitchFamily="34" charset="-122"/>
                <a:cs typeface="+mn-ea"/>
                <a:sym typeface="Arial" panose="020B0604020202020204" pitchFamily="34" charset="0"/>
              </a:rPr>
              <a:t>快</a:t>
            </a:r>
            <a:endParaRPr lang="zh-CN" altLang="en-US" sz="4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pic>
        <p:nvPicPr>
          <p:cNvPr id="24" name="图片 2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860278" y="197518"/>
            <a:ext cx="3893811" cy="75451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left)">
                                      <p:cBhvr>
                                        <p:cTn id="11" dur="500"/>
                                        <p:tgtEl>
                                          <p:spTgt spid="34"/>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left)">
                                      <p:cBhvr>
                                        <p:cTn id="15" dur="500"/>
                                        <p:tgtEl>
                                          <p:spTgt spid="35"/>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wipe(left)">
                                      <p:cBhvr>
                                        <p:cTn id="23"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Same Side Corner Rectangle 4"/>
          <p:cNvSpPr/>
          <p:nvPr/>
        </p:nvSpPr>
        <p:spPr>
          <a:xfrm>
            <a:off x="4391135" y="1097410"/>
            <a:ext cx="489569" cy="5466842"/>
          </a:xfrm>
          <a:prstGeom prst="round2SameRect">
            <a:avLst>
              <a:gd name="adj1" fmla="val 50000"/>
              <a:gd name="adj2" fmla="val 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4" name="Group 33"/>
          <p:cNvGrpSpPr/>
          <p:nvPr/>
        </p:nvGrpSpPr>
        <p:grpSpPr>
          <a:xfrm>
            <a:off x="4391135" y="1830114"/>
            <a:ext cx="3451700" cy="543268"/>
            <a:chOff x="5128064" y="2256183"/>
            <a:chExt cx="3273083" cy="515155"/>
          </a:xfrm>
        </p:grpSpPr>
        <p:sp>
          <p:nvSpPr>
            <p:cNvPr id="4" name="Pentagon 3"/>
            <p:cNvSpPr/>
            <p:nvPr/>
          </p:nvSpPr>
          <p:spPr>
            <a:xfrm>
              <a:off x="5128064" y="2256184"/>
              <a:ext cx="3273083" cy="515154"/>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zh-CN" sz="1400" b="1" dirty="0" smtClean="0">
                  <a:solidFill>
                    <a:schemeClr val="accent5">
                      <a:lumMod val="75000"/>
                    </a:schemeClr>
                  </a:solidFill>
                  <a:latin typeface="+mn-ea"/>
                  <a:cs typeface="Times New Roman" panose="02020603050405020304" pitchFamily="18" charset="0"/>
                </a:rPr>
                <a:t>产品</a:t>
              </a:r>
              <a:r>
                <a:rPr lang="zh-CN" altLang="zh-CN" sz="1400" b="1" dirty="0">
                  <a:solidFill>
                    <a:schemeClr val="accent5">
                      <a:lumMod val="75000"/>
                    </a:schemeClr>
                  </a:solidFill>
                  <a:latin typeface="+mn-ea"/>
                  <a:cs typeface="Times New Roman" panose="02020603050405020304" pitchFamily="18" charset="0"/>
                </a:rPr>
                <a:t>插件化</a:t>
              </a:r>
              <a:endParaRPr lang="zh-CN" altLang="zh-CN" sz="1400" b="1" dirty="0">
                <a:solidFill>
                  <a:schemeClr val="accent5">
                    <a:lumMod val="75000"/>
                  </a:schemeClr>
                </a:solidFill>
                <a:latin typeface="+mn-ea"/>
                <a:cs typeface="Times New Roman" panose="02020603050405020304" pitchFamily="18" charset="0"/>
              </a:endParaRPr>
            </a:p>
            <a:p>
              <a:pPr algn="ctr">
                <a:lnSpc>
                  <a:spcPct val="120000"/>
                </a:lnSpc>
              </a:pPr>
              <a:endParaRPr lang="en-GB" altLang="zh-CN" sz="14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Rectangle 8"/>
            <p:cNvSpPr/>
            <p:nvPr/>
          </p:nvSpPr>
          <p:spPr>
            <a:xfrm>
              <a:off x="5128064" y="2256183"/>
              <a:ext cx="464234" cy="51515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4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5" name="Group 34"/>
          <p:cNvGrpSpPr/>
          <p:nvPr/>
        </p:nvGrpSpPr>
        <p:grpSpPr>
          <a:xfrm>
            <a:off x="4391135" y="3752199"/>
            <a:ext cx="3451700" cy="543268"/>
            <a:chOff x="5128064" y="3095119"/>
            <a:chExt cx="3273083" cy="515155"/>
          </a:xfrm>
        </p:grpSpPr>
        <p:sp>
          <p:nvSpPr>
            <p:cNvPr id="6" name="Pentagon 5"/>
            <p:cNvSpPr/>
            <p:nvPr/>
          </p:nvSpPr>
          <p:spPr>
            <a:xfrm>
              <a:off x="5128064" y="3095119"/>
              <a:ext cx="3273083" cy="515154"/>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indent="-228600" algn="ctr">
                <a:lnSpc>
                  <a:spcPct val="120000"/>
                </a:lnSpc>
                <a:spcBef>
                  <a:spcPts val="1000"/>
                </a:spcBef>
                <a:spcAft>
                  <a:spcPts val="0"/>
                </a:spcAft>
              </a:pPr>
              <a:r>
                <a:rPr lang="zh-CN" altLang="zh-CN" sz="1400" b="1" dirty="0">
                  <a:solidFill>
                    <a:schemeClr val="accent5">
                      <a:lumMod val="75000"/>
                    </a:schemeClr>
                  </a:solidFill>
                  <a:latin typeface="+mn-ea"/>
                  <a:cs typeface="Times New Roman" panose="02020603050405020304" pitchFamily="18" charset="0"/>
                </a:rPr>
                <a:t>丰富的行情推送方式</a:t>
              </a:r>
              <a:endParaRPr lang="zh-CN" altLang="zh-CN" sz="1400" b="1" dirty="0">
                <a:solidFill>
                  <a:schemeClr val="accent5">
                    <a:lumMod val="75000"/>
                  </a:schemeClr>
                </a:solidFill>
                <a:latin typeface="+mn-ea"/>
                <a:cs typeface="Times New Roman" panose="02020603050405020304" pitchFamily="18" charset="0"/>
              </a:endParaRPr>
            </a:p>
          </p:txBody>
        </p:sp>
        <p:sp>
          <p:nvSpPr>
            <p:cNvPr id="10" name="Rectangle 9"/>
            <p:cNvSpPr/>
            <p:nvPr/>
          </p:nvSpPr>
          <p:spPr>
            <a:xfrm>
              <a:off x="5128064" y="3095119"/>
              <a:ext cx="464234" cy="51515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4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6" name="Group 35"/>
          <p:cNvGrpSpPr/>
          <p:nvPr/>
        </p:nvGrpSpPr>
        <p:grpSpPr>
          <a:xfrm>
            <a:off x="4269135" y="5689109"/>
            <a:ext cx="3451700" cy="543268"/>
            <a:chOff x="5000353" y="3934054"/>
            <a:chExt cx="3273083" cy="515155"/>
          </a:xfrm>
        </p:grpSpPr>
        <p:sp>
          <p:nvSpPr>
            <p:cNvPr id="7" name="Pentagon 6"/>
            <p:cNvSpPr/>
            <p:nvPr/>
          </p:nvSpPr>
          <p:spPr>
            <a:xfrm>
              <a:off x="5000353" y="3934055"/>
              <a:ext cx="3273083" cy="515154"/>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indent="-228600" algn="ctr">
                <a:lnSpc>
                  <a:spcPct val="120000"/>
                </a:lnSpc>
                <a:spcBef>
                  <a:spcPts val="1000"/>
                </a:spcBef>
                <a:spcAft>
                  <a:spcPts val="0"/>
                </a:spcAft>
              </a:pPr>
              <a:r>
                <a:rPr lang="zh-CN" altLang="zh-CN" sz="1400" b="1" dirty="0">
                  <a:solidFill>
                    <a:schemeClr val="accent5">
                      <a:lumMod val="75000"/>
                    </a:schemeClr>
                  </a:solidFill>
                  <a:latin typeface="+mn-ea"/>
                  <a:cs typeface="Times New Roman" panose="02020603050405020304" pitchFamily="18" charset="0"/>
                </a:rPr>
                <a:t>灵活的界面设置</a:t>
              </a:r>
              <a:endParaRPr lang="zh-CN" altLang="zh-CN" sz="1400" b="1" dirty="0">
                <a:solidFill>
                  <a:schemeClr val="accent5">
                    <a:lumMod val="75000"/>
                  </a:schemeClr>
                </a:solidFill>
                <a:latin typeface="+mn-ea"/>
                <a:cs typeface="Times New Roman" panose="02020603050405020304" pitchFamily="18" charset="0"/>
              </a:endParaRPr>
            </a:p>
          </p:txBody>
        </p:sp>
        <p:sp>
          <p:nvSpPr>
            <p:cNvPr id="11" name="Rectangle 10"/>
            <p:cNvSpPr/>
            <p:nvPr/>
          </p:nvSpPr>
          <p:spPr>
            <a:xfrm>
              <a:off x="5128064" y="3934054"/>
              <a:ext cx="464234" cy="515155"/>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400" dirty="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3" name="TextBox 12"/>
          <p:cNvSpPr txBox="1"/>
          <p:nvPr/>
        </p:nvSpPr>
        <p:spPr>
          <a:xfrm>
            <a:off x="7437488" y="1136160"/>
            <a:ext cx="5040560" cy="2245743"/>
          </a:xfrm>
          <a:prstGeom prst="rect">
            <a:avLst/>
          </a:prstGeom>
          <a:noFill/>
        </p:spPr>
        <p:txBody>
          <a:bodyPr wrap="square" rtlCol="0">
            <a:spAutoFit/>
          </a:bodyPr>
          <a:lstStyle/>
          <a:p>
            <a:pPr marL="685800" lvl="1" indent="-228600" algn="just">
              <a:lnSpc>
                <a:spcPct val="120000"/>
              </a:lnSpc>
              <a:spcBef>
                <a:spcPts val="1000"/>
              </a:spcBef>
              <a:buFont typeface="Arial" panose="020B0604020202020204" pitchFamily="34" charset="0"/>
              <a:buChar char="•"/>
            </a:pPr>
            <a:r>
              <a:rPr lang="zh-CN" altLang="zh-CN" sz="1400" dirty="0">
                <a:solidFill>
                  <a:schemeClr val="bg1">
                    <a:lumMod val="65000"/>
                  </a:schemeClr>
                </a:solidFill>
                <a:latin typeface="Arial" panose="020B0604020202020204" pitchFamily="34" charset="0"/>
                <a:ea typeface="微软雅黑" panose="020B0503020204020204" pitchFamily="34" charset="-122"/>
                <a:cs typeface="+mn-ea"/>
              </a:rPr>
              <a:t>运维简单：</a:t>
            </a:r>
            <a:r>
              <a:rPr lang="en-US" altLang="zh-CN" sz="1400" dirty="0">
                <a:solidFill>
                  <a:schemeClr val="bg1">
                    <a:lumMod val="65000"/>
                  </a:schemeClr>
                </a:solidFill>
                <a:latin typeface="Arial" panose="020B0604020202020204" pitchFamily="34" charset="0"/>
                <a:ea typeface="微软雅黑" panose="020B0503020204020204" pitchFamily="34" charset="-122"/>
                <a:cs typeface="+mn-ea"/>
              </a:rPr>
              <a:t>X-Speed</a:t>
            </a:r>
            <a:r>
              <a:rPr lang="zh-CN" altLang="zh-CN" sz="1400" dirty="0">
                <a:solidFill>
                  <a:schemeClr val="bg1">
                    <a:lumMod val="65000"/>
                  </a:schemeClr>
                </a:solidFill>
                <a:latin typeface="Arial" panose="020B0604020202020204" pitchFamily="34" charset="0"/>
                <a:ea typeface="微软雅黑" panose="020B0503020204020204" pitchFamily="34" charset="-122"/>
                <a:cs typeface="+mn-ea"/>
              </a:rPr>
              <a:t>核心交易组件采用插件</a:t>
            </a:r>
            <a:r>
              <a:rPr lang="zh-CN" altLang="zh-CN" sz="1400" dirty="0" smtClean="0">
                <a:solidFill>
                  <a:schemeClr val="bg1">
                    <a:lumMod val="65000"/>
                  </a:schemeClr>
                </a:solidFill>
                <a:latin typeface="Arial" panose="020B0604020202020204" pitchFamily="34" charset="0"/>
                <a:ea typeface="微软雅黑" panose="020B0503020204020204" pitchFamily="34" charset="-122"/>
                <a:cs typeface="+mn-ea"/>
              </a:rPr>
              <a:t>化</a:t>
            </a:r>
            <a:r>
              <a:rPr lang="zh-CN" altLang="en-US" sz="1400" dirty="0">
                <a:solidFill>
                  <a:schemeClr val="bg1">
                    <a:lumMod val="65000"/>
                  </a:schemeClr>
                </a:solidFill>
                <a:latin typeface="Arial" panose="020B0604020202020204" pitchFamily="34" charset="0"/>
                <a:ea typeface="微软雅黑" panose="020B0503020204020204" pitchFamily="34" charset="-122"/>
                <a:cs typeface="+mn-ea"/>
              </a:rPr>
              <a:t>，</a:t>
            </a:r>
            <a:r>
              <a:rPr lang="zh-CN" altLang="zh-CN" sz="1400" dirty="0" smtClean="0">
                <a:solidFill>
                  <a:schemeClr val="bg1">
                    <a:lumMod val="65000"/>
                  </a:schemeClr>
                </a:solidFill>
                <a:latin typeface="Arial" panose="020B0604020202020204" pitchFamily="34" charset="0"/>
                <a:ea typeface="微软雅黑" panose="020B0503020204020204" pitchFamily="34" charset="-122"/>
                <a:cs typeface="+mn-ea"/>
              </a:rPr>
              <a:t>配</a:t>
            </a:r>
            <a:r>
              <a:rPr lang="zh-CN" altLang="zh-CN" sz="1400" dirty="0">
                <a:solidFill>
                  <a:schemeClr val="bg1">
                    <a:lumMod val="65000"/>
                  </a:schemeClr>
                </a:solidFill>
                <a:latin typeface="Arial" panose="020B0604020202020204" pitchFamily="34" charset="0"/>
                <a:ea typeface="微软雅黑" panose="020B0503020204020204" pitchFamily="34" charset="-122"/>
                <a:cs typeface="+mn-ea"/>
              </a:rPr>
              <a:t>置与管理，所有应用都统一由交</a:t>
            </a:r>
            <a:r>
              <a:rPr lang="zh-CN" altLang="zh-CN" sz="1400" dirty="0" smtClean="0">
                <a:solidFill>
                  <a:schemeClr val="bg1">
                    <a:lumMod val="65000"/>
                  </a:schemeClr>
                </a:solidFill>
                <a:latin typeface="Arial" panose="020B0604020202020204" pitchFamily="34" charset="0"/>
                <a:ea typeface="微软雅黑" panose="020B0503020204020204" pitchFamily="34" charset="-122"/>
                <a:cs typeface="+mn-ea"/>
              </a:rPr>
              <a:t>易平</a:t>
            </a:r>
            <a:r>
              <a:rPr lang="zh-CN" altLang="zh-CN" sz="1400" dirty="0">
                <a:solidFill>
                  <a:schemeClr val="bg1">
                    <a:lumMod val="65000"/>
                  </a:schemeClr>
                </a:solidFill>
                <a:latin typeface="Arial" panose="020B0604020202020204" pitchFamily="34" charset="0"/>
                <a:ea typeface="微软雅黑" panose="020B0503020204020204" pitchFamily="34" charset="-122"/>
                <a:cs typeface="+mn-ea"/>
              </a:rPr>
              <a:t>台监控终端进行监控、管理，大大节省了运维人员的工作量</a:t>
            </a:r>
            <a:r>
              <a:rPr lang="zh-CN" altLang="zh-CN" sz="1400" dirty="0" smtClean="0">
                <a:solidFill>
                  <a:schemeClr val="bg1">
                    <a:lumMod val="65000"/>
                  </a:schemeClr>
                </a:solidFill>
                <a:latin typeface="Arial" panose="020B0604020202020204" pitchFamily="34" charset="0"/>
                <a:ea typeface="微软雅黑" panose="020B0503020204020204" pitchFamily="34" charset="-122"/>
                <a:cs typeface="+mn-ea"/>
              </a:rPr>
              <a:t>，提</a:t>
            </a:r>
            <a:r>
              <a:rPr lang="zh-CN" altLang="zh-CN" sz="1400" dirty="0">
                <a:solidFill>
                  <a:schemeClr val="bg1">
                    <a:lumMod val="65000"/>
                  </a:schemeClr>
                </a:solidFill>
                <a:latin typeface="Arial" panose="020B0604020202020204" pitchFamily="34" charset="0"/>
                <a:ea typeface="微软雅黑" panose="020B0503020204020204" pitchFamily="34" charset="-122"/>
                <a:cs typeface="+mn-ea"/>
              </a:rPr>
              <a:t>高了工作效率。</a:t>
            </a:r>
            <a:endParaRPr lang="zh-CN" altLang="zh-CN" sz="1400" dirty="0">
              <a:solidFill>
                <a:schemeClr val="bg1">
                  <a:lumMod val="65000"/>
                </a:schemeClr>
              </a:solidFill>
              <a:latin typeface="Arial" panose="020B0604020202020204" pitchFamily="34" charset="0"/>
              <a:ea typeface="微软雅黑" panose="020B0503020204020204" pitchFamily="34" charset="-122"/>
              <a:cs typeface="+mn-ea"/>
            </a:endParaRPr>
          </a:p>
          <a:p>
            <a:pPr marL="685800" lvl="1" indent="-228600" algn="just">
              <a:lnSpc>
                <a:spcPct val="120000"/>
              </a:lnSpc>
              <a:spcBef>
                <a:spcPts val="1000"/>
              </a:spcBef>
              <a:buFont typeface="Arial" panose="020B0604020202020204" pitchFamily="34" charset="0"/>
              <a:buChar char="•"/>
            </a:pPr>
            <a:r>
              <a:rPr lang="zh-CN" altLang="zh-CN" sz="1400" dirty="0">
                <a:solidFill>
                  <a:schemeClr val="bg1">
                    <a:lumMod val="65000"/>
                  </a:schemeClr>
                </a:solidFill>
                <a:latin typeface="Arial" panose="020B0604020202020204" pitchFamily="34" charset="0"/>
                <a:ea typeface="微软雅黑" panose="020B0503020204020204" pitchFamily="34" charset="-122"/>
                <a:cs typeface="+mn-ea"/>
              </a:rPr>
              <a:t>部署灵活：</a:t>
            </a:r>
            <a:r>
              <a:rPr lang="en-US" altLang="zh-CN" sz="1400" dirty="0">
                <a:solidFill>
                  <a:schemeClr val="bg1">
                    <a:lumMod val="65000"/>
                  </a:schemeClr>
                </a:solidFill>
                <a:latin typeface="Arial" panose="020B0604020202020204" pitchFamily="34" charset="0"/>
                <a:ea typeface="微软雅黑" panose="020B0503020204020204" pitchFamily="34" charset="-122"/>
                <a:cs typeface="+mn-ea"/>
              </a:rPr>
              <a:t> X-Speed</a:t>
            </a:r>
            <a:r>
              <a:rPr lang="zh-CN" altLang="zh-CN" sz="1400" dirty="0">
                <a:solidFill>
                  <a:schemeClr val="bg1">
                    <a:lumMod val="65000"/>
                  </a:schemeClr>
                </a:solidFill>
                <a:latin typeface="Arial" panose="020B0604020202020204" pitchFamily="34" charset="0"/>
                <a:ea typeface="微软雅黑" panose="020B0503020204020204" pitchFamily="34" charset="-122"/>
                <a:cs typeface="+mn-ea"/>
              </a:rPr>
              <a:t>的消息中心、内存交易、报盘</a:t>
            </a:r>
            <a:r>
              <a:rPr lang="zh-CN" altLang="zh-CN" sz="1400" dirty="0" smtClean="0">
                <a:solidFill>
                  <a:schemeClr val="bg1">
                    <a:lumMod val="65000"/>
                  </a:schemeClr>
                </a:solidFill>
                <a:latin typeface="Arial" panose="020B0604020202020204" pitchFamily="34" charset="0"/>
                <a:ea typeface="微软雅黑" panose="020B0503020204020204" pitchFamily="34" charset="-122"/>
                <a:cs typeface="+mn-ea"/>
              </a:rPr>
              <a:t>支持分布式</a:t>
            </a:r>
            <a:r>
              <a:rPr lang="zh-CN" altLang="zh-CN" sz="1400" dirty="0">
                <a:solidFill>
                  <a:schemeClr val="bg1">
                    <a:lumMod val="65000"/>
                  </a:schemeClr>
                </a:solidFill>
                <a:latin typeface="Arial" panose="020B0604020202020204" pitchFamily="34" charset="0"/>
                <a:ea typeface="微软雅黑" panose="020B0503020204020204" pitchFamily="34" charset="-122"/>
                <a:cs typeface="+mn-ea"/>
              </a:rPr>
              <a:t>部署，客户可以按照业务需求灵活定制部署方式。 </a:t>
            </a:r>
            <a:endParaRPr lang="zh-CN" altLang="zh-CN" sz="1400" dirty="0">
              <a:solidFill>
                <a:schemeClr val="bg1">
                  <a:lumMod val="65000"/>
                </a:schemeClr>
              </a:solidFill>
              <a:latin typeface="Arial" panose="020B0604020202020204" pitchFamily="34" charset="0"/>
              <a:ea typeface="微软雅黑" panose="020B0503020204020204" pitchFamily="34" charset="-122"/>
              <a:cs typeface="+mn-ea"/>
            </a:endParaRPr>
          </a:p>
          <a:p>
            <a:pPr>
              <a:buFont typeface="Arial" panose="020B0604020202020204" pitchFamily="34" charset="0"/>
              <a:buChar char="•"/>
            </a:pP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endParaRPr>
          </a:p>
        </p:txBody>
      </p:sp>
      <p:sp>
        <p:nvSpPr>
          <p:cNvPr id="20" name="TextBox 19"/>
          <p:cNvSpPr txBox="1"/>
          <p:nvPr/>
        </p:nvSpPr>
        <p:spPr>
          <a:xfrm>
            <a:off x="7293471" y="5846619"/>
            <a:ext cx="5328592" cy="609398"/>
          </a:xfrm>
          <a:prstGeom prst="rect">
            <a:avLst/>
          </a:prstGeom>
          <a:noFill/>
        </p:spPr>
        <p:txBody>
          <a:bodyPr wrap="square" rtlCol="0">
            <a:spAutoFit/>
          </a:bodyPr>
          <a:lstStyle/>
          <a:p>
            <a:pPr marL="800100" lvl="1" indent="-342900" algn="just">
              <a:lnSpc>
                <a:spcPct val="120000"/>
              </a:lnSpc>
              <a:spcBef>
                <a:spcPts val="1000"/>
              </a:spcBef>
              <a:buFont typeface="Arial" panose="020B0604020202020204" pitchFamily="34" charset="0"/>
              <a:buChar char="•"/>
            </a:pPr>
            <a:r>
              <a:rPr lang="en-US" altLang="zh-CN" sz="1400" dirty="0">
                <a:solidFill>
                  <a:schemeClr val="bg1">
                    <a:lumMod val="65000"/>
                  </a:schemeClr>
                </a:solidFill>
                <a:latin typeface="Arial" panose="020B0604020202020204" pitchFamily="34" charset="0"/>
                <a:ea typeface="微软雅黑" panose="020B0503020204020204" pitchFamily="34" charset="-122"/>
                <a:cs typeface="+mn-ea"/>
              </a:rPr>
              <a:t>X-Speed</a:t>
            </a:r>
            <a:r>
              <a:rPr lang="zh-CN" altLang="zh-CN" sz="1400" dirty="0">
                <a:solidFill>
                  <a:schemeClr val="bg1">
                    <a:lumMod val="65000"/>
                  </a:schemeClr>
                </a:solidFill>
                <a:latin typeface="Arial" panose="020B0604020202020204" pitchFamily="34" charset="0"/>
                <a:ea typeface="微软雅黑" panose="020B0503020204020204" pitchFamily="34" charset="-122"/>
                <a:cs typeface="+mn-ea"/>
              </a:rPr>
              <a:t>交易终端允许客</a:t>
            </a:r>
            <a:r>
              <a:rPr lang="zh-CN" altLang="zh-CN" sz="1400" dirty="0" smtClean="0">
                <a:solidFill>
                  <a:schemeClr val="bg1">
                    <a:lumMod val="65000"/>
                  </a:schemeClr>
                </a:solidFill>
                <a:latin typeface="Arial" panose="020B0604020202020204" pitchFamily="34" charset="0"/>
                <a:ea typeface="微软雅黑" panose="020B0503020204020204" pitchFamily="34" charset="-122"/>
                <a:cs typeface="+mn-ea"/>
              </a:rPr>
              <a:t>户按</a:t>
            </a:r>
            <a:r>
              <a:rPr lang="zh-CN" altLang="zh-CN" sz="1400" dirty="0">
                <a:solidFill>
                  <a:schemeClr val="bg1">
                    <a:lumMod val="65000"/>
                  </a:schemeClr>
                </a:solidFill>
                <a:latin typeface="Arial" panose="020B0604020202020204" pitchFamily="34" charset="0"/>
                <a:ea typeface="微软雅黑" panose="020B0503020204020204" pitchFamily="34" charset="-122"/>
                <a:cs typeface="+mn-ea"/>
              </a:rPr>
              <a:t>照自己的使用习惯</a:t>
            </a:r>
            <a:r>
              <a:rPr lang="zh-CN" altLang="zh-CN" sz="1400" dirty="0" smtClean="0">
                <a:solidFill>
                  <a:schemeClr val="bg1">
                    <a:lumMod val="65000"/>
                  </a:schemeClr>
                </a:solidFill>
                <a:latin typeface="Arial" panose="020B0604020202020204" pitchFamily="34" charset="0"/>
                <a:ea typeface="微软雅黑" panose="020B0503020204020204" pitchFamily="34" charset="-122"/>
                <a:cs typeface="+mn-ea"/>
              </a:rPr>
              <a:t>进行个性化</a:t>
            </a:r>
            <a:r>
              <a:rPr lang="zh-CN" altLang="zh-CN" sz="1400" dirty="0">
                <a:solidFill>
                  <a:schemeClr val="bg1">
                    <a:lumMod val="65000"/>
                  </a:schemeClr>
                </a:solidFill>
                <a:latin typeface="Arial" panose="020B0604020202020204" pitchFamily="34" charset="0"/>
                <a:ea typeface="微软雅黑" panose="020B0503020204020204" pitchFamily="34" charset="-122"/>
                <a:cs typeface="+mn-ea"/>
              </a:rPr>
              <a:t>界面设</a:t>
            </a:r>
            <a:r>
              <a:rPr lang="zh-CN" altLang="zh-CN" sz="1400" dirty="0" smtClean="0">
                <a:solidFill>
                  <a:schemeClr val="bg1">
                    <a:lumMod val="65000"/>
                  </a:schemeClr>
                </a:solidFill>
                <a:latin typeface="Arial" panose="020B0604020202020204" pitchFamily="34" charset="0"/>
                <a:ea typeface="微软雅黑" panose="020B0503020204020204" pitchFamily="34" charset="-122"/>
                <a:cs typeface="+mn-ea"/>
              </a:rPr>
              <a:t>置</a:t>
            </a:r>
            <a:endParaRPr lang="zh-CN" altLang="zh-CN" dirty="0"/>
          </a:p>
        </p:txBody>
      </p:sp>
      <p:sp>
        <p:nvSpPr>
          <p:cNvPr id="23" name="TextBox 22"/>
          <p:cNvSpPr txBox="1"/>
          <p:nvPr/>
        </p:nvSpPr>
        <p:spPr>
          <a:xfrm>
            <a:off x="7437487" y="3610463"/>
            <a:ext cx="5112568" cy="1126462"/>
          </a:xfrm>
          <a:prstGeom prst="rect">
            <a:avLst/>
          </a:prstGeom>
          <a:noFill/>
        </p:spPr>
        <p:txBody>
          <a:bodyPr wrap="square" rtlCol="0">
            <a:spAutoFit/>
          </a:bodyPr>
          <a:lstStyle/>
          <a:p>
            <a:pPr lvl="1" algn="just">
              <a:lnSpc>
                <a:spcPct val="120000"/>
              </a:lnSpc>
              <a:spcBef>
                <a:spcPts val="1000"/>
              </a:spcBef>
              <a:buFont typeface="Arial" panose="020B0604020202020204" pitchFamily="34" charset="0"/>
              <a:buChar char="•"/>
            </a:pPr>
            <a:r>
              <a:rPr lang="en-US" altLang="zh-CN" sz="1400" dirty="0">
                <a:solidFill>
                  <a:schemeClr val="bg1">
                    <a:lumMod val="65000"/>
                  </a:schemeClr>
                </a:solidFill>
                <a:latin typeface="Arial" panose="020B0604020202020204" pitchFamily="34" charset="0"/>
                <a:ea typeface="微软雅黑" panose="020B0503020204020204" pitchFamily="34" charset="-122"/>
                <a:cs typeface="+mn-ea"/>
              </a:rPr>
              <a:t>X-Speed</a:t>
            </a:r>
            <a:r>
              <a:rPr lang="zh-CN" altLang="zh-CN" sz="1400" dirty="0">
                <a:solidFill>
                  <a:schemeClr val="bg1">
                    <a:lumMod val="65000"/>
                  </a:schemeClr>
                </a:solidFill>
                <a:latin typeface="Arial" panose="020B0604020202020204" pitchFamily="34" charset="0"/>
                <a:ea typeface="微软雅黑" panose="020B0503020204020204" pitchFamily="34" charset="-122"/>
                <a:cs typeface="+mn-ea"/>
              </a:rPr>
              <a:t>交易平台支持</a:t>
            </a:r>
            <a:r>
              <a:rPr lang="en-US" altLang="zh-CN" sz="1400" dirty="0">
                <a:solidFill>
                  <a:schemeClr val="bg1">
                    <a:lumMod val="65000"/>
                  </a:schemeClr>
                </a:solidFill>
                <a:latin typeface="Arial" panose="020B0604020202020204" pitchFamily="34" charset="0"/>
                <a:ea typeface="微软雅黑" panose="020B0503020204020204" pitchFamily="34" charset="-122"/>
                <a:cs typeface="+mn-ea"/>
              </a:rPr>
              <a:t>TCP</a:t>
            </a:r>
            <a:r>
              <a:rPr lang="zh-CN" altLang="zh-CN" sz="1400" dirty="0">
                <a:solidFill>
                  <a:schemeClr val="bg1">
                    <a:lumMod val="65000"/>
                  </a:schemeClr>
                </a:solidFill>
                <a:latin typeface="Arial" panose="020B0604020202020204" pitchFamily="34" charset="0"/>
                <a:ea typeface="微软雅黑" panose="020B0503020204020204" pitchFamily="34" charset="-122"/>
                <a:cs typeface="+mn-ea"/>
              </a:rPr>
              <a:t>行情订阅</a:t>
            </a:r>
            <a:r>
              <a:rPr lang="zh-CN" altLang="zh-CN" sz="1400" dirty="0" smtClean="0">
                <a:solidFill>
                  <a:schemeClr val="bg1">
                    <a:lumMod val="65000"/>
                  </a:schemeClr>
                </a:solidFill>
                <a:latin typeface="Arial" panose="020B0604020202020204" pitchFamily="34" charset="0"/>
                <a:ea typeface="微软雅黑" panose="020B0503020204020204" pitchFamily="34" charset="-122"/>
                <a:cs typeface="+mn-ea"/>
              </a:rPr>
              <a:t>、</a:t>
            </a:r>
            <a:r>
              <a:rPr lang="en-US" altLang="zh-CN" sz="1400" dirty="0" smtClean="0">
                <a:solidFill>
                  <a:schemeClr val="bg1">
                    <a:lumMod val="65000"/>
                  </a:schemeClr>
                </a:solidFill>
                <a:latin typeface="Arial" panose="020B0604020202020204" pitchFamily="34" charset="0"/>
                <a:ea typeface="微软雅黑" panose="020B0503020204020204" pitchFamily="34" charset="-122"/>
                <a:cs typeface="+mn-ea"/>
              </a:rPr>
              <a:t>UDP</a:t>
            </a:r>
            <a:r>
              <a:rPr lang="zh-CN" altLang="zh-CN" sz="1400" dirty="0">
                <a:solidFill>
                  <a:schemeClr val="bg1">
                    <a:lumMod val="65000"/>
                  </a:schemeClr>
                </a:solidFill>
                <a:latin typeface="Arial" panose="020B0604020202020204" pitchFamily="34" charset="0"/>
                <a:ea typeface="微软雅黑" panose="020B0503020204020204" pitchFamily="34" charset="-122"/>
                <a:cs typeface="+mn-ea"/>
              </a:rPr>
              <a:t>行情广播</a:t>
            </a:r>
            <a:r>
              <a:rPr lang="zh-CN" altLang="zh-CN" sz="1400" dirty="0" smtClean="0">
                <a:solidFill>
                  <a:schemeClr val="bg1">
                    <a:lumMod val="65000"/>
                  </a:schemeClr>
                </a:solidFill>
                <a:latin typeface="Arial" panose="020B0604020202020204" pitchFamily="34" charset="0"/>
                <a:ea typeface="微软雅黑" panose="020B0503020204020204" pitchFamily="34" charset="-122"/>
                <a:cs typeface="+mn-ea"/>
              </a:rPr>
              <a:t>、组播</a:t>
            </a:r>
            <a:r>
              <a:rPr lang="zh-CN" altLang="zh-CN" sz="1400" dirty="0">
                <a:solidFill>
                  <a:schemeClr val="bg1">
                    <a:lumMod val="65000"/>
                  </a:schemeClr>
                </a:solidFill>
                <a:latin typeface="Arial" panose="020B0604020202020204" pitchFamily="34" charset="0"/>
                <a:ea typeface="微软雅黑" panose="020B0503020204020204" pitchFamily="34" charset="-122"/>
                <a:cs typeface="+mn-ea"/>
              </a:rPr>
              <a:t>功能，多种方式可供选择</a:t>
            </a:r>
            <a:r>
              <a:rPr lang="zh-CN" altLang="zh-CN" sz="1400" dirty="0" smtClean="0">
                <a:solidFill>
                  <a:schemeClr val="bg1">
                    <a:lumMod val="65000"/>
                  </a:schemeClr>
                </a:solidFill>
                <a:latin typeface="Arial" panose="020B0604020202020204" pitchFamily="34" charset="0"/>
                <a:ea typeface="微软雅黑" panose="020B0503020204020204" pitchFamily="34" charset="-122"/>
                <a:cs typeface="+mn-ea"/>
              </a:rPr>
              <a:t>，大</a:t>
            </a:r>
            <a:r>
              <a:rPr lang="zh-CN" altLang="zh-CN" sz="1400" dirty="0">
                <a:solidFill>
                  <a:schemeClr val="bg1">
                    <a:lumMod val="65000"/>
                  </a:schemeClr>
                </a:solidFill>
                <a:latin typeface="Arial" panose="020B0604020202020204" pitchFamily="34" charset="0"/>
                <a:ea typeface="微软雅黑" panose="020B0503020204020204" pitchFamily="34" charset="-122"/>
                <a:cs typeface="+mn-ea"/>
              </a:rPr>
              <a:t>大提高了系统灵活性</a:t>
            </a:r>
            <a:r>
              <a:rPr lang="zh-CN" altLang="zh-CN" sz="1400" dirty="0" smtClean="0">
                <a:solidFill>
                  <a:schemeClr val="bg1">
                    <a:lumMod val="65000"/>
                  </a:schemeClr>
                </a:solidFill>
                <a:latin typeface="Arial" panose="020B0604020202020204" pitchFamily="34" charset="0"/>
                <a:ea typeface="微软雅黑" panose="020B0503020204020204" pitchFamily="34" charset="-122"/>
                <a:cs typeface="+mn-ea"/>
              </a:rPr>
              <a:t>。满</a:t>
            </a:r>
            <a:r>
              <a:rPr lang="zh-CN" altLang="zh-CN" sz="1400" dirty="0">
                <a:solidFill>
                  <a:schemeClr val="bg1">
                    <a:lumMod val="65000"/>
                  </a:schemeClr>
                </a:solidFill>
                <a:latin typeface="Arial" panose="020B0604020202020204" pitchFamily="34" charset="0"/>
                <a:ea typeface="微软雅黑" panose="020B0503020204020204" pitchFamily="34" charset="-122"/>
                <a:cs typeface="+mn-ea"/>
              </a:rPr>
              <a:t>足不同的网络环境下的行情发送与接收</a:t>
            </a:r>
            <a:r>
              <a:rPr lang="zh-CN" altLang="zh-CN" sz="1400" dirty="0" smtClean="0">
                <a:solidFill>
                  <a:schemeClr val="bg1">
                    <a:lumMod val="65000"/>
                  </a:schemeClr>
                </a:solidFill>
                <a:latin typeface="Arial" panose="020B0604020202020204" pitchFamily="34" charset="0"/>
                <a:ea typeface="微软雅黑" panose="020B0503020204020204" pitchFamily="34" charset="-122"/>
                <a:cs typeface="+mn-ea"/>
              </a:rPr>
              <a:t>，保</a:t>
            </a:r>
            <a:r>
              <a:rPr lang="zh-CN" altLang="zh-CN" sz="1400" dirty="0">
                <a:solidFill>
                  <a:schemeClr val="bg1">
                    <a:lumMod val="65000"/>
                  </a:schemeClr>
                </a:solidFill>
                <a:latin typeface="Arial" panose="020B0604020202020204" pitchFamily="34" charset="0"/>
                <a:ea typeface="微软雅黑" panose="020B0503020204020204" pitchFamily="34" charset="-122"/>
                <a:cs typeface="+mn-ea"/>
              </a:rPr>
              <a:t>证行情的高速、稳定</a:t>
            </a:r>
            <a:r>
              <a:rPr lang="zh-CN" altLang="zh-CN" sz="1400" dirty="0" smtClean="0">
                <a:solidFill>
                  <a:schemeClr val="bg1">
                    <a:lumMod val="65000"/>
                  </a:schemeClr>
                </a:solidFill>
                <a:latin typeface="Arial" panose="020B0604020202020204" pitchFamily="34" charset="0"/>
                <a:ea typeface="微软雅黑" panose="020B0503020204020204" pitchFamily="34" charset="-122"/>
                <a:cs typeface="+mn-ea"/>
              </a:rPr>
              <a:t>传递</a:t>
            </a:r>
            <a:endParaRPr lang="zh-CN" altLang="en-US" sz="1400" dirty="0">
              <a:solidFill>
                <a:schemeClr val="bg1">
                  <a:lumMod val="65000"/>
                </a:schemeClr>
              </a:solidFill>
              <a:latin typeface="Arial" panose="020B0604020202020204" pitchFamily="34" charset="0"/>
              <a:ea typeface="微软雅黑" panose="020B0503020204020204" pitchFamily="34" charset="-122"/>
              <a:cs typeface="+mn-ea"/>
            </a:endParaRPr>
          </a:p>
        </p:txBody>
      </p:sp>
      <p:sp>
        <p:nvSpPr>
          <p:cNvPr id="28" name="Rectangle 27"/>
          <p:cNvSpPr/>
          <p:nvPr/>
        </p:nvSpPr>
        <p:spPr>
          <a:xfrm>
            <a:off x="326235" y="3096783"/>
            <a:ext cx="4064899" cy="31974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文本框 31"/>
          <p:cNvSpPr txBox="1"/>
          <p:nvPr/>
        </p:nvSpPr>
        <p:spPr>
          <a:xfrm>
            <a:off x="372973" y="362225"/>
            <a:ext cx="2288273" cy="374375"/>
          </a:xfrm>
          <a:prstGeom prst="rect">
            <a:avLst/>
          </a:prstGeom>
          <a:noFill/>
        </p:spPr>
        <p:txBody>
          <a:bodyPr wrap="none" lIns="96434" tIns="48217" rIns="96434" bIns="48217" rtlCol="0">
            <a:spAutoFit/>
          </a:bodyPr>
          <a:lstStyle/>
          <a:p>
            <a:pPr defTabSz="963930"/>
            <a:r>
              <a:rPr lang="en-US" altLang="zh-CN" dirty="0">
                <a:solidFill>
                  <a:srgbClr val="E7E6E6">
                    <a:lumMod val="25000"/>
                  </a:srgbClr>
                </a:solidFill>
                <a:latin typeface="微软雅黑" panose="020B0503020204020204" pitchFamily="34" charset="-122"/>
                <a:ea typeface="微软雅黑" panose="020B0503020204020204" pitchFamily="34" charset="-122"/>
                <a:cs typeface="+mn-ea"/>
                <a:sym typeface="+mn-lt"/>
              </a:rPr>
              <a:t>X-Speed</a:t>
            </a:r>
            <a:r>
              <a:rPr lang="zh-CN" altLang="en-US" dirty="0">
                <a:solidFill>
                  <a:srgbClr val="E7E6E6">
                    <a:lumMod val="25000"/>
                  </a:srgbClr>
                </a:solidFill>
                <a:latin typeface="微软雅黑" panose="020B0503020204020204" pitchFamily="34" charset="-122"/>
                <a:ea typeface="微软雅黑" panose="020B0503020204020204" pitchFamily="34" charset="-122"/>
                <a:cs typeface="+mn-ea"/>
                <a:sym typeface="+mn-lt"/>
              </a:rPr>
              <a:t>证券版优势</a:t>
            </a:r>
            <a:endParaRPr lang="zh-CN" altLang="en-US" dirty="0">
              <a:solidFill>
                <a:srgbClr val="E7E6E6">
                  <a:lumMod val="25000"/>
                </a:srgbClr>
              </a:solidFill>
              <a:latin typeface="微软雅黑" panose="020B0503020204020204" pitchFamily="34" charset="-122"/>
              <a:ea typeface="微软雅黑" panose="020B0503020204020204" pitchFamily="34" charset="-122"/>
              <a:cs typeface="+mn-ea"/>
              <a:sym typeface="+mn-lt"/>
            </a:endParaRPr>
          </a:p>
        </p:txBody>
      </p:sp>
      <p:sp>
        <p:nvSpPr>
          <p:cNvPr id="2" name="矩形 1"/>
          <p:cNvSpPr/>
          <p:nvPr/>
        </p:nvSpPr>
        <p:spPr>
          <a:xfrm flipH="1">
            <a:off x="1233696" y="3536158"/>
            <a:ext cx="2096507" cy="769441"/>
          </a:xfrm>
          <a:prstGeom prst="rect">
            <a:avLst/>
          </a:prstGeom>
        </p:spPr>
        <p:txBody>
          <a:bodyPr wrap="square">
            <a:spAutoFit/>
          </a:bodyPr>
          <a:lstStyle/>
          <a:p>
            <a:pPr algn="ctr"/>
            <a:r>
              <a:rPr lang="zh-CN" altLang="en-US" sz="4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rial" panose="020B0604020202020204" pitchFamily="34" charset="0"/>
                <a:ea typeface="微软雅黑" panose="020B0503020204020204" pitchFamily="34" charset="-122"/>
                <a:cs typeface="+mn-ea"/>
              </a:rPr>
              <a:t>活</a:t>
            </a:r>
            <a:endParaRPr lang="zh-CN" altLang="en-US" sz="4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rial" panose="020B0604020202020204" pitchFamily="34" charset="0"/>
              <a:ea typeface="微软雅黑" panose="020B0503020204020204" pitchFamily="34" charset="-122"/>
              <a:cs typeface="+mn-ea"/>
            </a:endParaRPr>
          </a:p>
        </p:txBody>
      </p:sp>
      <p:pic>
        <p:nvPicPr>
          <p:cNvPr id="19" name="图片 1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860278" y="172156"/>
            <a:ext cx="3893811" cy="75451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left)">
                                      <p:cBhvr>
                                        <p:cTn id="11" dur="500"/>
                                        <p:tgtEl>
                                          <p:spTgt spid="34"/>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left)">
                                      <p:cBhvr>
                                        <p:cTn id="15" dur="500"/>
                                        <p:tgtEl>
                                          <p:spTgt spid="35"/>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Same Side Corner Rectangle 4"/>
          <p:cNvSpPr/>
          <p:nvPr/>
        </p:nvSpPr>
        <p:spPr>
          <a:xfrm>
            <a:off x="4352941" y="1241151"/>
            <a:ext cx="489569" cy="5466842"/>
          </a:xfrm>
          <a:prstGeom prst="round2SameRect">
            <a:avLst>
              <a:gd name="adj1" fmla="val 50000"/>
              <a:gd name="adj2" fmla="val 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4" name="Group 33"/>
          <p:cNvGrpSpPr/>
          <p:nvPr/>
        </p:nvGrpSpPr>
        <p:grpSpPr>
          <a:xfrm>
            <a:off x="4352943" y="2094877"/>
            <a:ext cx="3451700" cy="543268"/>
            <a:chOff x="5128064" y="2256183"/>
            <a:chExt cx="3273083" cy="515155"/>
          </a:xfrm>
        </p:grpSpPr>
        <p:sp>
          <p:nvSpPr>
            <p:cNvPr id="4" name="Pentagon 3"/>
            <p:cNvSpPr/>
            <p:nvPr/>
          </p:nvSpPr>
          <p:spPr>
            <a:xfrm>
              <a:off x="5128064" y="2256184"/>
              <a:ext cx="3273083" cy="515154"/>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en-US" sz="1400" dirty="0" smtClean="0">
                  <a:latin typeface="Arial" panose="020B0604020202020204" pitchFamily="34" charset="0"/>
                  <a:ea typeface="微软雅黑" panose="020B0503020204020204" pitchFamily="34" charset="-122"/>
                  <a:cs typeface="+mn-ea"/>
                  <a:sym typeface="Arial" panose="020B0604020202020204" pitchFamily="34" charset="0"/>
                </a:rPr>
                <a:t>支持六家交易所</a:t>
              </a:r>
              <a:endParaRPr lang="en-GB" altLang="zh-CN" sz="14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Rectangle 8"/>
            <p:cNvSpPr/>
            <p:nvPr/>
          </p:nvSpPr>
          <p:spPr>
            <a:xfrm>
              <a:off x="5128064" y="2256183"/>
              <a:ext cx="464234" cy="51515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4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5" name="Group 34"/>
          <p:cNvGrpSpPr/>
          <p:nvPr/>
        </p:nvGrpSpPr>
        <p:grpSpPr>
          <a:xfrm>
            <a:off x="4350620" y="3281397"/>
            <a:ext cx="3451700" cy="543268"/>
            <a:chOff x="5128064" y="3095119"/>
            <a:chExt cx="3273083" cy="515155"/>
          </a:xfrm>
        </p:grpSpPr>
        <p:sp>
          <p:nvSpPr>
            <p:cNvPr id="6" name="Pentagon 5"/>
            <p:cNvSpPr/>
            <p:nvPr/>
          </p:nvSpPr>
          <p:spPr>
            <a:xfrm>
              <a:off x="5128064" y="3095119"/>
              <a:ext cx="3273083" cy="515154"/>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20000"/>
                </a:lnSpc>
              </a:pPr>
              <a:r>
                <a:rPr lang="zh-CN" altLang="en-US" sz="1400" dirty="0" smtClean="0">
                  <a:latin typeface="Arial" panose="020B0604020202020204" pitchFamily="34" charset="0"/>
                  <a:ea typeface="微软雅黑" panose="020B0503020204020204" pitchFamily="34" charset="-122"/>
                  <a:cs typeface="+mn-ea"/>
                </a:rPr>
                <a:t>支持多账户交易</a:t>
              </a:r>
              <a:endParaRPr lang="zh-CN" altLang="zh-CN" sz="1400" dirty="0">
                <a:latin typeface="Arial" panose="020B0604020202020204" pitchFamily="34" charset="0"/>
                <a:ea typeface="微软雅黑" panose="020B0503020204020204" pitchFamily="34" charset="-122"/>
                <a:cs typeface="+mn-ea"/>
              </a:endParaRPr>
            </a:p>
          </p:txBody>
        </p:sp>
        <p:sp>
          <p:nvSpPr>
            <p:cNvPr id="10" name="Rectangle 9"/>
            <p:cNvSpPr/>
            <p:nvPr/>
          </p:nvSpPr>
          <p:spPr>
            <a:xfrm>
              <a:off x="5128064" y="3095119"/>
              <a:ext cx="464234" cy="51515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4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6" name="Group 35"/>
          <p:cNvGrpSpPr/>
          <p:nvPr/>
        </p:nvGrpSpPr>
        <p:grpSpPr>
          <a:xfrm>
            <a:off x="4350620" y="4402391"/>
            <a:ext cx="3451700" cy="543268"/>
            <a:chOff x="5128064" y="3934054"/>
            <a:chExt cx="3273083" cy="515155"/>
          </a:xfrm>
        </p:grpSpPr>
        <p:sp>
          <p:nvSpPr>
            <p:cNvPr id="7" name="Pentagon 6"/>
            <p:cNvSpPr/>
            <p:nvPr/>
          </p:nvSpPr>
          <p:spPr>
            <a:xfrm>
              <a:off x="5128064" y="3934054"/>
              <a:ext cx="3273083" cy="515154"/>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en-US" sz="1400" dirty="0" smtClean="0">
                  <a:latin typeface="Arial" panose="020B0604020202020204" pitchFamily="34" charset="0"/>
                  <a:ea typeface="微软雅黑" panose="020B0503020204020204" pitchFamily="34" charset="-122"/>
                  <a:cs typeface="+mn-ea"/>
                  <a:sym typeface="Arial" panose="020B0604020202020204" pitchFamily="34" charset="0"/>
                </a:rPr>
                <a:t>丰富的快速交易功能</a:t>
              </a:r>
              <a:endParaRPr lang="en-US" altLang="zh-CN" sz="1400" dirty="0" smtClean="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Rectangle 10"/>
            <p:cNvSpPr/>
            <p:nvPr/>
          </p:nvSpPr>
          <p:spPr>
            <a:xfrm>
              <a:off x="5128064" y="3934054"/>
              <a:ext cx="464234" cy="515155"/>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4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7" name="Group 36"/>
          <p:cNvGrpSpPr/>
          <p:nvPr/>
        </p:nvGrpSpPr>
        <p:grpSpPr>
          <a:xfrm>
            <a:off x="4350619" y="5666912"/>
            <a:ext cx="3451701" cy="543269"/>
            <a:chOff x="5128064" y="4772988"/>
            <a:chExt cx="3273084" cy="515156"/>
          </a:xfrm>
        </p:grpSpPr>
        <p:sp>
          <p:nvSpPr>
            <p:cNvPr id="8" name="Pentagon 7"/>
            <p:cNvSpPr/>
            <p:nvPr/>
          </p:nvSpPr>
          <p:spPr>
            <a:xfrm>
              <a:off x="5128065" y="4772990"/>
              <a:ext cx="3273083" cy="515154"/>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en-US" sz="1400" dirty="0" smtClean="0">
                  <a:latin typeface="Arial" panose="020B0604020202020204" pitchFamily="34" charset="0"/>
                  <a:ea typeface="微软雅黑" panose="020B0503020204020204" pitchFamily="34" charset="-122"/>
                  <a:cs typeface="+mn-ea"/>
                  <a:sym typeface="Arial" panose="020B0604020202020204" pitchFamily="34" charset="0"/>
                </a:rPr>
                <a:t>丰富的交易所指令</a:t>
              </a:r>
              <a:endParaRPr lang="en-GB" sz="14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Rectangle 11"/>
            <p:cNvSpPr/>
            <p:nvPr/>
          </p:nvSpPr>
          <p:spPr>
            <a:xfrm>
              <a:off x="5128064" y="4772988"/>
              <a:ext cx="464234" cy="515155"/>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400" dirty="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3" name="TextBox 12"/>
          <p:cNvSpPr txBox="1"/>
          <p:nvPr/>
        </p:nvSpPr>
        <p:spPr>
          <a:xfrm>
            <a:off x="7330648" y="1735357"/>
            <a:ext cx="5147400" cy="824841"/>
          </a:xfrm>
          <a:prstGeom prst="rect">
            <a:avLst/>
          </a:prstGeom>
          <a:noFill/>
        </p:spPr>
        <p:txBody>
          <a:bodyPr wrap="square" rtlCol="0">
            <a:spAutoFit/>
          </a:bodyPr>
          <a:lstStyle/>
          <a:p>
            <a:pPr marL="685800" lvl="1" indent="-228600">
              <a:lnSpc>
                <a:spcPct val="120000"/>
              </a:lnSpc>
              <a:spcBef>
                <a:spcPts val="1000"/>
              </a:spcBef>
              <a:buFont typeface="Arial" panose="020B0604020202020204" pitchFamily="34" charset="0"/>
              <a:buChar char="•"/>
            </a:pPr>
            <a:r>
              <a:rPr lang="zh-CN" altLang="zh-CN" sz="1400" dirty="0">
                <a:solidFill>
                  <a:schemeClr val="bg1">
                    <a:lumMod val="65000"/>
                  </a:schemeClr>
                </a:solidFill>
                <a:latin typeface="Arial" panose="020B0604020202020204" pitchFamily="34" charset="0"/>
                <a:ea typeface="微软雅黑" panose="020B0503020204020204" pitchFamily="34" charset="-122"/>
                <a:cs typeface="+mn-ea"/>
              </a:rPr>
              <a:t>支持多市场交易，包括期货、证券</a:t>
            </a:r>
            <a:r>
              <a:rPr lang="zh-CN" altLang="zh-CN" sz="1400" dirty="0" smtClean="0">
                <a:solidFill>
                  <a:schemeClr val="bg1">
                    <a:lumMod val="65000"/>
                  </a:schemeClr>
                </a:solidFill>
                <a:latin typeface="Arial" panose="020B0604020202020204" pitchFamily="34" charset="0"/>
                <a:ea typeface="微软雅黑" panose="020B0503020204020204" pitchFamily="34" charset="-122"/>
                <a:cs typeface="+mn-ea"/>
              </a:rPr>
              <a:t>、融</a:t>
            </a:r>
            <a:r>
              <a:rPr lang="zh-CN" altLang="zh-CN" sz="1400" dirty="0">
                <a:solidFill>
                  <a:schemeClr val="bg1">
                    <a:lumMod val="65000"/>
                  </a:schemeClr>
                </a:solidFill>
                <a:latin typeface="Arial" panose="020B0604020202020204" pitchFamily="34" charset="0"/>
                <a:ea typeface="微软雅黑" panose="020B0503020204020204" pitchFamily="34" charset="-122"/>
                <a:cs typeface="+mn-ea"/>
              </a:rPr>
              <a:t>资融券、</a:t>
            </a:r>
            <a:r>
              <a:rPr lang="en-US" altLang="zh-CN" sz="1400" dirty="0">
                <a:solidFill>
                  <a:schemeClr val="bg1">
                    <a:lumMod val="65000"/>
                  </a:schemeClr>
                </a:solidFill>
                <a:latin typeface="Arial" panose="020B0604020202020204" pitchFamily="34" charset="0"/>
                <a:ea typeface="微软雅黑" panose="020B0503020204020204" pitchFamily="34" charset="-122"/>
                <a:cs typeface="+mn-ea"/>
              </a:rPr>
              <a:t>ETF</a:t>
            </a:r>
            <a:r>
              <a:rPr lang="zh-CN" altLang="zh-CN" sz="1400" dirty="0">
                <a:solidFill>
                  <a:schemeClr val="bg1">
                    <a:lumMod val="65000"/>
                  </a:schemeClr>
                </a:solidFill>
                <a:latin typeface="Arial" panose="020B0604020202020204" pitchFamily="34" charset="0"/>
                <a:ea typeface="微软雅黑" panose="020B0503020204020204" pitchFamily="34" charset="-122"/>
                <a:cs typeface="+mn-ea"/>
              </a:rPr>
              <a:t>申购赎回</a:t>
            </a:r>
            <a:r>
              <a:rPr lang="zh-CN" altLang="zh-CN" sz="1400" dirty="0" smtClean="0">
                <a:solidFill>
                  <a:schemeClr val="bg1">
                    <a:lumMod val="65000"/>
                  </a:schemeClr>
                </a:solidFill>
                <a:latin typeface="Arial" panose="020B0604020202020204" pitchFamily="34" charset="0"/>
                <a:ea typeface="微软雅黑" panose="020B0503020204020204" pitchFamily="34" charset="-122"/>
                <a:cs typeface="+mn-ea"/>
              </a:rPr>
              <a:t>、沪</a:t>
            </a:r>
            <a:r>
              <a:rPr lang="zh-CN" altLang="zh-CN" sz="1400" dirty="0">
                <a:solidFill>
                  <a:schemeClr val="bg1">
                    <a:lumMod val="65000"/>
                  </a:schemeClr>
                </a:solidFill>
                <a:latin typeface="Arial" panose="020B0604020202020204" pitchFamily="34" charset="0"/>
                <a:ea typeface="微软雅黑" panose="020B0503020204020204" pitchFamily="34" charset="-122"/>
                <a:cs typeface="+mn-ea"/>
              </a:rPr>
              <a:t>港通、股票期权</a:t>
            </a:r>
            <a:endParaRPr lang="zh-CN" altLang="en-US" sz="1400" dirty="0">
              <a:solidFill>
                <a:schemeClr val="bg1">
                  <a:lumMod val="65000"/>
                </a:schemeClr>
              </a:solidFill>
              <a:latin typeface="Arial" panose="020B0604020202020204" pitchFamily="34" charset="0"/>
              <a:ea typeface="微软雅黑" panose="020B0503020204020204" pitchFamily="34" charset="-122"/>
              <a:cs typeface="+mn-ea"/>
            </a:endParaRPr>
          </a:p>
          <a:p>
            <a:pPr>
              <a:buFont typeface="Arial" panose="020B0604020202020204" pitchFamily="34" charset="0"/>
              <a:buChar char="•"/>
            </a:pP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endParaRPr>
          </a:p>
        </p:txBody>
      </p:sp>
      <p:sp>
        <p:nvSpPr>
          <p:cNvPr id="17" name="TextBox 16"/>
          <p:cNvSpPr txBox="1"/>
          <p:nvPr/>
        </p:nvSpPr>
        <p:spPr>
          <a:xfrm>
            <a:off x="7317915" y="3181246"/>
            <a:ext cx="5160132" cy="609398"/>
          </a:xfrm>
          <a:prstGeom prst="rect">
            <a:avLst/>
          </a:prstGeom>
          <a:noFill/>
        </p:spPr>
        <p:txBody>
          <a:bodyPr wrap="square" rtlCol="0">
            <a:spAutoFit/>
          </a:bodyPr>
          <a:lstStyle/>
          <a:p>
            <a:pPr marL="685800" lvl="1" indent="-228600">
              <a:lnSpc>
                <a:spcPct val="120000"/>
              </a:lnSpc>
              <a:spcBef>
                <a:spcPts val="1000"/>
              </a:spcBef>
              <a:buFont typeface="Arial" panose="020B0604020202020204" pitchFamily="34" charset="0"/>
              <a:buChar char="•"/>
            </a:pPr>
            <a:r>
              <a:rPr lang="zh-CN" altLang="zh-CN" sz="1400" dirty="0" smtClean="0">
                <a:solidFill>
                  <a:schemeClr val="bg1">
                    <a:lumMod val="65000"/>
                  </a:schemeClr>
                </a:solidFill>
                <a:latin typeface="Arial" panose="020B0604020202020204" pitchFamily="34" charset="0"/>
                <a:ea typeface="微软雅黑" panose="020B0503020204020204" pitchFamily="34" charset="-122"/>
                <a:cs typeface="+mn-ea"/>
              </a:rPr>
              <a:t>关联</a:t>
            </a:r>
            <a:r>
              <a:rPr lang="zh-CN" altLang="zh-CN" sz="1400" dirty="0">
                <a:solidFill>
                  <a:schemeClr val="bg1">
                    <a:lumMod val="65000"/>
                  </a:schemeClr>
                </a:solidFill>
                <a:latin typeface="Arial" panose="020B0604020202020204" pitchFamily="34" charset="0"/>
                <a:ea typeface="微软雅黑" panose="020B0503020204020204" pitchFamily="34" charset="-122"/>
                <a:cs typeface="+mn-ea"/>
              </a:rPr>
              <a:t>主账号，实现同一终端多个账户的委托交</a:t>
            </a:r>
            <a:r>
              <a:rPr lang="zh-CN" altLang="zh-CN" sz="1400" dirty="0" smtClean="0">
                <a:solidFill>
                  <a:schemeClr val="bg1">
                    <a:lumMod val="65000"/>
                  </a:schemeClr>
                </a:solidFill>
                <a:latin typeface="Arial" panose="020B0604020202020204" pitchFamily="34" charset="0"/>
                <a:ea typeface="微软雅黑" panose="020B0503020204020204" pitchFamily="34" charset="-122"/>
                <a:cs typeface="+mn-ea"/>
              </a:rPr>
              <a:t>易</a:t>
            </a:r>
            <a:r>
              <a:rPr lang="zh-CN" altLang="en-US" sz="1400" dirty="0">
                <a:solidFill>
                  <a:schemeClr val="bg1">
                    <a:lumMod val="65000"/>
                  </a:schemeClr>
                </a:solidFill>
                <a:latin typeface="Arial" panose="020B0604020202020204" pitchFamily="34" charset="0"/>
                <a:ea typeface="微软雅黑" panose="020B0503020204020204" pitchFamily="34" charset="-122"/>
                <a:cs typeface="+mn-ea"/>
              </a:rPr>
              <a:t>，</a:t>
            </a:r>
            <a:r>
              <a:rPr lang="zh-CN" altLang="zh-CN" sz="1400" dirty="0" smtClean="0">
                <a:solidFill>
                  <a:schemeClr val="bg1">
                    <a:lumMod val="65000"/>
                  </a:schemeClr>
                </a:solidFill>
                <a:latin typeface="Arial" panose="020B0604020202020204" pitchFamily="34" charset="0"/>
                <a:ea typeface="微软雅黑" panose="020B0503020204020204" pitchFamily="34" charset="-122"/>
                <a:cs typeface="+mn-ea"/>
              </a:rPr>
              <a:t>对</a:t>
            </a:r>
            <a:r>
              <a:rPr lang="zh-CN" altLang="zh-CN" sz="1400" dirty="0">
                <a:solidFill>
                  <a:schemeClr val="bg1">
                    <a:lumMod val="65000"/>
                  </a:schemeClr>
                </a:solidFill>
                <a:latin typeface="Arial" panose="020B0604020202020204" pitchFamily="34" charset="0"/>
                <a:ea typeface="微软雅黑" panose="020B0503020204020204" pitchFamily="34" charset="-122"/>
                <a:cs typeface="+mn-ea"/>
              </a:rPr>
              <a:t>于批量委托、预埋委托</a:t>
            </a:r>
            <a:endParaRPr lang="zh-CN" altLang="en-US" sz="1400" dirty="0">
              <a:solidFill>
                <a:schemeClr val="bg1">
                  <a:lumMod val="65000"/>
                </a:schemeClr>
              </a:solidFill>
              <a:latin typeface="Arial" panose="020B0604020202020204" pitchFamily="34" charset="0"/>
              <a:ea typeface="微软雅黑" panose="020B0503020204020204" pitchFamily="34" charset="-122"/>
              <a:cs typeface="+mn-ea"/>
            </a:endParaRPr>
          </a:p>
        </p:txBody>
      </p:sp>
      <p:sp>
        <p:nvSpPr>
          <p:cNvPr id="20" name="TextBox 19"/>
          <p:cNvSpPr txBox="1"/>
          <p:nvPr/>
        </p:nvSpPr>
        <p:spPr>
          <a:xfrm>
            <a:off x="7365480" y="5666912"/>
            <a:ext cx="5112568" cy="996170"/>
          </a:xfrm>
          <a:prstGeom prst="rect">
            <a:avLst/>
          </a:prstGeom>
          <a:noFill/>
        </p:spPr>
        <p:txBody>
          <a:bodyPr wrap="square" rtlCol="0">
            <a:spAutoFit/>
          </a:bodyPr>
          <a:lstStyle/>
          <a:p>
            <a:pPr lvl="1">
              <a:lnSpc>
                <a:spcPct val="120000"/>
              </a:lnSpc>
              <a:spcBef>
                <a:spcPts val="1000"/>
              </a:spcBef>
              <a:buFont typeface="Arial" panose="020B0604020202020204" pitchFamily="34" charset="0"/>
              <a:buChar char="•"/>
            </a:pPr>
            <a:r>
              <a:rPr lang="zh-CN" altLang="en-US" sz="1400" dirty="0" smtClean="0">
                <a:solidFill>
                  <a:schemeClr val="bg1">
                    <a:lumMod val="65000"/>
                  </a:schemeClr>
                </a:solidFill>
                <a:latin typeface="Arial" panose="020B0604020202020204" pitchFamily="34" charset="0"/>
                <a:ea typeface="微软雅黑" panose="020B0503020204020204" pitchFamily="34" charset="-122"/>
                <a:cs typeface="+mn-ea"/>
              </a:rPr>
              <a:t>合约基本限价指令。市价指令。（大商所增加</a:t>
            </a:r>
            <a:r>
              <a:rPr lang="en-US" altLang="zh-CN" sz="1400" dirty="0" smtClean="0">
                <a:solidFill>
                  <a:schemeClr val="bg1">
                    <a:lumMod val="65000"/>
                  </a:schemeClr>
                </a:solidFill>
                <a:latin typeface="Arial" panose="020B0604020202020204" pitchFamily="34" charset="0"/>
                <a:ea typeface="微软雅黑" panose="020B0503020204020204" pitchFamily="34" charset="-122"/>
                <a:cs typeface="+mn-ea"/>
              </a:rPr>
              <a:t>FAK,FOK</a:t>
            </a:r>
            <a:r>
              <a:rPr lang="zh-CN" altLang="en-US" sz="1400" dirty="0" smtClean="0">
                <a:solidFill>
                  <a:schemeClr val="bg1">
                    <a:lumMod val="65000"/>
                  </a:schemeClr>
                </a:solidFill>
                <a:latin typeface="Arial" panose="020B0604020202020204" pitchFamily="34" charset="0"/>
                <a:ea typeface="微软雅黑" panose="020B0503020204020204" pitchFamily="34" charset="-122"/>
                <a:cs typeface="+mn-ea"/>
              </a:rPr>
              <a:t>市价指令，套利指令、郑商所增加套利指令）</a:t>
            </a:r>
            <a:endParaRPr lang="en-US" altLang="zh-CN" sz="1400" dirty="0" smtClean="0">
              <a:solidFill>
                <a:schemeClr val="bg1">
                  <a:lumMod val="65000"/>
                </a:schemeClr>
              </a:solidFill>
              <a:latin typeface="Arial" panose="020B0604020202020204" pitchFamily="34" charset="0"/>
              <a:ea typeface="微软雅黑" panose="020B0503020204020204" pitchFamily="34" charset="-122"/>
              <a:cs typeface="+mn-ea"/>
            </a:endParaRPr>
          </a:p>
          <a:p>
            <a:pPr>
              <a:lnSpc>
                <a:spcPct val="120000"/>
              </a:lnSpc>
              <a:spcBef>
                <a:spcPts val="1000"/>
              </a:spcBef>
              <a:buFont typeface="Arial" panose="020B0604020202020204" pitchFamily="34" charset="0"/>
              <a:buChar char="•"/>
            </a:pPr>
            <a:endParaRPr lang="zh-CN" altLang="en-US" sz="1400" dirty="0">
              <a:solidFill>
                <a:schemeClr val="bg1">
                  <a:lumMod val="65000"/>
                </a:schemeClr>
              </a:solidFill>
              <a:latin typeface="Arial" panose="020B0604020202020204" pitchFamily="34" charset="0"/>
              <a:ea typeface="微软雅黑" panose="020B0503020204020204" pitchFamily="34" charset="-122"/>
              <a:cs typeface="+mn-ea"/>
            </a:endParaRPr>
          </a:p>
        </p:txBody>
      </p:sp>
      <p:sp>
        <p:nvSpPr>
          <p:cNvPr id="23" name="TextBox 22"/>
          <p:cNvSpPr txBox="1"/>
          <p:nvPr/>
        </p:nvSpPr>
        <p:spPr>
          <a:xfrm>
            <a:off x="7317915" y="4313128"/>
            <a:ext cx="5232140" cy="609398"/>
          </a:xfrm>
          <a:prstGeom prst="rect">
            <a:avLst/>
          </a:prstGeom>
          <a:noFill/>
        </p:spPr>
        <p:txBody>
          <a:bodyPr wrap="square" rtlCol="0">
            <a:spAutoFit/>
          </a:bodyPr>
          <a:lstStyle/>
          <a:p>
            <a:pPr marL="685800" lvl="1" indent="-228600">
              <a:lnSpc>
                <a:spcPct val="120000"/>
              </a:lnSpc>
              <a:spcBef>
                <a:spcPts val="1000"/>
              </a:spcBef>
              <a:buFont typeface="Arial" panose="020B0604020202020204" pitchFamily="34" charset="0"/>
              <a:buChar char="•"/>
            </a:pPr>
            <a:r>
              <a:rPr lang="zh-CN" altLang="zh-CN" sz="1400" dirty="0">
                <a:solidFill>
                  <a:schemeClr val="bg1">
                    <a:lumMod val="65000"/>
                  </a:schemeClr>
                </a:solidFill>
                <a:latin typeface="Arial" panose="020B0604020202020204" pitchFamily="34" charset="0"/>
                <a:ea typeface="微软雅黑" panose="020B0503020204020204" pitchFamily="34" charset="-122"/>
                <a:cs typeface="+mn-ea"/>
              </a:rPr>
              <a:t>一键平仓、一键撤单、快速抢单</a:t>
            </a:r>
            <a:r>
              <a:rPr lang="zh-CN" altLang="zh-CN" sz="1400" dirty="0" smtClean="0">
                <a:solidFill>
                  <a:schemeClr val="bg1">
                    <a:lumMod val="65000"/>
                  </a:schemeClr>
                </a:solidFill>
                <a:latin typeface="Arial" panose="020B0604020202020204" pitchFamily="34" charset="0"/>
                <a:ea typeface="微软雅黑" panose="020B0503020204020204" pitchFamily="34" charset="-122"/>
                <a:cs typeface="+mn-ea"/>
              </a:rPr>
              <a:t>、平</a:t>
            </a:r>
            <a:r>
              <a:rPr lang="zh-CN" altLang="zh-CN" sz="1400" dirty="0">
                <a:solidFill>
                  <a:schemeClr val="bg1">
                    <a:lumMod val="65000"/>
                  </a:schemeClr>
                </a:solidFill>
                <a:latin typeface="Arial" panose="020B0604020202020204" pitchFamily="34" charset="0"/>
                <a:ea typeface="微软雅黑" panose="020B0503020204020204" pitchFamily="34" charset="-122"/>
                <a:cs typeface="+mn-ea"/>
              </a:rPr>
              <a:t>仓自动撤单、自动开平</a:t>
            </a:r>
            <a:r>
              <a:rPr lang="zh-CN" altLang="zh-CN" sz="1400" dirty="0" smtClean="0">
                <a:solidFill>
                  <a:schemeClr val="bg1">
                    <a:lumMod val="65000"/>
                  </a:schemeClr>
                </a:solidFill>
                <a:latin typeface="Arial" panose="020B0604020202020204" pitchFamily="34" charset="0"/>
                <a:ea typeface="微软雅黑" panose="020B0503020204020204" pitchFamily="34" charset="-122"/>
                <a:cs typeface="+mn-ea"/>
              </a:rPr>
              <a:t>、买</a:t>
            </a:r>
            <a:r>
              <a:rPr lang="zh-CN" altLang="zh-CN" sz="1400" dirty="0">
                <a:solidFill>
                  <a:schemeClr val="bg1">
                    <a:lumMod val="65000"/>
                  </a:schemeClr>
                </a:solidFill>
                <a:latin typeface="Arial" panose="020B0604020202020204" pitchFamily="34" charset="0"/>
                <a:ea typeface="微软雅黑" panose="020B0503020204020204" pitchFamily="34" charset="-122"/>
                <a:cs typeface="+mn-ea"/>
              </a:rPr>
              <a:t>卖四档委托快捷键等功能</a:t>
            </a:r>
            <a:endParaRPr lang="zh-CN" altLang="en-US" sz="1400" dirty="0">
              <a:solidFill>
                <a:schemeClr val="bg1">
                  <a:lumMod val="65000"/>
                </a:schemeClr>
              </a:solidFill>
              <a:latin typeface="Arial" panose="020B0604020202020204" pitchFamily="34" charset="0"/>
              <a:ea typeface="微软雅黑" panose="020B0503020204020204" pitchFamily="34" charset="-122"/>
              <a:cs typeface="+mn-ea"/>
            </a:endParaRPr>
          </a:p>
        </p:txBody>
      </p:sp>
      <p:sp>
        <p:nvSpPr>
          <p:cNvPr id="28" name="Rectangle 27"/>
          <p:cNvSpPr/>
          <p:nvPr/>
        </p:nvSpPr>
        <p:spPr>
          <a:xfrm>
            <a:off x="288042" y="2346291"/>
            <a:ext cx="4064899" cy="31974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文本框 31"/>
          <p:cNvSpPr txBox="1"/>
          <p:nvPr/>
        </p:nvSpPr>
        <p:spPr>
          <a:xfrm>
            <a:off x="372973" y="362225"/>
            <a:ext cx="2288273" cy="374375"/>
          </a:xfrm>
          <a:prstGeom prst="rect">
            <a:avLst/>
          </a:prstGeom>
          <a:noFill/>
        </p:spPr>
        <p:txBody>
          <a:bodyPr wrap="none" lIns="96434" tIns="48217" rIns="96434" bIns="48217" rtlCol="0">
            <a:spAutoFit/>
          </a:bodyPr>
          <a:lstStyle/>
          <a:p>
            <a:pPr defTabSz="963930"/>
            <a:r>
              <a:rPr lang="en-US" altLang="zh-CN" dirty="0">
                <a:solidFill>
                  <a:srgbClr val="E7E6E6">
                    <a:lumMod val="25000"/>
                  </a:srgbClr>
                </a:solidFill>
                <a:latin typeface="微软雅黑" panose="020B0503020204020204" pitchFamily="34" charset="-122"/>
                <a:ea typeface="微软雅黑" panose="020B0503020204020204" pitchFamily="34" charset="-122"/>
                <a:cs typeface="+mn-ea"/>
                <a:sym typeface="+mn-lt"/>
              </a:rPr>
              <a:t>X-Speed</a:t>
            </a:r>
            <a:r>
              <a:rPr lang="zh-CN" altLang="en-US" dirty="0">
                <a:solidFill>
                  <a:srgbClr val="E7E6E6">
                    <a:lumMod val="25000"/>
                  </a:srgbClr>
                </a:solidFill>
                <a:latin typeface="微软雅黑" panose="020B0503020204020204" pitchFamily="34" charset="-122"/>
                <a:ea typeface="微软雅黑" panose="020B0503020204020204" pitchFamily="34" charset="-122"/>
                <a:cs typeface="+mn-ea"/>
                <a:sym typeface="+mn-lt"/>
              </a:rPr>
              <a:t>证券版优势</a:t>
            </a:r>
            <a:endParaRPr lang="zh-CN" altLang="en-US" dirty="0">
              <a:solidFill>
                <a:srgbClr val="E7E6E6">
                  <a:lumMod val="25000"/>
                </a:srgbClr>
              </a:solidFill>
              <a:latin typeface="微软雅黑" panose="020B0503020204020204" pitchFamily="34" charset="-122"/>
              <a:ea typeface="微软雅黑" panose="020B0503020204020204" pitchFamily="34" charset="-122"/>
              <a:cs typeface="+mn-ea"/>
              <a:sym typeface="+mn-lt"/>
            </a:endParaRPr>
          </a:p>
        </p:txBody>
      </p:sp>
      <p:sp>
        <p:nvSpPr>
          <p:cNvPr id="2" name="矩形 1"/>
          <p:cNvSpPr/>
          <p:nvPr/>
        </p:nvSpPr>
        <p:spPr>
          <a:xfrm flipH="1">
            <a:off x="1191311" y="3490756"/>
            <a:ext cx="2096507" cy="1446550"/>
          </a:xfrm>
          <a:prstGeom prst="rect">
            <a:avLst/>
          </a:prstGeom>
        </p:spPr>
        <p:txBody>
          <a:bodyPr wrap="square">
            <a:spAutoFit/>
          </a:bodyPr>
          <a:lstStyle/>
          <a:p>
            <a:pPr algn="ctr"/>
            <a:r>
              <a:rPr lang="zh-CN" altLang="en-US" sz="4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rial" panose="020B0604020202020204" pitchFamily="34" charset="0"/>
                <a:ea typeface="微软雅黑" panose="020B0503020204020204" pitchFamily="34" charset="-122"/>
                <a:cs typeface="+mn-ea"/>
              </a:rPr>
              <a:t>强</a:t>
            </a:r>
            <a:endParaRPr lang="zh-CN" altLang="en-US" sz="4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rial" panose="020B0604020202020204" pitchFamily="34" charset="0"/>
              <a:ea typeface="微软雅黑" panose="020B0503020204020204" pitchFamily="34" charset="-122"/>
              <a:cs typeface="+mn-ea"/>
            </a:endParaRPr>
          </a:p>
          <a:p>
            <a:pPr algn="ctr"/>
            <a:endParaRPr lang="zh-CN" altLang="en-US" sz="4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pic>
        <p:nvPicPr>
          <p:cNvPr id="24" name="图片 2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860278" y="172156"/>
            <a:ext cx="3893811" cy="75451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left)">
                                      <p:cBhvr>
                                        <p:cTn id="11" dur="500"/>
                                        <p:tgtEl>
                                          <p:spTgt spid="34"/>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left)">
                                      <p:cBhvr>
                                        <p:cTn id="15" dur="500"/>
                                        <p:tgtEl>
                                          <p:spTgt spid="35"/>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wipe(left)">
                                      <p:cBhvr>
                                        <p:cTn id="23"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custDataLst>
              <p:tags r:id="rId1"/>
            </p:custDataLst>
          </p:nvPr>
        </p:nvSpPr>
        <p:spPr>
          <a:xfrm>
            <a:off x="3307" y="2393606"/>
            <a:ext cx="12855600" cy="11959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2847500" rtlCol="0" anchor="ctr">
            <a:normAutofit/>
          </a:bodyPr>
          <a:lstStyle/>
          <a:p>
            <a:pPr algn="ctr"/>
            <a:endPar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任意多边形 6"/>
          <p:cNvSpPr/>
          <p:nvPr>
            <p:custDataLst>
              <p:tags r:id="rId2"/>
            </p:custDataLst>
          </p:nvPr>
        </p:nvSpPr>
        <p:spPr>
          <a:xfrm>
            <a:off x="1435296" y="2240406"/>
            <a:ext cx="2733578" cy="2151532"/>
          </a:xfrm>
          <a:custGeom>
            <a:avLst/>
            <a:gdLst>
              <a:gd name="connsiteX0" fmla="*/ 0 w 1950720"/>
              <a:gd name="connsiteY0" fmla="*/ 0 h 1535364"/>
              <a:gd name="connsiteX1" fmla="*/ 1950720 w 1950720"/>
              <a:gd name="connsiteY1" fmla="*/ 0 h 1535364"/>
              <a:gd name="connsiteX2" fmla="*/ 975360 w 1950720"/>
              <a:gd name="connsiteY2" fmla="*/ 1535364 h 1535364"/>
            </a:gdLst>
            <a:ahLst/>
            <a:cxnLst>
              <a:cxn ang="0">
                <a:pos x="connsiteX0" y="connsiteY0"/>
              </a:cxn>
              <a:cxn ang="0">
                <a:pos x="connsiteX1" y="connsiteY1"/>
              </a:cxn>
              <a:cxn ang="0">
                <a:pos x="connsiteX2" y="connsiteY2"/>
              </a:cxn>
            </a:cxnLst>
            <a:rect l="l" t="t" r="r" b="b"/>
            <a:pathLst>
              <a:path w="1950720" h="1535364">
                <a:moveTo>
                  <a:pt x="0" y="0"/>
                </a:moveTo>
                <a:lnTo>
                  <a:pt x="1950720" y="0"/>
                </a:lnTo>
                <a:lnTo>
                  <a:pt x="975360" y="1535364"/>
                </a:lnTo>
                <a:close/>
              </a:path>
            </a:pathLst>
          </a:custGeom>
          <a:solidFill>
            <a:schemeClr val="accent1"/>
          </a:solidFill>
          <a:ln w="0">
            <a:noFill/>
          </a:ln>
        </p:spPr>
        <p:style>
          <a:lnRef idx="2">
            <a:schemeClr val="accent1">
              <a:shade val="50000"/>
            </a:schemeClr>
          </a:lnRef>
          <a:fillRef idx="1">
            <a:schemeClr val="accent1"/>
          </a:fillRef>
          <a:effectRef idx="0">
            <a:schemeClr val="accent1"/>
          </a:effectRef>
          <a:fontRef idx="minor">
            <a:schemeClr val="lt1"/>
          </a:fontRef>
        </p:style>
        <p:txBody>
          <a:bodyPr wrap="square" tIns="0" bIns="569500" rtlCol="0" anchor="ctr">
            <a:noAutofit/>
          </a:bodyPr>
          <a:lstStyle/>
          <a:p>
            <a:pPr lvl="0" algn="ctr">
              <a:buClr>
                <a:srgbClr val="FFC000">
                  <a:lumMod val="75000"/>
                </a:srgbClr>
              </a:buClr>
              <a:buSzPct val="60000"/>
            </a:pPr>
            <a:r>
              <a:rPr lang="en-US" altLang="zh-CN" sz="66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03</a:t>
            </a:r>
            <a:endParaRPr lang="zh-CN" altLang="en-US" sz="66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MH_Entry_1"/>
          <p:cNvSpPr/>
          <p:nvPr>
            <p:custDataLst>
              <p:tags r:id="rId3"/>
            </p:custDataLst>
          </p:nvPr>
        </p:nvSpPr>
        <p:spPr>
          <a:xfrm>
            <a:off x="5600863" y="2838920"/>
            <a:ext cx="4335846" cy="492443"/>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algn="ctr"/>
            <a:r>
              <a:rPr lang="en-US" altLang="zh-CN" sz="32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XQN</a:t>
            </a:r>
            <a:r>
              <a:rPr lang="zh-CN" altLang="en-US" sz="32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行情加速器</a:t>
            </a:r>
            <a:endPar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pic>
        <p:nvPicPr>
          <p:cNvPr id="9" name="图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60278" y="172156"/>
            <a:ext cx="3893811" cy="754511"/>
          </a:xfrm>
          <a:prstGeom prst="rect">
            <a:avLst/>
          </a:prstGeom>
        </p:spPr>
      </p:pic>
    </p:spTree>
    <p:custDataLst>
      <p:tags r:id="rId5"/>
    </p:custDataLst>
  </p:cSld>
  <p:clrMapOvr>
    <a:masterClrMapping/>
  </p:clrMapOvr>
  <p:transition spd="slow" advTm="0">
    <p:push/>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2670014" y="2515603"/>
            <a:ext cx="1631937" cy="1872178"/>
            <a:chOff x="1493333" y="1670330"/>
            <a:chExt cx="1336449" cy="1533190"/>
          </a:xfrm>
        </p:grpSpPr>
        <p:sp>
          <p:nvSpPr>
            <p:cNvPr id="9" name="TextBox 8"/>
            <p:cNvSpPr txBox="1"/>
            <p:nvPr/>
          </p:nvSpPr>
          <p:spPr>
            <a:xfrm>
              <a:off x="1493333" y="2719586"/>
              <a:ext cx="1334504" cy="483934"/>
            </a:xfrm>
            <a:prstGeom prst="rect">
              <a:avLst/>
            </a:prstGeom>
            <a:noFill/>
          </p:spPr>
          <p:txBody>
            <a:bodyPr wrap="square" lIns="0" tIns="0" rIns="0" bIns="0" rtlCol="0">
              <a:spAutoFit/>
            </a:bodyPr>
            <a:lstStyle/>
            <a:p>
              <a:pPr algn="just">
                <a:lnSpc>
                  <a:spcPct val="120000"/>
                </a:lnSpc>
              </a:pPr>
              <a:r>
                <a:rPr lang="en-US" altLang="zh-CN" sz="8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TextBox 9"/>
            <p:cNvSpPr txBox="1"/>
            <p:nvPr/>
          </p:nvSpPr>
          <p:spPr>
            <a:xfrm>
              <a:off x="1823497" y="1670330"/>
              <a:ext cx="701011" cy="823989"/>
            </a:xfrm>
            <a:prstGeom prst="rect">
              <a:avLst/>
            </a:prstGeom>
            <a:noFill/>
          </p:spPr>
          <p:txBody>
            <a:bodyPr wrap="none" lIns="0" tIns="0" rIns="0" bIns="0" rtlCol="0">
              <a:spAutoFit/>
            </a:bodyPr>
            <a:lstStyle/>
            <a:p>
              <a:pPr algn="ctr">
                <a:lnSpc>
                  <a:spcPct val="120000"/>
                </a:lnSpc>
              </a:pPr>
              <a:r>
                <a:rPr lang="en-US" sz="60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76</a:t>
              </a:r>
              <a:endParaRPr lang="en-US" sz="6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TextBox 10"/>
            <p:cNvSpPr txBox="1"/>
            <p:nvPr/>
          </p:nvSpPr>
          <p:spPr>
            <a:xfrm>
              <a:off x="1506525" y="2514843"/>
              <a:ext cx="1323257" cy="211721"/>
            </a:xfrm>
            <a:prstGeom prst="rect">
              <a:avLst/>
            </a:prstGeom>
            <a:noFill/>
          </p:spPr>
          <p:txBody>
            <a:bodyPr wrap="none" lIns="0" tIns="0" rIns="0" bIns="0" rtlCol="0">
              <a:spAutoFit/>
            </a:bodyPr>
            <a:lstStyle/>
            <a:p>
              <a:pPr algn="ctr">
                <a:lnSpc>
                  <a:spcPct val="120000"/>
                </a:lnSpc>
              </a:pPr>
              <a:r>
                <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点击请替换文字内容</a:t>
              </a:r>
              <a:endPar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3" name="文本框 22"/>
          <p:cNvSpPr txBox="1"/>
          <p:nvPr/>
        </p:nvSpPr>
        <p:spPr>
          <a:xfrm>
            <a:off x="372973" y="381145"/>
            <a:ext cx="2332003" cy="374375"/>
          </a:xfrm>
          <a:prstGeom prst="rect">
            <a:avLst/>
          </a:prstGeom>
          <a:noFill/>
        </p:spPr>
        <p:txBody>
          <a:bodyPr wrap="none" lIns="96434" tIns="48217" rIns="96434" bIns="48217" rtlCol="0">
            <a:spAutoFit/>
          </a:bodyPr>
          <a:lstStyle/>
          <a:p>
            <a:pPr defTabSz="963930"/>
            <a:r>
              <a:rPr lang="en-US" altLang="zh-CN" dirty="0" smtClean="0">
                <a:solidFill>
                  <a:srgbClr val="E7E6E6">
                    <a:lumMod val="25000"/>
                  </a:srgbClr>
                </a:solidFill>
                <a:latin typeface="微软雅黑" panose="020B0503020204020204" pitchFamily="34" charset="-122"/>
                <a:ea typeface="微软雅黑" panose="020B0503020204020204" pitchFamily="34" charset="-122"/>
                <a:cs typeface="+mn-ea"/>
                <a:sym typeface="+mn-lt"/>
              </a:rPr>
              <a:t>XQN</a:t>
            </a:r>
            <a:r>
              <a:rPr lang="zh-CN" altLang="en-US" dirty="0" smtClean="0">
                <a:solidFill>
                  <a:srgbClr val="E7E6E6">
                    <a:lumMod val="25000"/>
                  </a:srgbClr>
                </a:solidFill>
                <a:latin typeface="微软雅黑" panose="020B0503020204020204" pitchFamily="34" charset="-122"/>
                <a:ea typeface="微软雅黑" panose="020B0503020204020204" pitchFamily="34" charset="-122"/>
                <a:cs typeface="+mn-ea"/>
                <a:sym typeface="+mn-lt"/>
              </a:rPr>
              <a:t>行情加速器简介</a:t>
            </a:r>
            <a:endParaRPr lang="zh-CN" altLang="en-US" sz="1800" dirty="0">
              <a:solidFill>
                <a:srgbClr val="E7E6E6">
                  <a:lumMod val="25000"/>
                </a:srgbClr>
              </a:solidFill>
              <a:latin typeface="微软雅黑" panose="020B0503020204020204" pitchFamily="34" charset="-122"/>
              <a:ea typeface="微软雅黑" panose="020B0503020204020204" pitchFamily="34" charset="-122"/>
              <a:cs typeface="+mn-ea"/>
              <a:sym typeface="+mn-lt"/>
            </a:endParaRPr>
          </a:p>
        </p:txBody>
      </p:sp>
      <p:sp>
        <p:nvSpPr>
          <p:cNvPr id="2" name="矩形 1"/>
          <p:cNvSpPr/>
          <p:nvPr/>
        </p:nvSpPr>
        <p:spPr>
          <a:xfrm>
            <a:off x="537464" y="3400301"/>
            <a:ext cx="6611991" cy="2585323"/>
          </a:xfrm>
          <a:prstGeom prst="rect">
            <a:avLst/>
          </a:prstGeom>
        </p:spPr>
        <p:txBody>
          <a:bodyPr wrap="square">
            <a:spAutoFit/>
          </a:bodyPr>
          <a:lstStyle/>
          <a:p>
            <a:r>
              <a:rPr kumimoji="1" lang="en-US" altLang="zh-CN" dirty="0">
                <a:solidFill>
                  <a:schemeClr val="bg1">
                    <a:lumMod val="65000"/>
                  </a:schemeClr>
                </a:solidFill>
                <a:latin typeface="微软雅黑" panose="020B0503020204020204" pitchFamily="34" charset="-122"/>
                <a:ea typeface="微软雅黑" panose="020B0503020204020204" pitchFamily="34" charset="-122"/>
                <a:cs typeface="微软雅黑" panose="020B0503020204020204" pitchFamily="34" charset="-122"/>
              </a:rPr>
              <a:t>XQN</a:t>
            </a:r>
            <a:r>
              <a:rPr kumimoji="1" lang="zh-CN" altLang="en-US" dirty="0">
                <a:solidFill>
                  <a:schemeClr val="bg1">
                    <a:lumMod val="65000"/>
                  </a:schemeClr>
                </a:solidFill>
                <a:latin typeface="微软雅黑" panose="020B0503020204020204" pitchFamily="34" charset="-122"/>
                <a:ea typeface="微软雅黑" panose="020B0503020204020204" pitchFamily="34" charset="-122"/>
                <a:cs typeface="微软雅黑" panose="020B0503020204020204" pitchFamily="34" charset="-122"/>
              </a:rPr>
              <a:t>行情加速器设备采用高性能可编程芯片</a:t>
            </a:r>
            <a:r>
              <a:rPr kumimoji="1" lang="en-US" altLang="zh-CN" dirty="0">
                <a:solidFill>
                  <a:schemeClr val="bg1">
                    <a:lumMod val="65000"/>
                  </a:schemeClr>
                </a:solidFill>
                <a:latin typeface="微软雅黑" panose="020B0503020204020204" pitchFamily="34" charset="-122"/>
                <a:ea typeface="微软雅黑" panose="020B0503020204020204" pitchFamily="34" charset="-122"/>
                <a:cs typeface="微软雅黑" panose="020B0503020204020204" pitchFamily="34" charset="-122"/>
              </a:rPr>
              <a:t>FPGA</a:t>
            </a:r>
            <a:r>
              <a:rPr kumimoji="1" lang="zh-CN" altLang="en-US" dirty="0">
                <a:solidFill>
                  <a:schemeClr val="bg1">
                    <a:lumMod val="65000"/>
                  </a:schemeClr>
                </a:solidFill>
                <a:latin typeface="微软雅黑" panose="020B0503020204020204" pitchFamily="34" charset="-122"/>
                <a:ea typeface="微软雅黑" panose="020B0503020204020204" pitchFamily="34" charset="-122"/>
                <a:cs typeface="微软雅黑" panose="020B0503020204020204" pitchFamily="34" charset="-122"/>
              </a:rPr>
              <a:t>硬件并行处理技术，以纳秒级的内部数据处理速度将标准化行情数据推送到程序化应用程序。是一款针对交易延迟敏感类用户群体推出的超低延迟行情服务设备。最大限度满足用户对速度的要求。</a:t>
            </a:r>
            <a:endParaRPr kumimoji="1" lang="en-US" altLang="zh-CN" dirty="0">
              <a:solidFill>
                <a:schemeClr val="bg1">
                  <a:lumMod val="6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endParaRPr kumimoji="1" lang="en-US" altLang="zh-CN" dirty="0">
              <a:solidFill>
                <a:schemeClr val="bg1">
                  <a:lumMod val="6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r>
              <a:rPr kumimoji="1" lang="en-US" altLang="zh-CN" dirty="0">
                <a:solidFill>
                  <a:schemeClr val="bg1">
                    <a:lumMod val="65000"/>
                  </a:schemeClr>
                </a:solidFill>
                <a:latin typeface="微软雅黑" panose="020B0503020204020204" pitchFamily="34" charset="-122"/>
                <a:ea typeface="微软雅黑" panose="020B0503020204020204" pitchFamily="34" charset="-122"/>
                <a:cs typeface="微软雅黑" panose="020B0503020204020204" pitchFamily="34" charset="-122"/>
              </a:rPr>
              <a:t>XQN</a:t>
            </a:r>
            <a:r>
              <a:rPr kumimoji="1" lang="zh-CN" altLang="en-US" dirty="0">
                <a:solidFill>
                  <a:schemeClr val="bg1">
                    <a:lumMod val="65000"/>
                  </a:schemeClr>
                </a:solidFill>
                <a:latin typeface="微软雅黑" panose="020B0503020204020204" pitchFamily="34" charset="-122"/>
                <a:ea typeface="微软雅黑" panose="020B0503020204020204" pitchFamily="34" charset="-122"/>
                <a:cs typeface="微软雅黑" panose="020B0503020204020204" pitchFamily="34" charset="-122"/>
              </a:rPr>
              <a:t>行情加速设备配以各种外围控制电路，可实现对交易所原始网络行情数据进行最优选择，通过</a:t>
            </a:r>
            <a:r>
              <a:rPr kumimoji="1" lang="en-US" altLang="zh-CN" dirty="0">
                <a:solidFill>
                  <a:schemeClr val="bg1">
                    <a:lumMod val="65000"/>
                  </a:schemeClr>
                </a:solidFill>
                <a:latin typeface="微软雅黑" panose="020B0503020204020204" pitchFamily="34" charset="-122"/>
                <a:ea typeface="微软雅黑" panose="020B0503020204020204" pitchFamily="34" charset="-122"/>
                <a:cs typeface="微软雅黑" panose="020B0503020204020204" pitchFamily="34" charset="-122"/>
              </a:rPr>
              <a:t>UDP</a:t>
            </a:r>
            <a:r>
              <a:rPr kumimoji="1" lang="zh-CN" altLang="en-US" dirty="0">
                <a:solidFill>
                  <a:schemeClr val="bg1">
                    <a:lumMod val="65000"/>
                  </a:schemeClr>
                </a:solidFill>
                <a:latin typeface="微软雅黑" panose="020B0503020204020204" pitchFamily="34" charset="-122"/>
                <a:ea typeface="微软雅黑" panose="020B0503020204020204" pitchFamily="34" charset="-122"/>
                <a:cs typeface="微软雅黑" panose="020B0503020204020204" pitchFamily="34" charset="-122"/>
              </a:rPr>
              <a:t>组播或点播形式发送合约一致性行情结构体，具有性能稳定，延时低，抗干扰能力强，配置简单，使用方便，体积小等特点。</a:t>
            </a:r>
            <a:endParaRPr kumimoji="1" lang="en-US" altLang="zh-CN" dirty="0">
              <a:solidFill>
                <a:schemeClr val="bg1">
                  <a:lumMod val="6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7725519" y="610558"/>
            <a:ext cx="4265798" cy="3808368"/>
          </a:xfrm>
          <a:prstGeom prst="rect">
            <a:avLst/>
          </a:prstGeom>
        </p:spPr>
      </p:pic>
      <p:pic>
        <p:nvPicPr>
          <p:cNvPr id="12" name="图片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73591" y="6166755"/>
            <a:ext cx="4109835" cy="79637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par>
                          <p:cTn id="10" fill="hold">
                            <p:stCondLst>
                              <p:cond delay="500"/>
                            </p:stCondLst>
                            <p:childTnLst>
                              <p:par>
                                <p:cTn id="11" presetID="2" presetClass="entr" presetSubtype="4"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等腰三角形 1"/>
          <p:cNvSpPr>
            <a:spLocks noChangeArrowheads="1"/>
          </p:cNvSpPr>
          <p:nvPr/>
        </p:nvSpPr>
        <p:spPr bwMode="auto">
          <a:xfrm flipV="1">
            <a:off x="1608207" y="449"/>
            <a:ext cx="4288833" cy="1792874"/>
          </a:xfrm>
          <a:prstGeom prst="triangle">
            <a:avLst>
              <a:gd name="adj" fmla="val 50000"/>
            </a:avLst>
          </a:prstGeom>
          <a:solidFill>
            <a:schemeClr val="accent1"/>
          </a:solidFill>
          <a:ln>
            <a:noFill/>
          </a:ln>
        </p:spPr>
        <p:txBody>
          <a:bodyPr anchor="ctr"/>
          <a:lstStyle/>
          <a:p>
            <a:pPr algn="ctr"/>
            <a:endParaRPr lang="zh-CN" altLang="zh-CN" sz="20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148" name="TextBox 12"/>
          <p:cNvSpPr>
            <a:spLocks noChangeArrowheads="1"/>
          </p:cNvSpPr>
          <p:nvPr/>
        </p:nvSpPr>
        <p:spPr bwMode="auto">
          <a:xfrm>
            <a:off x="2780018" y="169526"/>
            <a:ext cx="1970168" cy="1163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6960" dirty="0">
                <a:solidFill>
                  <a:schemeClr val="bg1"/>
                </a:solidFill>
                <a:latin typeface="Arial" panose="020B0604020202020204" pitchFamily="34" charset="0"/>
                <a:ea typeface="微软雅黑" panose="020B0503020204020204" pitchFamily="34" charset="-122"/>
                <a:sym typeface="Arial" panose="020B0604020202020204" pitchFamily="34" charset="0"/>
              </a:rPr>
              <a:t>目录</a:t>
            </a:r>
            <a:endParaRPr lang="zh-CN" altLang="en-US" sz="696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149" name="TextBox 13"/>
          <p:cNvSpPr>
            <a:spLocks noChangeArrowheads="1"/>
          </p:cNvSpPr>
          <p:nvPr/>
        </p:nvSpPr>
        <p:spPr bwMode="auto">
          <a:xfrm>
            <a:off x="4291657" y="2427775"/>
            <a:ext cx="4796061" cy="523155"/>
          </a:xfrm>
          <a:prstGeom prst="rect">
            <a:avLst/>
          </a:prstGeom>
          <a:solidFill>
            <a:schemeClr val="accent2"/>
          </a:solidFill>
          <a:ln>
            <a:noFill/>
          </a:ln>
        </p:spPr>
        <p:txBody>
          <a:bodyPr>
            <a:spAutoFit/>
          </a:bodyPr>
          <a:lstStyle/>
          <a:p>
            <a:pPr algn="ctr" defTabSz="963930"/>
            <a:r>
              <a:rPr lang="zh-CN" altLang="en-US" sz="2800" dirty="0">
                <a:solidFill>
                  <a:schemeClr val="bg1"/>
                </a:solidFill>
                <a:latin typeface="方正正准黑简体" panose="02000000000000000000" pitchFamily="2" charset="-122"/>
                <a:ea typeface="方正正准黑简体" panose="02000000000000000000" pitchFamily="2" charset="-122"/>
                <a:cs typeface="+mn-ea"/>
                <a:sym typeface="+mn-lt"/>
              </a:rPr>
              <a:t>公</a:t>
            </a:r>
            <a:r>
              <a:rPr lang="zh-CN" altLang="en-US" sz="2800" dirty="0" smtClean="0">
                <a:solidFill>
                  <a:schemeClr val="bg1"/>
                </a:solidFill>
                <a:latin typeface="方正正准黑简体" panose="02000000000000000000" pitchFamily="2" charset="-122"/>
                <a:ea typeface="方正正准黑简体" panose="02000000000000000000" pitchFamily="2" charset="-122"/>
                <a:cs typeface="+mn-ea"/>
                <a:sym typeface="+mn-lt"/>
              </a:rPr>
              <a:t>司简介</a:t>
            </a:r>
            <a:endParaRPr lang="zh-CN" altLang="en-US" sz="2800" dirty="0">
              <a:solidFill>
                <a:schemeClr val="bg1"/>
              </a:solidFill>
              <a:latin typeface="方正正准黑简体" panose="02000000000000000000" pitchFamily="2" charset="-122"/>
              <a:ea typeface="方正正准黑简体" panose="02000000000000000000" pitchFamily="2" charset="-122"/>
              <a:cs typeface="+mn-ea"/>
              <a:sym typeface="+mn-lt"/>
            </a:endParaRPr>
          </a:p>
        </p:txBody>
      </p:sp>
      <p:sp>
        <p:nvSpPr>
          <p:cNvPr id="6150" name="TextBox 14"/>
          <p:cNvSpPr>
            <a:spLocks noChangeArrowheads="1"/>
          </p:cNvSpPr>
          <p:nvPr/>
        </p:nvSpPr>
        <p:spPr bwMode="auto">
          <a:xfrm>
            <a:off x="4291657" y="3207868"/>
            <a:ext cx="4796061" cy="523155"/>
          </a:xfrm>
          <a:prstGeom prst="rect">
            <a:avLst/>
          </a:prstGeom>
          <a:solidFill>
            <a:schemeClr val="accent2"/>
          </a:solidFill>
          <a:ln>
            <a:noFill/>
          </a:ln>
        </p:spPr>
        <p:txBody>
          <a:bodyPr>
            <a:spAutoFit/>
          </a:bodyPr>
          <a:lstStyle/>
          <a:p>
            <a:pPr algn="ctr" defTabSz="963930"/>
            <a:r>
              <a:rPr lang="zh-CN" altLang="en-US" sz="2800" dirty="0" smtClean="0">
                <a:solidFill>
                  <a:schemeClr val="bg1"/>
                </a:solidFill>
                <a:latin typeface="方正正准黑简体" panose="02000000000000000000" pitchFamily="2" charset="-122"/>
                <a:ea typeface="方正正准黑简体" panose="02000000000000000000" pitchFamily="2" charset="-122"/>
                <a:cs typeface="+mn-ea"/>
                <a:sym typeface="+mn-lt"/>
              </a:rPr>
              <a:t>公司产品与服务</a:t>
            </a:r>
            <a:endParaRPr lang="zh-CN" altLang="en-US" sz="2800" dirty="0">
              <a:solidFill>
                <a:schemeClr val="bg1"/>
              </a:solidFill>
              <a:latin typeface="方正正准黑简体" panose="02000000000000000000" pitchFamily="2" charset="-122"/>
              <a:ea typeface="方正正准黑简体" panose="02000000000000000000" pitchFamily="2" charset="-122"/>
              <a:cs typeface="+mn-ea"/>
              <a:sym typeface="+mn-lt"/>
            </a:endParaRPr>
          </a:p>
        </p:txBody>
      </p:sp>
      <p:sp>
        <p:nvSpPr>
          <p:cNvPr id="6151" name="TextBox 15"/>
          <p:cNvSpPr>
            <a:spLocks noChangeArrowheads="1"/>
          </p:cNvSpPr>
          <p:nvPr/>
        </p:nvSpPr>
        <p:spPr bwMode="auto">
          <a:xfrm>
            <a:off x="4291657" y="3987959"/>
            <a:ext cx="4796061" cy="523155"/>
          </a:xfrm>
          <a:prstGeom prst="rect">
            <a:avLst/>
          </a:prstGeom>
          <a:solidFill>
            <a:schemeClr val="accent2"/>
          </a:solidFill>
          <a:ln>
            <a:noFill/>
          </a:ln>
        </p:spPr>
        <p:txBody>
          <a:bodyPr>
            <a:spAutoFit/>
          </a:bodyPr>
          <a:lstStyle/>
          <a:p>
            <a:pPr algn="ctr" defTabSz="963930"/>
            <a:r>
              <a:rPr lang="zh-CN" altLang="en-US" sz="2800" dirty="0">
                <a:solidFill>
                  <a:schemeClr val="bg1"/>
                </a:solidFill>
                <a:latin typeface="方正正准黑简体" panose="02000000000000000000" pitchFamily="2" charset="-122"/>
                <a:ea typeface="方正正准黑简体" panose="02000000000000000000" pitchFamily="2" charset="-122"/>
                <a:cs typeface="+mn-ea"/>
                <a:sym typeface="+mn-lt"/>
              </a:rPr>
              <a:t>解</a:t>
            </a:r>
            <a:r>
              <a:rPr lang="zh-CN" altLang="en-US" sz="2800" dirty="0" smtClean="0">
                <a:solidFill>
                  <a:schemeClr val="bg1"/>
                </a:solidFill>
                <a:latin typeface="方正正准黑简体" panose="02000000000000000000" pitchFamily="2" charset="-122"/>
                <a:ea typeface="方正正准黑简体" panose="02000000000000000000" pitchFamily="2" charset="-122"/>
                <a:cs typeface="+mn-ea"/>
                <a:sym typeface="+mn-lt"/>
              </a:rPr>
              <a:t>决方案</a:t>
            </a:r>
            <a:endParaRPr lang="zh-CN" altLang="en-US" sz="2800" dirty="0">
              <a:solidFill>
                <a:schemeClr val="bg1"/>
              </a:solidFill>
              <a:latin typeface="方正正准黑简体" panose="02000000000000000000" pitchFamily="2" charset="-122"/>
              <a:ea typeface="方正正准黑简体" panose="02000000000000000000" pitchFamily="2" charset="-122"/>
              <a:cs typeface="+mn-ea"/>
              <a:sym typeface="+mn-lt"/>
            </a:endParaRPr>
          </a:p>
        </p:txBody>
      </p:sp>
      <p:sp>
        <p:nvSpPr>
          <p:cNvPr id="6152" name="TextBox 16"/>
          <p:cNvSpPr>
            <a:spLocks noChangeArrowheads="1"/>
          </p:cNvSpPr>
          <p:nvPr/>
        </p:nvSpPr>
        <p:spPr bwMode="auto">
          <a:xfrm>
            <a:off x="4291657" y="4768052"/>
            <a:ext cx="4796061" cy="523155"/>
          </a:xfrm>
          <a:prstGeom prst="rect">
            <a:avLst/>
          </a:prstGeom>
          <a:solidFill>
            <a:schemeClr val="accent2"/>
          </a:solidFill>
          <a:ln>
            <a:noFill/>
          </a:ln>
        </p:spPr>
        <p:txBody>
          <a:bodyPr>
            <a:spAutoFit/>
          </a:bodyPr>
          <a:lstStyle/>
          <a:p>
            <a:pPr algn="ctr" defTabSz="963930"/>
            <a:r>
              <a:rPr lang="zh-CN" altLang="en-US" sz="2800" dirty="0" smtClean="0">
                <a:solidFill>
                  <a:schemeClr val="bg1"/>
                </a:solidFill>
                <a:latin typeface="方正正准黑简体" panose="02000000000000000000" pitchFamily="2" charset="-122"/>
                <a:ea typeface="方正正准黑简体" panose="02000000000000000000" pitchFamily="2" charset="-122"/>
                <a:cs typeface="+mn-ea"/>
                <a:sym typeface="+mn-lt"/>
              </a:rPr>
              <a:t>客户分析</a:t>
            </a:r>
            <a:endParaRPr lang="zh-CN" altLang="en-US" sz="2800" dirty="0">
              <a:solidFill>
                <a:schemeClr val="bg1"/>
              </a:solidFill>
              <a:latin typeface="方正正准黑简体" panose="02000000000000000000" pitchFamily="2" charset="-122"/>
              <a:ea typeface="方正正准黑简体" panose="02000000000000000000" pitchFamily="2" charset="-122"/>
              <a:cs typeface="+mn-ea"/>
              <a:sym typeface="+mn-lt"/>
            </a:endParaRPr>
          </a:p>
        </p:txBody>
      </p:sp>
      <p:sp>
        <p:nvSpPr>
          <p:cNvPr id="6153" name="五边形 2"/>
          <p:cNvSpPr>
            <a:spLocks noChangeArrowheads="1"/>
          </p:cNvSpPr>
          <p:nvPr/>
        </p:nvSpPr>
        <p:spPr bwMode="auto">
          <a:xfrm>
            <a:off x="3620373" y="2427774"/>
            <a:ext cx="910666" cy="487140"/>
          </a:xfrm>
          <a:prstGeom prst="homePlate">
            <a:avLst>
              <a:gd name="adj" fmla="val 46735"/>
            </a:avLst>
          </a:prstGeom>
          <a:solidFill>
            <a:schemeClr val="accent1"/>
          </a:solidFill>
          <a:ln>
            <a:noFill/>
          </a:ln>
        </p:spPr>
        <p:txBody>
          <a:bodyPr anchor="ctr"/>
          <a:lstStyle/>
          <a:p>
            <a:pPr algn="ctr"/>
            <a:endParaRPr lang="zh-CN" altLang="zh-CN" sz="20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154" name="五边形 18"/>
          <p:cNvSpPr>
            <a:spLocks noChangeArrowheads="1"/>
          </p:cNvSpPr>
          <p:nvPr/>
        </p:nvSpPr>
        <p:spPr bwMode="auto">
          <a:xfrm>
            <a:off x="3620373" y="4768051"/>
            <a:ext cx="910666" cy="487140"/>
          </a:xfrm>
          <a:prstGeom prst="homePlate">
            <a:avLst>
              <a:gd name="adj" fmla="val 46735"/>
            </a:avLst>
          </a:prstGeom>
          <a:solidFill>
            <a:schemeClr val="accent1"/>
          </a:solidFill>
          <a:ln>
            <a:noFill/>
          </a:ln>
        </p:spPr>
        <p:txBody>
          <a:bodyPr anchor="ctr"/>
          <a:lstStyle/>
          <a:p>
            <a:pPr algn="ctr"/>
            <a:endParaRPr lang="zh-CN" altLang="zh-CN" sz="20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155" name="五边形 19"/>
          <p:cNvSpPr>
            <a:spLocks noChangeArrowheads="1"/>
          </p:cNvSpPr>
          <p:nvPr/>
        </p:nvSpPr>
        <p:spPr bwMode="auto">
          <a:xfrm>
            <a:off x="3620373" y="3207866"/>
            <a:ext cx="910666" cy="487140"/>
          </a:xfrm>
          <a:prstGeom prst="homePlate">
            <a:avLst>
              <a:gd name="adj" fmla="val 46735"/>
            </a:avLst>
          </a:prstGeom>
          <a:solidFill>
            <a:schemeClr val="accent1"/>
          </a:solidFill>
          <a:ln>
            <a:noFill/>
          </a:ln>
        </p:spPr>
        <p:txBody>
          <a:bodyPr anchor="ctr"/>
          <a:lstStyle/>
          <a:p>
            <a:pPr algn="ctr"/>
            <a:endParaRPr lang="zh-CN" altLang="zh-CN" sz="20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156" name="五边形 20"/>
          <p:cNvSpPr>
            <a:spLocks noChangeArrowheads="1"/>
          </p:cNvSpPr>
          <p:nvPr/>
        </p:nvSpPr>
        <p:spPr bwMode="auto">
          <a:xfrm>
            <a:off x="3620373" y="3987958"/>
            <a:ext cx="910666" cy="487140"/>
          </a:xfrm>
          <a:prstGeom prst="homePlate">
            <a:avLst>
              <a:gd name="adj" fmla="val 46735"/>
            </a:avLst>
          </a:prstGeom>
          <a:solidFill>
            <a:schemeClr val="accent1"/>
          </a:solidFill>
          <a:ln>
            <a:noFill/>
          </a:ln>
        </p:spPr>
        <p:txBody>
          <a:bodyPr anchor="ctr"/>
          <a:lstStyle/>
          <a:p>
            <a:pPr algn="ctr"/>
            <a:endParaRPr lang="zh-CN" altLang="zh-CN" sz="20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157" name="TextBox 5"/>
          <p:cNvSpPr>
            <a:spLocks noChangeArrowheads="1"/>
          </p:cNvSpPr>
          <p:nvPr/>
        </p:nvSpPr>
        <p:spPr bwMode="auto">
          <a:xfrm>
            <a:off x="3447951" y="2208479"/>
            <a:ext cx="545275" cy="871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5060" b="1">
                <a:solidFill>
                  <a:schemeClr val="bg1"/>
                </a:solidFill>
                <a:latin typeface="Arial" panose="020B0604020202020204" pitchFamily="34" charset="0"/>
                <a:ea typeface="微软雅黑" panose="020B0503020204020204" pitchFamily="34" charset="-122"/>
                <a:cs typeface="Arial Unicode MS" panose="020B0604020202020204" pitchFamily="34" charset="-122"/>
                <a:sym typeface="Arial" panose="020B0604020202020204" pitchFamily="34" charset="0"/>
              </a:rPr>
              <a:t>1</a:t>
            </a:r>
            <a:endParaRPr lang="zh-CN" altLang="en-US" sz="5060" b="1">
              <a:solidFill>
                <a:schemeClr val="bg1"/>
              </a:solidFill>
              <a:latin typeface="Arial" panose="020B0604020202020204" pitchFamily="34" charset="0"/>
              <a:ea typeface="微软雅黑" panose="020B0503020204020204" pitchFamily="34" charset="-122"/>
              <a:cs typeface="Arial Unicode MS" panose="020B0604020202020204" pitchFamily="34" charset="-122"/>
              <a:sym typeface="Arial" panose="020B0604020202020204" pitchFamily="34" charset="0"/>
            </a:endParaRPr>
          </a:p>
        </p:txBody>
      </p:sp>
      <p:sp>
        <p:nvSpPr>
          <p:cNvPr id="6158" name="TextBox 7"/>
          <p:cNvSpPr>
            <a:spLocks noChangeArrowheads="1"/>
          </p:cNvSpPr>
          <p:nvPr/>
        </p:nvSpPr>
        <p:spPr bwMode="auto">
          <a:xfrm>
            <a:off x="3447951" y="2968483"/>
            <a:ext cx="545275" cy="871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5060" b="1">
                <a:solidFill>
                  <a:schemeClr val="bg1"/>
                </a:solidFill>
                <a:latin typeface="Arial" panose="020B0604020202020204" pitchFamily="34" charset="0"/>
                <a:ea typeface="微软雅黑" panose="020B0503020204020204" pitchFamily="34" charset="-122"/>
                <a:cs typeface="Arial Unicode MS" panose="020B0604020202020204" pitchFamily="34" charset="-122"/>
                <a:sym typeface="Arial" panose="020B0604020202020204" pitchFamily="34" charset="0"/>
              </a:rPr>
              <a:t>2</a:t>
            </a:r>
            <a:endParaRPr lang="zh-CN" altLang="en-US" sz="5060" b="1">
              <a:solidFill>
                <a:schemeClr val="bg1"/>
              </a:solidFill>
              <a:latin typeface="Arial" panose="020B0604020202020204" pitchFamily="34" charset="0"/>
              <a:ea typeface="微软雅黑" panose="020B0503020204020204" pitchFamily="34" charset="-122"/>
              <a:cs typeface="Arial Unicode MS" panose="020B0604020202020204" pitchFamily="34" charset="-122"/>
              <a:sym typeface="Arial" panose="020B0604020202020204" pitchFamily="34" charset="0"/>
            </a:endParaRPr>
          </a:p>
        </p:txBody>
      </p:sp>
      <p:sp>
        <p:nvSpPr>
          <p:cNvPr id="6159" name="TextBox 9"/>
          <p:cNvSpPr>
            <a:spLocks noChangeArrowheads="1"/>
          </p:cNvSpPr>
          <p:nvPr/>
        </p:nvSpPr>
        <p:spPr bwMode="auto">
          <a:xfrm>
            <a:off x="3447951" y="3726813"/>
            <a:ext cx="545275" cy="871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5060" b="1">
                <a:solidFill>
                  <a:schemeClr val="bg1"/>
                </a:solidFill>
                <a:latin typeface="Arial" panose="020B0604020202020204" pitchFamily="34" charset="0"/>
                <a:ea typeface="微软雅黑" panose="020B0503020204020204" pitchFamily="34" charset="-122"/>
                <a:cs typeface="Arial Unicode MS" panose="020B0604020202020204" pitchFamily="34" charset="-122"/>
                <a:sym typeface="Arial" panose="020B0604020202020204" pitchFamily="34" charset="0"/>
              </a:rPr>
              <a:t>3</a:t>
            </a:r>
            <a:endParaRPr lang="zh-CN" altLang="en-US" sz="5060" b="1">
              <a:solidFill>
                <a:schemeClr val="bg1"/>
              </a:solidFill>
              <a:latin typeface="Arial" panose="020B0604020202020204" pitchFamily="34" charset="0"/>
              <a:ea typeface="微软雅黑" panose="020B0503020204020204" pitchFamily="34" charset="-122"/>
              <a:cs typeface="Arial Unicode MS" panose="020B0604020202020204" pitchFamily="34" charset="-122"/>
              <a:sym typeface="Arial" panose="020B0604020202020204" pitchFamily="34" charset="0"/>
            </a:endParaRPr>
          </a:p>
        </p:txBody>
      </p:sp>
      <p:sp>
        <p:nvSpPr>
          <p:cNvPr id="6160" name="TextBox 11"/>
          <p:cNvSpPr>
            <a:spLocks noChangeArrowheads="1"/>
          </p:cNvSpPr>
          <p:nvPr/>
        </p:nvSpPr>
        <p:spPr bwMode="auto">
          <a:xfrm>
            <a:off x="3447951" y="4486816"/>
            <a:ext cx="545275" cy="871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5060" b="1">
                <a:solidFill>
                  <a:schemeClr val="bg1"/>
                </a:solidFill>
                <a:latin typeface="Arial" panose="020B0604020202020204" pitchFamily="34" charset="0"/>
                <a:ea typeface="微软雅黑" panose="020B0503020204020204" pitchFamily="34" charset="-122"/>
                <a:cs typeface="Arial Unicode MS" panose="020B0604020202020204" pitchFamily="34" charset="-122"/>
                <a:sym typeface="Arial" panose="020B0604020202020204" pitchFamily="34" charset="0"/>
              </a:rPr>
              <a:t>4</a:t>
            </a:r>
            <a:endParaRPr lang="zh-CN" altLang="en-US" sz="5060" b="1">
              <a:solidFill>
                <a:schemeClr val="bg1"/>
              </a:solidFill>
              <a:latin typeface="Arial" panose="020B0604020202020204" pitchFamily="34" charset="0"/>
              <a:ea typeface="微软雅黑" panose="020B0503020204020204" pitchFamily="34" charset="-122"/>
              <a:cs typeface="Arial Unicode MS" panose="020B0604020202020204" pitchFamily="34" charset="-122"/>
              <a:sym typeface="Arial" panose="020B0604020202020204" pitchFamily="34" charset="0"/>
            </a:endParaRPr>
          </a:p>
        </p:txBody>
      </p:sp>
      <p:sp>
        <p:nvSpPr>
          <p:cNvPr id="6161" name="矩形 17"/>
          <p:cNvSpPr>
            <a:spLocks noChangeArrowheads="1"/>
          </p:cNvSpPr>
          <p:nvPr/>
        </p:nvSpPr>
        <p:spPr bwMode="auto">
          <a:xfrm>
            <a:off x="8100046" y="6276340"/>
            <a:ext cx="2733671" cy="955864"/>
          </a:xfrm>
          <a:prstGeom prst="rect">
            <a:avLst/>
          </a:prstGeom>
          <a:solidFill>
            <a:schemeClr val="accent2"/>
          </a:solidFill>
          <a:ln>
            <a:noFill/>
          </a:ln>
        </p:spPr>
        <p:txBody>
          <a:bodyPr anchor="ctr"/>
          <a:lstStyle/>
          <a:p>
            <a:pPr algn="ctr"/>
            <a:endParaRPr lang="zh-CN" altLang="zh-CN" sz="20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162" name="TextBox 24"/>
          <p:cNvSpPr>
            <a:spLocks noChangeArrowheads="1"/>
          </p:cNvSpPr>
          <p:nvPr/>
        </p:nvSpPr>
        <p:spPr bwMode="auto">
          <a:xfrm>
            <a:off x="8252383" y="6276340"/>
            <a:ext cx="2410585" cy="676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dist"/>
            <a:r>
              <a:rPr lang="en-US" sz="3795">
                <a:solidFill>
                  <a:schemeClr val="bg1"/>
                </a:solidFill>
                <a:latin typeface="Arial" panose="020B0604020202020204" pitchFamily="34" charset="0"/>
                <a:ea typeface="微软雅黑" panose="020B0503020204020204" pitchFamily="34" charset="-122"/>
                <a:sym typeface="Arial" panose="020B0604020202020204" pitchFamily="34" charset="0"/>
              </a:rPr>
              <a:t>Contents</a:t>
            </a:r>
            <a:endParaRPr lang="zh-CN" altLang="en-US" sz="3795">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pic>
        <p:nvPicPr>
          <p:cNvPr id="18" name="图片 1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860278" y="172156"/>
            <a:ext cx="3893811" cy="75451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2670014" y="2515603"/>
            <a:ext cx="1631937" cy="1872178"/>
            <a:chOff x="1493333" y="1670330"/>
            <a:chExt cx="1336449" cy="1533190"/>
          </a:xfrm>
        </p:grpSpPr>
        <p:sp>
          <p:nvSpPr>
            <p:cNvPr id="9" name="TextBox 8"/>
            <p:cNvSpPr txBox="1"/>
            <p:nvPr/>
          </p:nvSpPr>
          <p:spPr>
            <a:xfrm>
              <a:off x="1493333" y="2719586"/>
              <a:ext cx="1334504" cy="483934"/>
            </a:xfrm>
            <a:prstGeom prst="rect">
              <a:avLst/>
            </a:prstGeom>
            <a:noFill/>
          </p:spPr>
          <p:txBody>
            <a:bodyPr wrap="square" lIns="0" tIns="0" rIns="0" bIns="0" rtlCol="0">
              <a:spAutoFit/>
            </a:bodyPr>
            <a:lstStyle/>
            <a:p>
              <a:pPr algn="just">
                <a:lnSpc>
                  <a:spcPct val="120000"/>
                </a:lnSpc>
              </a:pPr>
              <a:r>
                <a:rPr lang="en-US" altLang="zh-CN" sz="8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TextBox 9"/>
            <p:cNvSpPr txBox="1"/>
            <p:nvPr/>
          </p:nvSpPr>
          <p:spPr>
            <a:xfrm>
              <a:off x="1823497" y="1670330"/>
              <a:ext cx="701011" cy="823989"/>
            </a:xfrm>
            <a:prstGeom prst="rect">
              <a:avLst/>
            </a:prstGeom>
            <a:noFill/>
          </p:spPr>
          <p:txBody>
            <a:bodyPr wrap="none" lIns="0" tIns="0" rIns="0" bIns="0" rtlCol="0">
              <a:spAutoFit/>
            </a:bodyPr>
            <a:lstStyle/>
            <a:p>
              <a:pPr algn="ctr">
                <a:lnSpc>
                  <a:spcPct val="120000"/>
                </a:lnSpc>
              </a:pPr>
              <a:r>
                <a:rPr lang="en-US" sz="60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76</a:t>
              </a:r>
              <a:endParaRPr lang="en-US" sz="6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TextBox 10"/>
            <p:cNvSpPr txBox="1"/>
            <p:nvPr/>
          </p:nvSpPr>
          <p:spPr>
            <a:xfrm>
              <a:off x="1506525" y="2514843"/>
              <a:ext cx="1323257" cy="211721"/>
            </a:xfrm>
            <a:prstGeom prst="rect">
              <a:avLst/>
            </a:prstGeom>
            <a:noFill/>
          </p:spPr>
          <p:txBody>
            <a:bodyPr wrap="none" lIns="0" tIns="0" rIns="0" bIns="0" rtlCol="0">
              <a:spAutoFit/>
            </a:bodyPr>
            <a:lstStyle/>
            <a:p>
              <a:pPr algn="ctr">
                <a:lnSpc>
                  <a:spcPct val="120000"/>
                </a:lnSpc>
              </a:pPr>
              <a:r>
                <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点击请替换文字内容</a:t>
              </a:r>
              <a:endPar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3" name="文本框 22"/>
          <p:cNvSpPr txBox="1"/>
          <p:nvPr/>
        </p:nvSpPr>
        <p:spPr>
          <a:xfrm>
            <a:off x="372973" y="381145"/>
            <a:ext cx="1118081" cy="374375"/>
          </a:xfrm>
          <a:prstGeom prst="rect">
            <a:avLst/>
          </a:prstGeom>
          <a:noFill/>
        </p:spPr>
        <p:txBody>
          <a:bodyPr wrap="none" lIns="96434" tIns="48217" rIns="96434" bIns="48217" rtlCol="0">
            <a:spAutoFit/>
          </a:bodyPr>
          <a:lstStyle/>
          <a:p>
            <a:pPr defTabSz="963930"/>
            <a:r>
              <a:rPr lang="zh-CN" altLang="en-US" sz="1800" dirty="0" smtClean="0">
                <a:solidFill>
                  <a:srgbClr val="E7E6E6">
                    <a:lumMod val="25000"/>
                  </a:srgbClr>
                </a:solidFill>
                <a:latin typeface="微软雅黑" panose="020B0503020204020204" pitchFamily="34" charset="-122"/>
                <a:ea typeface="微软雅黑" panose="020B0503020204020204" pitchFamily="34" charset="-122"/>
                <a:cs typeface="+mn-ea"/>
                <a:sym typeface="+mn-lt"/>
              </a:rPr>
              <a:t>工作原理</a:t>
            </a:r>
            <a:endParaRPr lang="zh-CN" altLang="en-US" sz="1800" dirty="0">
              <a:solidFill>
                <a:srgbClr val="E7E6E6">
                  <a:lumMod val="25000"/>
                </a:srgbClr>
              </a:solidFill>
              <a:latin typeface="微软雅黑" panose="020B0503020204020204" pitchFamily="34" charset="-122"/>
              <a:ea typeface="微软雅黑" panose="020B0503020204020204" pitchFamily="34" charset="-122"/>
              <a:cs typeface="+mn-ea"/>
              <a:sym typeface="+mn-lt"/>
            </a:endParaRPr>
          </a:p>
        </p:txBody>
      </p:sp>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750521" y="1384077"/>
            <a:ext cx="6845300" cy="5143500"/>
          </a:xfrm>
          <a:prstGeom prst="rect">
            <a:avLst/>
          </a:prstGeom>
        </p:spPr>
      </p:pic>
      <p:pic>
        <p:nvPicPr>
          <p:cNvPr id="12" name="图片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60278" y="172156"/>
            <a:ext cx="3893811" cy="75451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2670014" y="2515603"/>
            <a:ext cx="1631937" cy="1872178"/>
            <a:chOff x="1493333" y="1670330"/>
            <a:chExt cx="1336449" cy="1533190"/>
          </a:xfrm>
        </p:grpSpPr>
        <p:sp>
          <p:nvSpPr>
            <p:cNvPr id="9" name="TextBox 8"/>
            <p:cNvSpPr txBox="1"/>
            <p:nvPr/>
          </p:nvSpPr>
          <p:spPr>
            <a:xfrm>
              <a:off x="1493333" y="2719586"/>
              <a:ext cx="1334504" cy="483934"/>
            </a:xfrm>
            <a:prstGeom prst="rect">
              <a:avLst/>
            </a:prstGeom>
            <a:noFill/>
          </p:spPr>
          <p:txBody>
            <a:bodyPr wrap="square" lIns="0" tIns="0" rIns="0" bIns="0" rtlCol="0">
              <a:spAutoFit/>
            </a:bodyPr>
            <a:lstStyle/>
            <a:p>
              <a:pPr algn="just">
                <a:lnSpc>
                  <a:spcPct val="120000"/>
                </a:lnSpc>
              </a:pPr>
              <a:r>
                <a:rPr lang="en-US" altLang="zh-CN" sz="8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TextBox 9"/>
            <p:cNvSpPr txBox="1"/>
            <p:nvPr/>
          </p:nvSpPr>
          <p:spPr>
            <a:xfrm>
              <a:off x="1823497" y="1670330"/>
              <a:ext cx="701011" cy="823989"/>
            </a:xfrm>
            <a:prstGeom prst="rect">
              <a:avLst/>
            </a:prstGeom>
            <a:noFill/>
          </p:spPr>
          <p:txBody>
            <a:bodyPr wrap="none" lIns="0" tIns="0" rIns="0" bIns="0" rtlCol="0">
              <a:spAutoFit/>
            </a:bodyPr>
            <a:lstStyle/>
            <a:p>
              <a:pPr algn="ctr">
                <a:lnSpc>
                  <a:spcPct val="120000"/>
                </a:lnSpc>
              </a:pPr>
              <a:r>
                <a:rPr lang="en-US" sz="60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76</a:t>
              </a:r>
              <a:endParaRPr lang="en-US" sz="6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TextBox 10"/>
            <p:cNvSpPr txBox="1"/>
            <p:nvPr/>
          </p:nvSpPr>
          <p:spPr>
            <a:xfrm>
              <a:off x="1506525" y="2514843"/>
              <a:ext cx="1323257" cy="211721"/>
            </a:xfrm>
            <a:prstGeom prst="rect">
              <a:avLst/>
            </a:prstGeom>
            <a:noFill/>
          </p:spPr>
          <p:txBody>
            <a:bodyPr wrap="none" lIns="0" tIns="0" rIns="0" bIns="0" rtlCol="0">
              <a:spAutoFit/>
            </a:bodyPr>
            <a:lstStyle/>
            <a:p>
              <a:pPr algn="ctr">
                <a:lnSpc>
                  <a:spcPct val="120000"/>
                </a:lnSpc>
              </a:pPr>
              <a:r>
                <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点击请替换文字内容</a:t>
              </a:r>
              <a:endPar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3" name="文本框 22"/>
          <p:cNvSpPr txBox="1"/>
          <p:nvPr/>
        </p:nvSpPr>
        <p:spPr>
          <a:xfrm>
            <a:off x="372973" y="381145"/>
            <a:ext cx="1118081" cy="374375"/>
          </a:xfrm>
          <a:prstGeom prst="rect">
            <a:avLst/>
          </a:prstGeom>
          <a:noFill/>
        </p:spPr>
        <p:txBody>
          <a:bodyPr wrap="none" lIns="96434" tIns="48217" rIns="96434" bIns="48217" rtlCol="0">
            <a:spAutoFit/>
          </a:bodyPr>
          <a:lstStyle/>
          <a:p>
            <a:pPr defTabSz="963930"/>
            <a:r>
              <a:rPr lang="zh-CN" altLang="en-US" sz="1800" dirty="0" smtClean="0">
                <a:solidFill>
                  <a:srgbClr val="E7E6E6">
                    <a:lumMod val="25000"/>
                  </a:srgbClr>
                </a:solidFill>
                <a:latin typeface="微软雅黑" panose="020B0503020204020204" pitchFamily="34" charset="-122"/>
                <a:ea typeface="微软雅黑" panose="020B0503020204020204" pitchFamily="34" charset="-122"/>
                <a:cs typeface="+mn-ea"/>
                <a:sym typeface="+mn-lt"/>
              </a:rPr>
              <a:t>产品优势</a:t>
            </a:r>
            <a:endParaRPr lang="zh-CN" altLang="en-US" sz="1800" dirty="0">
              <a:solidFill>
                <a:srgbClr val="E7E6E6">
                  <a:lumMod val="25000"/>
                </a:srgbClr>
              </a:solidFill>
              <a:latin typeface="微软雅黑" panose="020B0503020204020204" pitchFamily="34" charset="-122"/>
              <a:ea typeface="微软雅黑" panose="020B0503020204020204" pitchFamily="34" charset="-122"/>
              <a:cs typeface="+mn-ea"/>
              <a:sym typeface="+mn-lt"/>
            </a:endParaRPr>
          </a:p>
        </p:txBody>
      </p:sp>
      <p:pic>
        <p:nvPicPr>
          <p:cNvPr id="8" name="图片 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860278" y="172156"/>
            <a:ext cx="3893811" cy="754511"/>
          </a:xfrm>
          <a:prstGeom prst="rect">
            <a:avLst/>
          </a:prstGeom>
        </p:spPr>
      </p:pic>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49298" y="1744117"/>
            <a:ext cx="9436100" cy="4927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693278" y="1456085"/>
            <a:ext cx="3843644" cy="4863655"/>
            <a:chOff x="1912729" y="1458758"/>
            <a:chExt cx="3540523" cy="5187394"/>
          </a:xfrm>
        </p:grpSpPr>
        <p:grpSp>
          <p:nvGrpSpPr>
            <p:cNvPr id="5" name="Group 4"/>
            <p:cNvGrpSpPr/>
            <p:nvPr/>
          </p:nvGrpSpPr>
          <p:grpSpPr>
            <a:xfrm>
              <a:off x="1972256" y="1458758"/>
              <a:ext cx="292103" cy="5187394"/>
              <a:chOff x="1374772" y="1213680"/>
              <a:chExt cx="274322" cy="5187394"/>
            </a:xfrm>
          </p:grpSpPr>
          <p:sp>
            <p:nvSpPr>
              <p:cNvPr id="22" name="Pentagon 21"/>
              <p:cNvSpPr/>
              <p:nvPr/>
            </p:nvSpPr>
            <p:spPr>
              <a:xfrm rot="5400000">
                <a:off x="1103752" y="5857228"/>
                <a:ext cx="814866" cy="272825"/>
              </a:xfrm>
              <a:prstGeom prst="homePlate">
                <a:avLst>
                  <a:gd name="adj" fmla="val 281623"/>
                </a:avLst>
              </a:prstGeom>
              <a:gradFill flip="none" rotWithShape="1">
                <a:gsLst>
                  <a:gs pos="100000">
                    <a:srgbClr val="B88954"/>
                  </a:gs>
                  <a:gs pos="0">
                    <a:srgbClr val="E1C9AF"/>
                  </a:gs>
                </a:gsLst>
                <a:lin ang="5400000" scaled="1"/>
                <a:tileRect/>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Rectangle 5"/>
              <p:cNvSpPr/>
              <p:nvPr/>
            </p:nvSpPr>
            <p:spPr>
              <a:xfrm>
                <a:off x="1374774" y="2007666"/>
                <a:ext cx="273845" cy="3776859"/>
              </a:xfrm>
              <a:custGeom>
                <a:avLst/>
                <a:gdLst>
                  <a:gd name="connsiteX0" fmla="*/ 0 w 272825"/>
                  <a:gd name="connsiteY0" fmla="*/ 0 h 3776662"/>
                  <a:gd name="connsiteX1" fmla="*/ 272825 w 272825"/>
                  <a:gd name="connsiteY1" fmla="*/ 0 h 3776662"/>
                  <a:gd name="connsiteX2" fmla="*/ 272825 w 272825"/>
                  <a:gd name="connsiteY2" fmla="*/ 3776662 h 3776662"/>
                  <a:gd name="connsiteX3" fmla="*/ 0 w 272825"/>
                  <a:gd name="connsiteY3" fmla="*/ 3776662 h 3776662"/>
                  <a:gd name="connsiteX4" fmla="*/ 0 w 272825"/>
                  <a:gd name="connsiteY4" fmla="*/ 0 h 3776662"/>
                  <a:gd name="connsiteX0-1" fmla="*/ 0 w 272825"/>
                  <a:gd name="connsiteY0-2" fmla="*/ 0 h 3776662"/>
                  <a:gd name="connsiteX1-3" fmla="*/ 272825 w 272825"/>
                  <a:gd name="connsiteY1-4" fmla="*/ 0 h 3776662"/>
                  <a:gd name="connsiteX2-5" fmla="*/ 272825 w 272825"/>
                  <a:gd name="connsiteY2-6" fmla="*/ 3776662 h 3776662"/>
                  <a:gd name="connsiteX3-7" fmla="*/ 0 w 272825"/>
                  <a:gd name="connsiteY3-8" fmla="*/ 3776662 h 3776662"/>
                  <a:gd name="connsiteX4-9" fmla="*/ 1 w 272825"/>
                  <a:gd name="connsiteY4-10" fmla="*/ 3609974 h 3776662"/>
                  <a:gd name="connsiteX5" fmla="*/ 0 w 272825"/>
                  <a:gd name="connsiteY5" fmla="*/ 0 h 3776662"/>
                  <a:gd name="connsiteX0-11" fmla="*/ 0 w 272825"/>
                  <a:gd name="connsiteY0-12" fmla="*/ 0 h 3776662"/>
                  <a:gd name="connsiteX1-13" fmla="*/ 272825 w 272825"/>
                  <a:gd name="connsiteY1-14" fmla="*/ 0 h 3776662"/>
                  <a:gd name="connsiteX2-15" fmla="*/ 272825 w 272825"/>
                  <a:gd name="connsiteY2-16" fmla="*/ 3776662 h 3776662"/>
                  <a:gd name="connsiteX3-17" fmla="*/ 57151 w 272825"/>
                  <a:gd name="connsiteY3-18" fmla="*/ 3776661 h 3776662"/>
                  <a:gd name="connsiteX4-19" fmla="*/ 0 w 272825"/>
                  <a:gd name="connsiteY4-20" fmla="*/ 3776662 h 3776662"/>
                  <a:gd name="connsiteX5-21" fmla="*/ 1 w 272825"/>
                  <a:gd name="connsiteY5-22" fmla="*/ 3609974 h 3776662"/>
                  <a:gd name="connsiteX6" fmla="*/ 0 w 272825"/>
                  <a:gd name="connsiteY6" fmla="*/ 0 h 3776662"/>
                  <a:gd name="connsiteX0-23" fmla="*/ 0 w 272825"/>
                  <a:gd name="connsiteY0-24" fmla="*/ 0 h 3776662"/>
                  <a:gd name="connsiteX1-25" fmla="*/ 272825 w 272825"/>
                  <a:gd name="connsiteY1-26" fmla="*/ 0 h 3776662"/>
                  <a:gd name="connsiteX2-27" fmla="*/ 272825 w 272825"/>
                  <a:gd name="connsiteY2-28" fmla="*/ 3776662 h 3776662"/>
                  <a:gd name="connsiteX3-29" fmla="*/ 166689 w 272825"/>
                  <a:gd name="connsiteY3-30" fmla="*/ 3776661 h 3776662"/>
                  <a:gd name="connsiteX4-31" fmla="*/ 57151 w 272825"/>
                  <a:gd name="connsiteY4-32" fmla="*/ 3776661 h 3776662"/>
                  <a:gd name="connsiteX5-33" fmla="*/ 0 w 272825"/>
                  <a:gd name="connsiteY5-34" fmla="*/ 3776662 h 3776662"/>
                  <a:gd name="connsiteX6-35" fmla="*/ 1 w 272825"/>
                  <a:gd name="connsiteY6-36" fmla="*/ 3609974 h 3776662"/>
                  <a:gd name="connsiteX7" fmla="*/ 0 w 272825"/>
                  <a:gd name="connsiteY7" fmla="*/ 0 h 3776662"/>
                  <a:gd name="connsiteX0-37" fmla="*/ 0 w 272825"/>
                  <a:gd name="connsiteY0-38" fmla="*/ 0 h 3776662"/>
                  <a:gd name="connsiteX1-39" fmla="*/ 272825 w 272825"/>
                  <a:gd name="connsiteY1-40" fmla="*/ 0 h 3776662"/>
                  <a:gd name="connsiteX2-41" fmla="*/ 272825 w 272825"/>
                  <a:gd name="connsiteY2-42" fmla="*/ 3776662 h 3776662"/>
                  <a:gd name="connsiteX3-43" fmla="*/ 166689 w 272825"/>
                  <a:gd name="connsiteY3-44" fmla="*/ 3776661 h 3776662"/>
                  <a:gd name="connsiteX4-45" fmla="*/ 107157 w 272825"/>
                  <a:gd name="connsiteY4-46" fmla="*/ 3774280 h 3776662"/>
                  <a:gd name="connsiteX5-47" fmla="*/ 57151 w 272825"/>
                  <a:gd name="connsiteY5-48" fmla="*/ 3776661 h 3776662"/>
                  <a:gd name="connsiteX6-49" fmla="*/ 0 w 272825"/>
                  <a:gd name="connsiteY6-50" fmla="*/ 3776662 h 3776662"/>
                  <a:gd name="connsiteX7-51" fmla="*/ 1 w 272825"/>
                  <a:gd name="connsiteY7-52" fmla="*/ 3609974 h 3776662"/>
                  <a:gd name="connsiteX8" fmla="*/ 0 w 272825"/>
                  <a:gd name="connsiteY8" fmla="*/ 0 h 3776662"/>
                  <a:gd name="connsiteX0-53" fmla="*/ 0 w 272825"/>
                  <a:gd name="connsiteY0-54" fmla="*/ 0 h 3776662"/>
                  <a:gd name="connsiteX1-55" fmla="*/ 272825 w 272825"/>
                  <a:gd name="connsiteY1-56" fmla="*/ 0 h 3776662"/>
                  <a:gd name="connsiteX2-57" fmla="*/ 272825 w 272825"/>
                  <a:gd name="connsiteY2-58" fmla="*/ 3776662 h 3776662"/>
                  <a:gd name="connsiteX3-59" fmla="*/ 221457 w 272825"/>
                  <a:gd name="connsiteY3-60" fmla="*/ 3774280 h 3776662"/>
                  <a:gd name="connsiteX4-61" fmla="*/ 166689 w 272825"/>
                  <a:gd name="connsiteY4-62" fmla="*/ 3776661 h 3776662"/>
                  <a:gd name="connsiteX5-63" fmla="*/ 107157 w 272825"/>
                  <a:gd name="connsiteY5-64" fmla="*/ 3774280 h 3776662"/>
                  <a:gd name="connsiteX6-65" fmla="*/ 57151 w 272825"/>
                  <a:gd name="connsiteY6-66" fmla="*/ 3776661 h 3776662"/>
                  <a:gd name="connsiteX7-67" fmla="*/ 0 w 272825"/>
                  <a:gd name="connsiteY7-68" fmla="*/ 3776662 h 3776662"/>
                  <a:gd name="connsiteX8-69" fmla="*/ 1 w 272825"/>
                  <a:gd name="connsiteY8-70" fmla="*/ 3609974 h 3776662"/>
                  <a:gd name="connsiteX9" fmla="*/ 0 w 272825"/>
                  <a:gd name="connsiteY9" fmla="*/ 0 h 3776662"/>
                  <a:gd name="connsiteX0-71" fmla="*/ 0 w 272825"/>
                  <a:gd name="connsiteY0-72" fmla="*/ 0 h 3776662"/>
                  <a:gd name="connsiteX1-73" fmla="*/ 272825 w 272825"/>
                  <a:gd name="connsiteY1-74" fmla="*/ 0 h 3776662"/>
                  <a:gd name="connsiteX2-75" fmla="*/ 272825 w 272825"/>
                  <a:gd name="connsiteY2-76" fmla="*/ 3776662 h 3776662"/>
                  <a:gd name="connsiteX3-77" fmla="*/ 252414 w 272825"/>
                  <a:gd name="connsiteY3-78" fmla="*/ 3776661 h 3776662"/>
                  <a:gd name="connsiteX4-79" fmla="*/ 221457 w 272825"/>
                  <a:gd name="connsiteY4-80" fmla="*/ 3774280 h 3776662"/>
                  <a:gd name="connsiteX5-81" fmla="*/ 166689 w 272825"/>
                  <a:gd name="connsiteY5-82" fmla="*/ 3776661 h 3776662"/>
                  <a:gd name="connsiteX6-83" fmla="*/ 107157 w 272825"/>
                  <a:gd name="connsiteY6-84" fmla="*/ 3774280 h 3776662"/>
                  <a:gd name="connsiteX7-85" fmla="*/ 57151 w 272825"/>
                  <a:gd name="connsiteY7-86" fmla="*/ 3776661 h 3776662"/>
                  <a:gd name="connsiteX8-87" fmla="*/ 0 w 272825"/>
                  <a:gd name="connsiteY8-88" fmla="*/ 3776662 h 3776662"/>
                  <a:gd name="connsiteX9-89" fmla="*/ 1 w 272825"/>
                  <a:gd name="connsiteY9-90" fmla="*/ 3609974 h 3776662"/>
                  <a:gd name="connsiteX10" fmla="*/ 0 w 272825"/>
                  <a:gd name="connsiteY10" fmla="*/ 0 h 3776662"/>
                  <a:gd name="connsiteX0-91" fmla="*/ 0 w 273845"/>
                  <a:gd name="connsiteY0-92" fmla="*/ 0 h 3776662"/>
                  <a:gd name="connsiteX1-93" fmla="*/ 272825 w 273845"/>
                  <a:gd name="connsiteY1-94" fmla="*/ 0 h 3776662"/>
                  <a:gd name="connsiteX2-95" fmla="*/ 273845 w 273845"/>
                  <a:gd name="connsiteY2-96" fmla="*/ 3581399 h 3776662"/>
                  <a:gd name="connsiteX3-97" fmla="*/ 272825 w 273845"/>
                  <a:gd name="connsiteY3-98" fmla="*/ 3776662 h 3776662"/>
                  <a:gd name="connsiteX4-99" fmla="*/ 252414 w 273845"/>
                  <a:gd name="connsiteY4-100" fmla="*/ 3776661 h 3776662"/>
                  <a:gd name="connsiteX5-101" fmla="*/ 221457 w 273845"/>
                  <a:gd name="connsiteY5-102" fmla="*/ 3774280 h 3776662"/>
                  <a:gd name="connsiteX6-103" fmla="*/ 166689 w 273845"/>
                  <a:gd name="connsiteY6-104" fmla="*/ 3776661 h 3776662"/>
                  <a:gd name="connsiteX7-105" fmla="*/ 107157 w 273845"/>
                  <a:gd name="connsiteY7-106" fmla="*/ 3774280 h 3776662"/>
                  <a:gd name="connsiteX8-107" fmla="*/ 57151 w 273845"/>
                  <a:gd name="connsiteY8-108" fmla="*/ 3776661 h 3776662"/>
                  <a:gd name="connsiteX9-109" fmla="*/ 0 w 273845"/>
                  <a:gd name="connsiteY9-110" fmla="*/ 3776662 h 3776662"/>
                  <a:gd name="connsiteX10-111" fmla="*/ 1 w 273845"/>
                  <a:gd name="connsiteY10-112" fmla="*/ 3609974 h 3776662"/>
                  <a:gd name="connsiteX11" fmla="*/ 0 w 273845"/>
                  <a:gd name="connsiteY11" fmla="*/ 0 h 3776662"/>
                  <a:gd name="connsiteX0-113" fmla="*/ 0 w 273845"/>
                  <a:gd name="connsiteY0-114" fmla="*/ 0 h 3776662"/>
                  <a:gd name="connsiteX1-115" fmla="*/ 272825 w 273845"/>
                  <a:gd name="connsiteY1-116" fmla="*/ 0 h 3776662"/>
                  <a:gd name="connsiteX2-117" fmla="*/ 273845 w 273845"/>
                  <a:gd name="connsiteY2-118" fmla="*/ 3581399 h 3776662"/>
                  <a:gd name="connsiteX3-119" fmla="*/ 252414 w 273845"/>
                  <a:gd name="connsiteY3-120" fmla="*/ 3776661 h 3776662"/>
                  <a:gd name="connsiteX4-121" fmla="*/ 221457 w 273845"/>
                  <a:gd name="connsiteY4-122" fmla="*/ 3774280 h 3776662"/>
                  <a:gd name="connsiteX5-123" fmla="*/ 166689 w 273845"/>
                  <a:gd name="connsiteY5-124" fmla="*/ 3776661 h 3776662"/>
                  <a:gd name="connsiteX6-125" fmla="*/ 107157 w 273845"/>
                  <a:gd name="connsiteY6-126" fmla="*/ 3774280 h 3776662"/>
                  <a:gd name="connsiteX7-127" fmla="*/ 57151 w 273845"/>
                  <a:gd name="connsiteY7-128" fmla="*/ 3776661 h 3776662"/>
                  <a:gd name="connsiteX8-129" fmla="*/ 0 w 273845"/>
                  <a:gd name="connsiteY8-130" fmla="*/ 3776662 h 3776662"/>
                  <a:gd name="connsiteX9-131" fmla="*/ 1 w 273845"/>
                  <a:gd name="connsiteY9-132" fmla="*/ 3609974 h 3776662"/>
                  <a:gd name="connsiteX10-133" fmla="*/ 0 w 273845"/>
                  <a:gd name="connsiteY10-134" fmla="*/ 0 h 3776662"/>
                  <a:gd name="connsiteX0-135" fmla="*/ 0 w 273845"/>
                  <a:gd name="connsiteY0-136" fmla="*/ 0 h 3776661"/>
                  <a:gd name="connsiteX1-137" fmla="*/ 272825 w 273845"/>
                  <a:gd name="connsiteY1-138" fmla="*/ 0 h 3776661"/>
                  <a:gd name="connsiteX2-139" fmla="*/ 273845 w 273845"/>
                  <a:gd name="connsiteY2-140" fmla="*/ 3581399 h 3776661"/>
                  <a:gd name="connsiteX3-141" fmla="*/ 252414 w 273845"/>
                  <a:gd name="connsiteY3-142" fmla="*/ 3776661 h 3776661"/>
                  <a:gd name="connsiteX4-143" fmla="*/ 221457 w 273845"/>
                  <a:gd name="connsiteY4-144" fmla="*/ 3774280 h 3776661"/>
                  <a:gd name="connsiteX5-145" fmla="*/ 166689 w 273845"/>
                  <a:gd name="connsiteY5-146" fmla="*/ 3776661 h 3776661"/>
                  <a:gd name="connsiteX6-147" fmla="*/ 107157 w 273845"/>
                  <a:gd name="connsiteY6-148" fmla="*/ 3774280 h 3776661"/>
                  <a:gd name="connsiteX7-149" fmla="*/ 57151 w 273845"/>
                  <a:gd name="connsiteY7-150" fmla="*/ 3776661 h 3776661"/>
                  <a:gd name="connsiteX8-151" fmla="*/ 1 w 273845"/>
                  <a:gd name="connsiteY8-152" fmla="*/ 3609974 h 3776661"/>
                  <a:gd name="connsiteX9-153" fmla="*/ 0 w 273845"/>
                  <a:gd name="connsiteY9-154" fmla="*/ 0 h 3776661"/>
                  <a:gd name="connsiteX0-155" fmla="*/ 0 w 273845"/>
                  <a:gd name="connsiteY0-156" fmla="*/ 0 h 3776661"/>
                  <a:gd name="connsiteX1-157" fmla="*/ 272825 w 273845"/>
                  <a:gd name="connsiteY1-158" fmla="*/ 0 h 3776661"/>
                  <a:gd name="connsiteX2-159" fmla="*/ 273845 w 273845"/>
                  <a:gd name="connsiteY2-160" fmla="*/ 3581399 h 3776661"/>
                  <a:gd name="connsiteX3-161" fmla="*/ 252414 w 273845"/>
                  <a:gd name="connsiteY3-162" fmla="*/ 3776661 h 3776661"/>
                  <a:gd name="connsiteX4-163" fmla="*/ 221457 w 273845"/>
                  <a:gd name="connsiteY4-164" fmla="*/ 3774280 h 3776661"/>
                  <a:gd name="connsiteX5-165" fmla="*/ 166689 w 273845"/>
                  <a:gd name="connsiteY5-166" fmla="*/ 3776661 h 3776661"/>
                  <a:gd name="connsiteX6-167" fmla="*/ 104776 w 273845"/>
                  <a:gd name="connsiteY6-168" fmla="*/ 3664743 h 3776661"/>
                  <a:gd name="connsiteX7-169" fmla="*/ 57151 w 273845"/>
                  <a:gd name="connsiteY7-170" fmla="*/ 3776661 h 3776661"/>
                  <a:gd name="connsiteX8-171" fmla="*/ 1 w 273845"/>
                  <a:gd name="connsiteY8-172" fmla="*/ 3609974 h 3776661"/>
                  <a:gd name="connsiteX9-173" fmla="*/ 0 w 273845"/>
                  <a:gd name="connsiteY9-174" fmla="*/ 0 h 3776661"/>
                  <a:gd name="connsiteX0-175" fmla="*/ 0 w 273845"/>
                  <a:gd name="connsiteY0-176" fmla="*/ 0 h 3776661"/>
                  <a:gd name="connsiteX1-177" fmla="*/ 272825 w 273845"/>
                  <a:gd name="connsiteY1-178" fmla="*/ 0 h 3776661"/>
                  <a:gd name="connsiteX2-179" fmla="*/ 273845 w 273845"/>
                  <a:gd name="connsiteY2-180" fmla="*/ 3581399 h 3776661"/>
                  <a:gd name="connsiteX3-181" fmla="*/ 252414 w 273845"/>
                  <a:gd name="connsiteY3-182" fmla="*/ 3776661 h 3776661"/>
                  <a:gd name="connsiteX4-183" fmla="*/ 221457 w 273845"/>
                  <a:gd name="connsiteY4-184" fmla="*/ 3774280 h 3776661"/>
                  <a:gd name="connsiteX5-185" fmla="*/ 166689 w 273845"/>
                  <a:gd name="connsiteY5-186" fmla="*/ 3776661 h 3776661"/>
                  <a:gd name="connsiteX6-187" fmla="*/ 104776 w 273845"/>
                  <a:gd name="connsiteY6-188" fmla="*/ 3664743 h 3776661"/>
                  <a:gd name="connsiteX7-189" fmla="*/ 57151 w 273845"/>
                  <a:gd name="connsiteY7-190" fmla="*/ 3750467 h 3776661"/>
                  <a:gd name="connsiteX8-191" fmla="*/ 1 w 273845"/>
                  <a:gd name="connsiteY8-192" fmla="*/ 3609974 h 3776661"/>
                  <a:gd name="connsiteX9-193" fmla="*/ 0 w 273845"/>
                  <a:gd name="connsiteY9-194" fmla="*/ 0 h 3776661"/>
                  <a:gd name="connsiteX0-195" fmla="*/ 0 w 273845"/>
                  <a:gd name="connsiteY0-196" fmla="*/ 0 h 3776661"/>
                  <a:gd name="connsiteX1-197" fmla="*/ 272825 w 273845"/>
                  <a:gd name="connsiteY1-198" fmla="*/ 0 h 3776661"/>
                  <a:gd name="connsiteX2-199" fmla="*/ 273845 w 273845"/>
                  <a:gd name="connsiteY2-200" fmla="*/ 3581399 h 3776661"/>
                  <a:gd name="connsiteX3-201" fmla="*/ 252414 w 273845"/>
                  <a:gd name="connsiteY3-202" fmla="*/ 3776661 h 3776661"/>
                  <a:gd name="connsiteX4-203" fmla="*/ 228601 w 273845"/>
                  <a:gd name="connsiteY4-204" fmla="*/ 3629023 h 3776661"/>
                  <a:gd name="connsiteX5-205" fmla="*/ 166689 w 273845"/>
                  <a:gd name="connsiteY5-206" fmla="*/ 3776661 h 3776661"/>
                  <a:gd name="connsiteX6-207" fmla="*/ 104776 w 273845"/>
                  <a:gd name="connsiteY6-208" fmla="*/ 3664743 h 3776661"/>
                  <a:gd name="connsiteX7-209" fmla="*/ 57151 w 273845"/>
                  <a:gd name="connsiteY7-210" fmla="*/ 3750467 h 3776661"/>
                  <a:gd name="connsiteX8-211" fmla="*/ 1 w 273845"/>
                  <a:gd name="connsiteY8-212" fmla="*/ 3609974 h 3776661"/>
                  <a:gd name="connsiteX9-213" fmla="*/ 0 w 273845"/>
                  <a:gd name="connsiteY9-214" fmla="*/ 0 h 3776661"/>
                  <a:gd name="connsiteX0-215" fmla="*/ 0 w 273845"/>
                  <a:gd name="connsiteY0-216" fmla="*/ 0 h 3776661"/>
                  <a:gd name="connsiteX1-217" fmla="*/ 272825 w 273845"/>
                  <a:gd name="connsiteY1-218" fmla="*/ 0 h 3776661"/>
                  <a:gd name="connsiteX2-219" fmla="*/ 273845 w 273845"/>
                  <a:gd name="connsiteY2-220" fmla="*/ 3581399 h 3776661"/>
                  <a:gd name="connsiteX3-221" fmla="*/ 250032 w 273845"/>
                  <a:gd name="connsiteY3-222" fmla="*/ 3695699 h 3776661"/>
                  <a:gd name="connsiteX4-223" fmla="*/ 228601 w 273845"/>
                  <a:gd name="connsiteY4-224" fmla="*/ 3629023 h 3776661"/>
                  <a:gd name="connsiteX5-225" fmla="*/ 166689 w 273845"/>
                  <a:gd name="connsiteY5-226" fmla="*/ 3776661 h 3776661"/>
                  <a:gd name="connsiteX6-227" fmla="*/ 104776 w 273845"/>
                  <a:gd name="connsiteY6-228" fmla="*/ 3664743 h 3776661"/>
                  <a:gd name="connsiteX7-229" fmla="*/ 57151 w 273845"/>
                  <a:gd name="connsiteY7-230" fmla="*/ 3750467 h 3776661"/>
                  <a:gd name="connsiteX8-231" fmla="*/ 1 w 273845"/>
                  <a:gd name="connsiteY8-232" fmla="*/ 3609974 h 3776661"/>
                  <a:gd name="connsiteX9-233" fmla="*/ 0 w 273845"/>
                  <a:gd name="connsiteY9-234" fmla="*/ 0 h 3776661"/>
                  <a:gd name="connsiteX0-235" fmla="*/ 0 w 273845"/>
                  <a:gd name="connsiteY0-236" fmla="*/ 0 h 3776661"/>
                  <a:gd name="connsiteX1-237" fmla="*/ 272825 w 273845"/>
                  <a:gd name="connsiteY1-238" fmla="*/ 0 h 3776661"/>
                  <a:gd name="connsiteX2-239" fmla="*/ 273845 w 273845"/>
                  <a:gd name="connsiteY2-240" fmla="*/ 3581399 h 3776661"/>
                  <a:gd name="connsiteX3-241" fmla="*/ 247651 w 273845"/>
                  <a:gd name="connsiteY3-242" fmla="*/ 3702843 h 3776661"/>
                  <a:gd name="connsiteX4-243" fmla="*/ 228601 w 273845"/>
                  <a:gd name="connsiteY4-244" fmla="*/ 3629023 h 3776661"/>
                  <a:gd name="connsiteX5-245" fmla="*/ 166689 w 273845"/>
                  <a:gd name="connsiteY5-246" fmla="*/ 3776661 h 3776661"/>
                  <a:gd name="connsiteX6-247" fmla="*/ 104776 w 273845"/>
                  <a:gd name="connsiteY6-248" fmla="*/ 3664743 h 3776661"/>
                  <a:gd name="connsiteX7-249" fmla="*/ 57151 w 273845"/>
                  <a:gd name="connsiteY7-250" fmla="*/ 3750467 h 3776661"/>
                  <a:gd name="connsiteX8-251" fmla="*/ 1 w 273845"/>
                  <a:gd name="connsiteY8-252" fmla="*/ 3609974 h 3776661"/>
                  <a:gd name="connsiteX9-253" fmla="*/ 0 w 273845"/>
                  <a:gd name="connsiteY9-254" fmla="*/ 0 h 3776661"/>
                  <a:gd name="connsiteX0-255" fmla="*/ 0 w 273845"/>
                  <a:gd name="connsiteY0-256" fmla="*/ 0 h 3776661"/>
                  <a:gd name="connsiteX1-257" fmla="*/ 272825 w 273845"/>
                  <a:gd name="connsiteY1-258" fmla="*/ 0 h 3776661"/>
                  <a:gd name="connsiteX2-259" fmla="*/ 273845 w 273845"/>
                  <a:gd name="connsiteY2-260" fmla="*/ 3581399 h 3776661"/>
                  <a:gd name="connsiteX3-261" fmla="*/ 247651 w 273845"/>
                  <a:gd name="connsiteY3-262" fmla="*/ 3702843 h 3776661"/>
                  <a:gd name="connsiteX4-263" fmla="*/ 228601 w 273845"/>
                  <a:gd name="connsiteY4-264" fmla="*/ 3629023 h 3776661"/>
                  <a:gd name="connsiteX5-265" fmla="*/ 166689 w 273845"/>
                  <a:gd name="connsiteY5-266" fmla="*/ 3776661 h 3776661"/>
                  <a:gd name="connsiteX6-267" fmla="*/ 104776 w 273845"/>
                  <a:gd name="connsiteY6-268" fmla="*/ 3664743 h 3776661"/>
                  <a:gd name="connsiteX7-269" fmla="*/ 57151 w 273845"/>
                  <a:gd name="connsiteY7-270" fmla="*/ 3750467 h 3776661"/>
                  <a:gd name="connsiteX8-271" fmla="*/ 1 w 273845"/>
                  <a:gd name="connsiteY8-272" fmla="*/ 3609974 h 3776661"/>
                  <a:gd name="connsiteX9-273" fmla="*/ 0 w 273845"/>
                  <a:gd name="connsiteY9-274" fmla="*/ 0 h 3776661"/>
                  <a:gd name="connsiteX0-275" fmla="*/ 0 w 273845"/>
                  <a:gd name="connsiteY0-276" fmla="*/ 0 h 3776661"/>
                  <a:gd name="connsiteX1-277" fmla="*/ 272825 w 273845"/>
                  <a:gd name="connsiteY1-278" fmla="*/ 0 h 3776661"/>
                  <a:gd name="connsiteX2-279" fmla="*/ 273845 w 273845"/>
                  <a:gd name="connsiteY2-280" fmla="*/ 3581399 h 3776661"/>
                  <a:gd name="connsiteX3-281" fmla="*/ 247651 w 273845"/>
                  <a:gd name="connsiteY3-282" fmla="*/ 3702843 h 3776661"/>
                  <a:gd name="connsiteX4-283" fmla="*/ 228601 w 273845"/>
                  <a:gd name="connsiteY4-284" fmla="*/ 3629023 h 3776661"/>
                  <a:gd name="connsiteX5-285" fmla="*/ 166689 w 273845"/>
                  <a:gd name="connsiteY5-286" fmla="*/ 3776661 h 3776661"/>
                  <a:gd name="connsiteX6-287" fmla="*/ 104776 w 273845"/>
                  <a:gd name="connsiteY6-288" fmla="*/ 3664743 h 3776661"/>
                  <a:gd name="connsiteX7-289" fmla="*/ 57151 w 273845"/>
                  <a:gd name="connsiteY7-290" fmla="*/ 3750467 h 3776661"/>
                  <a:gd name="connsiteX8-291" fmla="*/ 1 w 273845"/>
                  <a:gd name="connsiteY8-292" fmla="*/ 3609974 h 3776661"/>
                  <a:gd name="connsiteX9-293" fmla="*/ 0 w 273845"/>
                  <a:gd name="connsiteY9-294" fmla="*/ 0 h 3776661"/>
                  <a:gd name="connsiteX0-295" fmla="*/ 0 w 273845"/>
                  <a:gd name="connsiteY0-296" fmla="*/ 0 h 3776661"/>
                  <a:gd name="connsiteX1-297" fmla="*/ 272825 w 273845"/>
                  <a:gd name="connsiteY1-298" fmla="*/ 0 h 3776661"/>
                  <a:gd name="connsiteX2-299" fmla="*/ 273845 w 273845"/>
                  <a:gd name="connsiteY2-300" fmla="*/ 3581399 h 3776661"/>
                  <a:gd name="connsiteX3-301" fmla="*/ 247651 w 273845"/>
                  <a:gd name="connsiteY3-302" fmla="*/ 3702843 h 3776661"/>
                  <a:gd name="connsiteX4-303" fmla="*/ 228601 w 273845"/>
                  <a:gd name="connsiteY4-304" fmla="*/ 3629023 h 3776661"/>
                  <a:gd name="connsiteX5-305" fmla="*/ 166689 w 273845"/>
                  <a:gd name="connsiteY5-306" fmla="*/ 3776661 h 3776661"/>
                  <a:gd name="connsiteX6-307" fmla="*/ 104776 w 273845"/>
                  <a:gd name="connsiteY6-308" fmla="*/ 3664743 h 3776661"/>
                  <a:gd name="connsiteX7-309" fmla="*/ 57151 w 273845"/>
                  <a:gd name="connsiteY7-310" fmla="*/ 3750467 h 3776661"/>
                  <a:gd name="connsiteX8-311" fmla="*/ 1 w 273845"/>
                  <a:gd name="connsiteY8-312" fmla="*/ 3609974 h 3776661"/>
                  <a:gd name="connsiteX9-313" fmla="*/ 0 w 273845"/>
                  <a:gd name="connsiteY9-314" fmla="*/ 0 h 3776661"/>
                  <a:gd name="connsiteX0-315" fmla="*/ 0 w 273845"/>
                  <a:gd name="connsiteY0-316" fmla="*/ 0 h 3776661"/>
                  <a:gd name="connsiteX1-317" fmla="*/ 272825 w 273845"/>
                  <a:gd name="connsiteY1-318" fmla="*/ 0 h 3776661"/>
                  <a:gd name="connsiteX2-319" fmla="*/ 273845 w 273845"/>
                  <a:gd name="connsiteY2-320" fmla="*/ 3581399 h 3776661"/>
                  <a:gd name="connsiteX3-321" fmla="*/ 247651 w 273845"/>
                  <a:gd name="connsiteY3-322" fmla="*/ 3702843 h 3776661"/>
                  <a:gd name="connsiteX4-323" fmla="*/ 228601 w 273845"/>
                  <a:gd name="connsiteY4-324" fmla="*/ 3629023 h 3776661"/>
                  <a:gd name="connsiteX5-325" fmla="*/ 166689 w 273845"/>
                  <a:gd name="connsiteY5-326" fmla="*/ 3776661 h 3776661"/>
                  <a:gd name="connsiteX6-327" fmla="*/ 104776 w 273845"/>
                  <a:gd name="connsiteY6-328" fmla="*/ 3664743 h 3776661"/>
                  <a:gd name="connsiteX7-329" fmla="*/ 57151 w 273845"/>
                  <a:gd name="connsiteY7-330" fmla="*/ 3750467 h 3776661"/>
                  <a:gd name="connsiteX8-331" fmla="*/ 1 w 273845"/>
                  <a:gd name="connsiteY8-332" fmla="*/ 3609974 h 3776661"/>
                  <a:gd name="connsiteX9-333" fmla="*/ 0 w 273845"/>
                  <a:gd name="connsiteY9-334" fmla="*/ 0 h 3776661"/>
                  <a:gd name="connsiteX0-335" fmla="*/ 0 w 273845"/>
                  <a:gd name="connsiteY0-336" fmla="*/ 0 h 3776661"/>
                  <a:gd name="connsiteX1-337" fmla="*/ 272825 w 273845"/>
                  <a:gd name="connsiteY1-338" fmla="*/ 0 h 3776661"/>
                  <a:gd name="connsiteX2-339" fmla="*/ 273845 w 273845"/>
                  <a:gd name="connsiteY2-340" fmla="*/ 3581399 h 3776661"/>
                  <a:gd name="connsiteX3-341" fmla="*/ 247651 w 273845"/>
                  <a:gd name="connsiteY3-342" fmla="*/ 3702843 h 3776661"/>
                  <a:gd name="connsiteX4-343" fmla="*/ 228601 w 273845"/>
                  <a:gd name="connsiteY4-344" fmla="*/ 3629023 h 3776661"/>
                  <a:gd name="connsiteX5-345" fmla="*/ 166689 w 273845"/>
                  <a:gd name="connsiteY5-346" fmla="*/ 3776661 h 3776661"/>
                  <a:gd name="connsiteX6-347" fmla="*/ 104776 w 273845"/>
                  <a:gd name="connsiteY6-348" fmla="*/ 3664743 h 3776661"/>
                  <a:gd name="connsiteX7-349" fmla="*/ 57151 w 273845"/>
                  <a:gd name="connsiteY7-350" fmla="*/ 3750467 h 3776661"/>
                  <a:gd name="connsiteX8-351" fmla="*/ 1 w 273845"/>
                  <a:gd name="connsiteY8-352" fmla="*/ 3609974 h 3776661"/>
                  <a:gd name="connsiteX9-353" fmla="*/ 0 w 273845"/>
                  <a:gd name="connsiteY9-354" fmla="*/ 0 h 3776661"/>
                  <a:gd name="connsiteX0-355" fmla="*/ 0 w 273845"/>
                  <a:gd name="connsiteY0-356" fmla="*/ 0 h 3776887"/>
                  <a:gd name="connsiteX1-357" fmla="*/ 272825 w 273845"/>
                  <a:gd name="connsiteY1-358" fmla="*/ 0 h 3776887"/>
                  <a:gd name="connsiteX2-359" fmla="*/ 273845 w 273845"/>
                  <a:gd name="connsiteY2-360" fmla="*/ 3581399 h 3776887"/>
                  <a:gd name="connsiteX3-361" fmla="*/ 247651 w 273845"/>
                  <a:gd name="connsiteY3-362" fmla="*/ 3702843 h 3776887"/>
                  <a:gd name="connsiteX4-363" fmla="*/ 228601 w 273845"/>
                  <a:gd name="connsiteY4-364" fmla="*/ 3629023 h 3776887"/>
                  <a:gd name="connsiteX5-365" fmla="*/ 166689 w 273845"/>
                  <a:gd name="connsiteY5-366" fmla="*/ 3776661 h 3776887"/>
                  <a:gd name="connsiteX6-367" fmla="*/ 104776 w 273845"/>
                  <a:gd name="connsiteY6-368" fmla="*/ 3664743 h 3776887"/>
                  <a:gd name="connsiteX7-369" fmla="*/ 57151 w 273845"/>
                  <a:gd name="connsiteY7-370" fmla="*/ 3750467 h 3776887"/>
                  <a:gd name="connsiteX8-371" fmla="*/ 1 w 273845"/>
                  <a:gd name="connsiteY8-372" fmla="*/ 3609974 h 3776887"/>
                  <a:gd name="connsiteX9-373" fmla="*/ 0 w 273845"/>
                  <a:gd name="connsiteY9-374" fmla="*/ 0 h 3776887"/>
                  <a:gd name="connsiteX0-375" fmla="*/ 0 w 273845"/>
                  <a:gd name="connsiteY0-376" fmla="*/ 0 h 3776887"/>
                  <a:gd name="connsiteX1-377" fmla="*/ 272825 w 273845"/>
                  <a:gd name="connsiteY1-378" fmla="*/ 0 h 3776887"/>
                  <a:gd name="connsiteX2-379" fmla="*/ 273845 w 273845"/>
                  <a:gd name="connsiteY2-380" fmla="*/ 3581399 h 3776887"/>
                  <a:gd name="connsiteX3-381" fmla="*/ 247651 w 273845"/>
                  <a:gd name="connsiteY3-382" fmla="*/ 3702843 h 3776887"/>
                  <a:gd name="connsiteX4-383" fmla="*/ 228601 w 273845"/>
                  <a:gd name="connsiteY4-384" fmla="*/ 3629023 h 3776887"/>
                  <a:gd name="connsiteX5-385" fmla="*/ 166689 w 273845"/>
                  <a:gd name="connsiteY5-386" fmla="*/ 3776661 h 3776887"/>
                  <a:gd name="connsiteX6-387" fmla="*/ 104776 w 273845"/>
                  <a:gd name="connsiteY6-388" fmla="*/ 3664743 h 3776887"/>
                  <a:gd name="connsiteX7-389" fmla="*/ 57151 w 273845"/>
                  <a:gd name="connsiteY7-390" fmla="*/ 3750467 h 3776887"/>
                  <a:gd name="connsiteX8-391" fmla="*/ 1 w 273845"/>
                  <a:gd name="connsiteY8-392" fmla="*/ 3609974 h 3776887"/>
                  <a:gd name="connsiteX9-393" fmla="*/ 0 w 273845"/>
                  <a:gd name="connsiteY9-394" fmla="*/ 0 h 3776887"/>
                  <a:gd name="connsiteX0-395" fmla="*/ 0 w 273845"/>
                  <a:gd name="connsiteY0-396" fmla="*/ 0 h 3776887"/>
                  <a:gd name="connsiteX1-397" fmla="*/ 272825 w 273845"/>
                  <a:gd name="connsiteY1-398" fmla="*/ 0 h 3776887"/>
                  <a:gd name="connsiteX2-399" fmla="*/ 273845 w 273845"/>
                  <a:gd name="connsiteY2-400" fmla="*/ 3581399 h 3776887"/>
                  <a:gd name="connsiteX3-401" fmla="*/ 247651 w 273845"/>
                  <a:gd name="connsiteY3-402" fmla="*/ 3702843 h 3776887"/>
                  <a:gd name="connsiteX4-403" fmla="*/ 228601 w 273845"/>
                  <a:gd name="connsiteY4-404" fmla="*/ 3629023 h 3776887"/>
                  <a:gd name="connsiteX5-405" fmla="*/ 166689 w 273845"/>
                  <a:gd name="connsiteY5-406" fmla="*/ 3776661 h 3776887"/>
                  <a:gd name="connsiteX6-407" fmla="*/ 104776 w 273845"/>
                  <a:gd name="connsiteY6-408" fmla="*/ 3664743 h 3776887"/>
                  <a:gd name="connsiteX7-409" fmla="*/ 57151 w 273845"/>
                  <a:gd name="connsiteY7-410" fmla="*/ 3750467 h 3776887"/>
                  <a:gd name="connsiteX8-411" fmla="*/ 1 w 273845"/>
                  <a:gd name="connsiteY8-412" fmla="*/ 3609974 h 3776887"/>
                  <a:gd name="connsiteX9-413" fmla="*/ 0 w 273845"/>
                  <a:gd name="connsiteY9-414" fmla="*/ 0 h 3776887"/>
                  <a:gd name="connsiteX0-415" fmla="*/ 0 w 273845"/>
                  <a:gd name="connsiteY0-416" fmla="*/ 0 h 3776859"/>
                  <a:gd name="connsiteX1-417" fmla="*/ 272825 w 273845"/>
                  <a:gd name="connsiteY1-418" fmla="*/ 0 h 3776859"/>
                  <a:gd name="connsiteX2-419" fmla="*/ 273845 w 273845"/>
                  <a:gd name="connsiteY2-420" fmla="*/ 3581399 h 3776859"/>
                  <a:gd name="connsiteX3-421" fmla="*/ 247651 w 273845"/>
                  <a:gd name="connsiteY3-422" fmla="*/ 3702843 h 3776859"/>
                  <a:gd name="connsiteX4-423" fmla="*/ 223839 w 273845"/>
                  <a:gd name="connsiteY4-424" fmla="*/ 3631404 h 3776859"/>
                  <a:gd name="connsiteX5-425" fmla="*/ 166689 w 273845"/>
                  <a:gd name="connsiteY5-426" fmla="*/ 3776661 h 3776859"/>
                  <a:gd name="connsiteX6-427" fmla="*/ 104776 w 273845"/>
                  <a:gd name="connsiteY6-428" fmla="*/ 3664743 h 3776859"/>
                  <a:gd name="connsiteX7-429" fmla="*/ 57151 w 273845"/>
                  <a:gd name="connsiteY7-430" fmla="*/ 3750467 h 3776859"/>
                  <a:gd name="connsiteX8-431" fmla="*/ 1 w 273845"/>
                  <a:gd name="connsiteY8-432" fmla="*/ 3609974 h 3776859"/>
                  <a:gd name="connsiteX9-433" fmla="*/ 0 w 273845"/>
                  <a:gd name="connsiteY9-434" fmla="*/ 0 h 3776859"/>
                  <a:gd name="connsiteX0-435" fmla="*/ 0 w 273845"/>
                  <a:gd name="connsiteY0-436" fmla="*/ 0 h 3776859"/>
                  <a:gd name="connsiteX1-437" fmla="*/ 272825 w 273845"/>
                  <a:gd name="connsiteY1-438" fmla="*/ 0 h 3776859"/>
                  <a:gd name="connsiteX2-439" fmla="*/ 273845 w 273845"/>
                  <a:gd name="connsiteY2-440" fmla="*/ 3581399 h 3776859"/>
                  <a:gd name="connsiteX3-441" fmla="*/ 247651 w 273845"/>
                  <a:gd name="connsiteY3-442" fmla="*/ 3702843 h 3776859"/>
                  <a:gd name="connsiteX4-443" fmla="*/ 223839 w 273845"/>
                  <a:gd name="connsiteY4-444" fmla="*/ 3631404 h 3776859"/>
                  <a:gd name="connsiteX5-445" fmla="*/ 166689 w 273845"/>
                  <a:gd name="connsiteY5-446" fmla="*/ 3776661 h 3776859"/>
                  <a:gd name="connsiteX6-447" fmla="*/ 104776 w 273845"/>
                  <a:gd name="connsiteY6-448" fmla="*/ 3664743 h 3776859"/>
                  <a:gd name="connsiteX7-449" fmla="*/ 57151 w 273845"/>
                  <a:gd name="connsiteY7-450" fmla="*/ 3750467 h 3776859"/>
                  <a:gd name="connsiteX8-451" fmla="*/ 1 w 273845"/>
                  <a:gd name="connsiteY8-452" fmla="*/ 3609974 h 3776859"/>
                  <a:gd name="connsiteX9-453" fmla="*/ 0 w 273845"/>
                  <a:gd name="connsiteY9-454" fmla="*/ 0 h 3776859"/>
                  <a:gd name="connsiteX0-455" fmla="*/ 0 w 273894"/>
                  <a:gd name="connsiteY0-456" fmla="*/ 0 h 3776859"/>
                  <a:gd name="connsiteX1-457" fmla="*/ 272825 w 273894"/>
                  <a:gd name="connsiteY1-458" fmla="*/ 0 h 3776859"/>
                  <a:gd name="connsiteX2-459" fmla="*/ 273845 w 273894"/>
                  <a:gd name="connsiteY2-460" fmla="*/ 3581399 h 3776859"/>
                  <a:gd name="connsiteX3-461" fmla="*/ 247651 w 273894"/>
                  <a:gd name="connsiteY3-462" fmla="*/ 3702843 h 3776859"/>
                  <a:gd name="connsiteX4-463" fmla="*/ 223839 w 273894"/>
                  <a:gd name="connsiteY4-464" fmla="*/ 3631404 h 3776859"/>
                  <a:gd name="connsiteX5-465" fmla="*/ 166689 w 273894"/>
                  <a:gd name="connsiteY5-466" fmla="*/ 3776661 h 3776859"/>
                  <a:gd name="connsiteX6-467" fmla="*/ 104776 w 273894"/>
                  <a:gd name="connsiteY6-468" fmla="*/ 3664743 h 3776859"/>
                  <a:gd name="connsiteX7-469" fmla="*/ 57151 w 273894"/>
                  <a:gd name="connsiteY7-470" fmla="*/ 3750467 h 3776859"/>
                  <a:gd name="connsiteX8-471" fmla="*/ 1 w 273894"/>
                  <a:gd name="connsiteY8-472" fmla="*/ 3609974 h 3776859"/>
                  <a:gd name="connsiteX9-473" fmla="*/ 0 w 273894"/>
                  <a:gd name="connsiteY9-474" fmla="*/ 0 h 3776859"/>
                  <a:gd name="connsiteX0-475" fmla="*/ 0 w 273894"/>
                  <a:gd name="connsiteY0-476" fmla="*/ 0 h 3776859"/>
                  <a:gd name="connsiteX1-477" fmla="*/ 272825 w 273894"/>
                  <a:gd name="connsiteY1-478" fmla="*/ 0 h 3776859"/>
                  <a:gd name="connsiteX2-479" fmla="*/ 273845 w 273894"/>
                  <a:gd name="connsiteY2-480" fmla="*/ 3581399 h 3776859"/>
                  <a:gd name="connsiteX3-481" fmla="*/ 247651 w 273894"/>
                  <a:gd name="connsiteY3-482" fmla="*/ 3702843 h 3776859"/>
                  <a:gd name="connsiteX4-483" fmla="*/ 223839 w 273894"/>
                  <a:gd name="connsiteY4-484" fmla="*/ 3631404 h 3776859"/>
                  <a:gd name="connsiteX5-485" fmla="*/ 166689 w 273894"/>
                  <a:gd name="connsiteY5-486" fmla="*/ 3776661 h 3776859"/>
                  <a:gd name="connsiteX6-487" fmla="*/ 104776 w 273894"/>
                  <a:gd name="connsiteY6-488" fmla="*/ 3664743 h 3776859"/>
                  <a:gd name="connsiteX7-489" fmla="*/ 57151 w 273894"/>
                  <a:gd name="connsiteY7-490" fmla="*/ 3750467 h 3776859"/>
                  <a:gd name="connsiteX8-491" fmla="*/ 1 w 273894"/>
                  <a:gd name="connsiteY8-492" fmla="*/ 3609974 h 3776859"/>
                  <a:gd name="connsiteX9-493" fmla="*/ 0 w 273894"/>
                  <a:gd name="connsiteY9-494" fmla="*/ 0 h 3776859"/>
                  <a:gd name="connsiteX0-495" fmla="*/ 0 w 273845"/>
                  <a:gd name="connsiteY0-496" fmla="*/ 0 h 3776859"/>
                  <a:gd name="connsiteX1-497" fmla="*/ 272825 w 273845"/>
                  <a:gd name="connsiteY1-498" fmla="*/ 0 h 3776859"/>
                  <a:gd name="connsiteX2-499" fmla="*/ 273845 w 273845"/>
                  <a:gd name="connsiteY2-500" fmla="*/ 3581399 h 3776859"/>
                  <a:gd name="connsiteX3-501" fmla="*/ 247651 w 273845"/>
                  <a:gd name="connsiteY3-502" fmla="*/ 3702843 h 3776859"/>
                  <a:gd name="connsiteX4-503" fmla="*/ 223839 w 273845"/>
                  <a:gd name="connsiteY4-504" fmla="*/ 3631404 h 3776859"/>
                  <a:gd name="connsiteX5-505" fmla="*/ 166689 w 273845"/>
                  <a:gd name="connsiteY5-506" fmla="*/ 3776661 h 3776859"/>
                  <a:gd name="connsiteX6-507" fmla="*/ 104776 w 273845"/>
                  <a:gd name="connsiteY6-508" fmla="*/ 3664743 h 3776859"/>
                  <a:gd name="connsiteX7-509" fmla="*/ 57151 w 273845"/>
                  <a:gd name="connsiteY7-510" fmla="*/ 3750467 h 3776859"/>
                  <a:gd name="connsiteX8-511" fmla="*/ 1 w 273845"/>
                  <a:gd name="connsiteY8-512" fmla="*/ 3609974 h 3776859"/>
                  <a:gd name="connsiteX9-513" fmla="*/ 0 w 273845"/>
                  <a:gd name="connsiteY9-514" fmla="*/ 0 h 3776859"/>
                  <a:gd name="connsiteX0-515" fmla="*/ 0 w 273845"/>
                  <a:gd name="connsiteY0-516" fmla="*/ 0 h 3776859"/>
                  <a:gd name="connsiteX1-517" fmla="*/ 272825 w 273845"/>
                  <a:gd name="connsiteY1-518" fmla="*/ 0 h 3776859"/>
                  <a:gd name="connsiteX2-519" fmla="*/ 273845 w 273845"/>
                  <a:gd name="connsiteY2-520" fmla="*/ 3581399 h 3776859"/>
                  <a:gd name="connsiteX3-521" fmla="*/ 252414 w 273845"/>
                  <a:gd name="connsiteY3-522" fmla="*/ 3702843 h 3776859"/>
                  <a:gd name="connsiteX4-523" fmla="*/ 223839 w 273845"/>
                  <a:gd name="connsiteY4-524" fmla="*/ 3631404 h 3776859"/>
                  <a:gd name="connsiteX5-525" fmla="*/ 166689 w 273845"/>
                  <a:gd name="connsiteY5-526" fmla="*/ 3776661 h 3776859"/>
                  <a:gd name="connsiteX6-527" fmla="*/ 104776 w 273845"/>
                  <a:gd name="connsiteY6-528" fmla="*/ 3664743 h 3776859"/>
                  <a:gd name="connsiteX7-529" fmla="*/ 57151 w 273845"/>
                  <a:gd name="connsiteY7-530" fmla="*/ 3750467 h 3776859"/>
                  <a:gd name="connsiteX8-531" fmla="*/ 1 w 273845"/>
                  <a:gd name="connsiteY8-532" fmla="*/ 3609974 h 3776859"/>
                  <a:gd name="connsiteX9-533" fmla="*/ 0 w 273845"/>
                  <a:gd name="connsiteY9-534" fmla="*/ 0 h 3776859"/>
                  <a:gd name="connsiteX0-535" fmla="*/ 0 w 273845"/>
                  <a:gd name="connsiteY0-536" fmla="*/ 0 h 3776859"/>
                  <a:gd name="connsiteX1-537" fmla="*/ 272825 w 273845"/>
                  <a:gd name="connsiteY1-538" fmla="*/ 0 h 3776859"/>
                  <a:gd name="connsiteX2-539" fmla="*/ 273845 w 273845"/>
                  <a:gd name="connsiteY2-540" fmla="*/ 3581399 h 3776859"/>
                  <a:gd name="connsiteX3-541" fmla="*/ 252414 w 273845"/>
                  <a:gd name="connsiteY3-542" fmla="*/ 3702843 h 3776859"/>
                  <a:gd name="connsiteX4-543" fmla="*/ 223839 w 273845"/>
                  <a:gd name="connsiteY4-544" fmla="*/ 3631404 h 3776859"/>
                  <a:gd name="connsiteX5-545" fmla="*/ 166689 w 273845"/>
                  <a:gd name="connsiteY5-546" fmla="*/ 3776661 h 3776859"/>
                  <a:gd name="connsiteX6-547" fmla="*/ 104776 w 273845"/>
                  <a:gd name="connsiteY6-548" fmla="*/ 3664743 h 3776859"/>
                  <a:gd name="connsiteX7-549" fmla="*/ 57151 w 273845"/>
                  <a:gd name="connsiteY7-550" fmla="*/ 3750467 h 3776859"/>
                  <a:gd name="connsiteX8-551" fmla="*/ 1 w 273845"/>
                  <a:gd name="connsiteY8-552" fmla="*/ 3609974 h 3776859"/>
                  <a:gd name="connsiteX9-553" fmla="*/ 0 w 273845"/>
                  <a:gd name="connsiteY9-554" fmla="*/ 0 h 3776859"/>
                  <a:gd name="connsiteX0-555" fmla="*/ 0 w 273845"/>
                  <a:gd name="connsiteY0-556" fmla="*/ 0 h 3776859"/>
                  <a:gd name="connsiteX1-557" fmla="*/ 272825 w 273845"/>
                  <a:gd name="connsiteY1-558" fmla="*/ 0 h 3776859"/>
                  <a:gd name="connsiteX2-559" fmla="*/ 273845 w 273845"/>
                  <a:gd name="connsiteY2-560" fmla="*/ 3581399 h 3776859"/>
                  <a:gd name="connsiteX3-561" fmla="*/ 245270 w 273845"/>
                  <a:gd name="connsiteY3-562" fmla="*/ 3702843 h 3776859"/>
                  <a:gd name="connsiteX4-563" fmla="*/ 223839 w 273845"/>
                  <a:gd name="connsiteY4-564" fmla="*/ 3631404 h 3776859"/>
                  <a:gd name="connsiteX5-565" fmla="*/ 166689 w 273845"/>
                  <a:gd name="connsiteY5-566" fmla="*/ 3776661 h 3776859"/>
                  <a:gd name="connsiteX6-567" fmla="*/ 104776 w 273845"/>
                  <a:gd name="connsiteY6-568" fmla="*/ 3664743 h 3776859"/>
                  <a:gd name="connsiteX7-569" fmla="*/ 57151 w 273845"/>
                  <a:gd name="connsiteY7-570" fmla="*/ 3750467 h 3776859"/>
                  <a:gd name="connsiteX8-571" fmla="*/ 1 w 273845"/>
                  <a:gd name="connsiteY8-572" fmla="*/ 3609974 h 3776859"/>
                  <a:gd name="connsiteX9-573" fmla="*/ 0 w 273845"/>
                  <a:gd name="connsiteY9-574" fmla="*/ 0 h 3776859"/>
                  <a:gd name="connsiteX0-575" fmla="*/ 0 w 273845"/>
                  <a:gd name="connsiteY0-576" fmla="*/ 0 h 3776859"/>
                  <a:gd name="connsiteX1-577" fmla="*/ 272825 w 273845"/>
                  <a:gd name="connsiteY1-578" fmla="*/ 0 h 3776859"/>
                  <a:gd name="connsiteX2-579" fmla="*/ 273845 w 273845"/>
                  <a:gd name="connsiteY2-580" fmla="*/ 3581399 h 3776859"/>
                  <a:gd name="connsiteX3-581" fmla="*/ 245270 w 273845"/>
                  <a:gd name="connsiteY3-582" fmla="*/ 3702843 h 3776859"/>
                  <a:gd name="connsiteX4-583" fmla="*/ 223839 w 273845"/>
                  <a:gd name="connsiteY4-584" fmla="*/ 3631404 h 3776859"/>
                  <a:gd name="connsiteX5-585" fmla="*/ 166689 w 273845"/>
                  <a:gd name="connsiteY5-586" fmla="*/ 3776661 h 3776859"/>
                  <a:gd name="connsiteX6-587" fmla="*/ 104776 w 273845"/>
                  <a:gd name="connsiteY6-588" fmla="*/ 3664743 h 3776859"/>
                  <a:gd name="connsiteX7-589" fmla="*/ 57151 w 273845"/>
                  <a:gd name="connsiteY7-590" fmla="*/ 3750467 h 3776859"/>
                  <a:gd name="connsiteX8-591" fmla="*/ 1 w 273845"/>
                  <a:gd name="connsiteY8-592" fmla="*/ 3609974 h 3776859"/>
                  <a:gd name="connsiteX9-593" fmla="*/ 0 w 273845"/>
                  <a:gd name="connsiteY9-594" fmla="*/ 0 h 3776859"/>
                  <a:gd name="connsiteX0-595" fmla="*/ 0 w 273845"/>
                  <a:gd name="connsiteY0-596" fmla="*/ 0 h 3776859"/>
                  <a:gd name="connsiteX1-597" fmla="*/ 272825 w 273845"/>
                  <a:gd name="connsiteY1-598" fmla="*/ 0 h 3776859"/>
                  <a:gd name="connsiteX2-599" fmla="*/ 273845 w 273845"/>
                  <a:gd name="connsiteY2-600" fmla="*/ 3581399 h 3776859"/>
                  <a:gd name="connsiteX3-601" fmla="*/ 245270 w 273845"/>
                  <a:gd name="connsiteY3-602" fmla="*/ 3702843 h 3776859"/>
                  <a:gd name="connsiteX4-603" fmla="*/ 223839 w 273845"/>
                  <a:gd name="connsiteY4-604" fmla="*/ 3631404 h 3776859"/>
                  <a:gd name="connsiteX5-605" fmla="*/ 166689 w 273845"/>
                  <a:gd name="connsiteY5-606" fmla="*/ 3776661 h 3776859"/>
                  <a:gd name="connsiteX6-607" fmla="*/ 104776 w 273845"/>
                  <a:gd name="connsiteY6-608" fmla="*/ 3664743 h 3776859"/>
                  <a:gd name="connsiteX7-609" fmla="*/ 57151 w 273845"/>
                  <a:gd name="connsiteY7-610" fmla="*/ 3750467 h 3776859"/>
                  <a:gd name="connsiteX8-611" fmla="*/ 1 w 273845"/>
                  <a:gd name="connsiteY8-612" fmla="*/ 3609974 h 3776859"/>
                  <a:gd name="connsiteX9-613" fmla="*/ 0 w 273845"/>
                  <a:gd name="connsiteY9-614" fmla="*/ 0 h 3776859"/>
                  <a:gd name="connsiteX0-615" fmla="*/ 0 w 273845"/>
                  <a:gd name="connsiteY0-616" fmla="*/ 0 h 3776859"/>
                  <a:gd name="connsiteX1-617" fmla="*/ 272825 w 273845"/>
                  <a:gd name="connsiteY1-618" fmla="*/ 0 h 3776859"/>
                  <a:gd name="connsiteX2-619" fmla="*/ 273845 w 273845"/>
                  <a:gd name="connsiteY2-620" fmla="*/ 3581399 h 3776859"/>
                  <a:gd name="connsiteX3-621" fmla="*/ 245270 w 273845"/>
                  <a:gd name="connsiteY3-622" fmla="*/ 3702843 h 3776859"/>
                  <a:gd name="connsiteX4-623" fmla="*/ 223839 w 273845"/>
                  <a:gd name="connsiteY4-624" fmla="*/ 3631404 h 3776859"/>
                  <a:gd name="connsiteX5-625" fmla="*/ 166689 w 273845"/>
                  <a:gd name="connsiteY5-626" fmla="*/ 3776661 h 3776859"/>
                  <a:gd name="connsiteX6-627" fmla="*/ 104776 w 273845"/>
                  <a:gd name="connsiteY6-628" fmla="*/ 3664743 h 3776859"/>
                  <a:gd name="connsiteX7-629" fmla="*/ 57151 w 273845"/>
                  <a:gd name="connsiteY7-630" fmla="*/ 3750467 h 3776859"/>
                  <a:gd name="connsiteX8-631" fmla="*/ 1 w 273845"/>
                  <a:gd name="connsiteY8-632" fmla="*/ 3609974 h 3776859"/>
                  <a:gd name="connsiteX9-633" fmla="*/ 0 w 273845"/>
                  <a:gd name="connsiteY9-634" fmla="*/ 0 h 3776859"/>
                  <a:gd name="connsiteX0-635" fmla="*/ 0 w 273845"/>
                  <a:gd name="connsiteY0-636" fmla="*/ 0 h 3776859"/>
                  <a:gd name="connsiteX1-637" fmla="*/ 272825 w 273845"/>
                  <a:gd name="connsiteY1-638" fmla="*/ 0 h 3776859"/>
                  <a:gd name="connsiteX2-639" fmla="*/ 273845 w 273845"/>
                  <a:gd name="connsiteY2-640" fmla="*/ 3581399 h 3776859"/>
                  <a:gd name="connsiteX3-641" fmla="*/ 245270 w 273845"/>
                  <a:gd name="connsiteY3-642" fmla="*/ 3702843 h 3776859"/>
                  <a:gd name="connsiteX4-643" fmla="*/ 223839 w 273845"/>
                  <a:gd name="connsiteY4-644" fmla="*/ 3631404 h 3776859"/>
                  <a:gd name="connsiteX5-645" fmla="*/ 166689 w 273845"/>
                  <a:gd name="connsiteY5-646" fmla="*/ 3776661 h 3776859"/>
                  <a:gd name="connsiteX6-647" fmla="*/ 104776 w 273845"/>
                  <a:gd name="connsiteY6-648" fmla="*/ 3664743 h 3776859"/>
                  <a:gd name="connsiteX7-649" fmla="*/ 57151 w 273845"/>
                  <a:gd name="connsiteY7-650" fmla="*/ 3750467 h 3776859"/>
                  <a:gd name="connsiteX8-651" fmla="*/ 1 w 273845"/>
                  <a:gd name="connsiteY8-652" fmla="*/ 3609974 h 3776859"/>
                  <a:gd name="connsiteX9-653" fmla="*/ 0 w 273845"/>
                  <a:gd name="connsiteY9-654" fmla="*/ 0 h 3776859"/>
                  <a:gd name="connsiteX0-655" fmla="*/ 0 w 273845"/>
                  <a:gd name="connsiteY0-656" fmla="*/ 0 h 3776859"/>
                  <a:gd name="connsiteX1-657" fmla="*/ 272825 w 273845"/>
                  <a:gd name="connsiteY1-658" fmla="*/ 0 h 3776859"/>
                  <a:gd name="connsiteX2-659" fmla="*/ 273845 w 273845"/>
                  <a:gd name="connsiteY2-660" fmla="*/ 3581399 h 3776859"/>
                  <a:gd name="connsiteX3-661" fmla="*/ 245270 w 273845"/>
                  <a:gd name="connsiteY3-662" fmla="*/ 3702843 h 3776859"/>
                  <a:gd name="connsiteX4-663" fmla="*/ 223839 w 273845"/>
                  <a:gd name="connsiteY4-664" fmla="*/ 3631404 h 3776859"/>
                  <a:gd name="connsiteX5-665" fmla="*/ 166689 w 273845"/>
                  <a:gd name="connsiteY5-666" fmla="*/ 3776661 h 3776859"/>
                  <a:gd name="connsiteX6-667" fmla="*/ 104776 w 273845"/>
                  <a:gd name="connsiteY6-668" fmla="*/ 3664743 h 3776859"/>
                  <a:gd name="connsiteX7-669" fmla="*/ 57151 w 273845"/>
                  <a:gd name="connsiteY7-670" fmla="*/ 3750467 h 3776859"/>
                  <a:gd name="connsiteX8-671" fmla="*/ 1 w 273845"/>
                  <a:gd name="connsiteY8-672" fmla="*/ 3609974 h 3776859"/>
                  <a:gd name="connsiteX9-673" fmla="*/ 0 w 273845"/>
                  <a:gd name="connsiteY9-674" fmla="*/ 0 h 3776859"/>
                  <a:gd name="connsiteX0-675" fmla="*/ 0 w 273845"/>
                  <a:gd name="connsiteY0-676" fmla="*/ 0 h 3776859"/>
                  <a:gd name="connsiteX1-677" fmla="*/ 272825 w 273845"/>
                  <a:gd name="connsiteY1-678" fmla="*/ 0 h 3776859"/>
                  <a:gd name="connsiteX2-679" fmla="*/ 273845 w 273845"/>
                  <a:gd name="connsiteY2-680" fmla="*/ 3581399 h 3776859"/>
                  <a:gd name="connsiteX3-681" fmla="*/ 245270 w 273845"/>
                  <a:gd name="connsiteY3-682" fmla="*/ 3702843 h 3776859"/>
                  <a:gd name="connsiteX4-683" fmla="*/ 223839 w 273845"/>
                  <a:gd name="connsiteY4-684" fmla="*/ 3631404 h 3776859"/>
                  <a:gd name="connsiteX5-685" fmla="*/ 166689 w 273845"/>
                  <a:gd name="connsiteY5-686" fmla="*/ 3776661 h 3776859"/>
                  <a:gd name="connsiteX6-687" fmla="*/ 104776 w 273845"/>
                  <a:gd name="connsiteY6-688" fmla="*/ 3664743 h 3776859"/>
                  <a:gd name="connsiteX7-689" fmla="*/ 57151 w 273845"/>
                  <a:gd name="connsiteY7-690" fmla="*/ 3750467 h 3776859"/>
                  <a:gd name="connsiteX8-691" fmla="*/ 1 w 273845"/>
                  <a:gd name="connsiteY8-692" fmla="*/ 3609974 h 3776859"/>
                  <a:gd name="connsiteX9-693" fmla="*/ 0 w 273845"/>
                  <a:gd name="connsiteY9-694" fmla="*/ 0 h 3776859"/>
                  <a:gd name="connsiteX0-695" fmla="*/ 0 w 273845"/>
                  <a:gd name="connsiteY0-696" fmla="*/ 0 h 3776859"/>
                  <a:gd name="connsiteX1-697" fmla="*/ 272825 w 273845"/>
                  <a:gd name="connsiteY1-698" fmla="*/ 0 h 3776859"/>
                  <a:gd name="connsiteX2-699" fmla="*/ 273845 w 273845"/>
                  <a:gd name="connsiteY2-700" fmla="*/ 3581399 h 3776859"/>
                  <a:gd name="connsiteX3-701" fmla="*/ 245270 w 273845"/>
                  <a:gd name="connsiteY3-702" fmla="*/ 3702843 h 3776859"/>
                  <a:gd name="connsiteX4-703" fmla="*/ 223839 w 273845"/>
                  <a:gd name="connsiteY4-704" fmla="*/ 3631404 h 3776859"/>
                  <a:gd name="connsiteX5-705" fmla="*/ 166689 w 273845"/>
                  <a:gd name="connsiteY5-706" fmla="*/ 3776661 h 3776859"/>
                  <a:gd name="connsiteX6-707" fmla="*/ 104776 w 273845"/>
                  <a:gd name="connsiteY6-708" fmla="*/ 3664743 h 3776859"/>
                  <a:gd name="connsiteX7-709" fmla="*/ 57151 w 273845"/>
                  <a:gd name="connsiteY7-710" fmla="*/ 3750467 h 3776859"/>
                  <a:gd name="connsiteX8-711" fmla="*/ 1 w 273845"/>
                  <a:gd name="connsiteY8-712" fmla="*/ 3609974 h 3776859"/>
                  <a:gd name="connsiteX9-713" fmla="*/ 0 w 273845"/>
                  <a:gd name="connsiteY9-714" fmla="*/ 0 h 377685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51" y="connsiteY7-52"/>
                  </a:cxn>
                  <a:cxn ang="0">
                    <a:pos x="connsiteX8-69" y="connsiteY8-70"/>
                  </a:cxn>
                  <a:cxn ang="0">
                    <a:pos x="connsiteX9-89" y="connsiteY9-90"/>
                  </a:cxn>
                </a:cxnLst>
                <a:rect l="l" t="t" r="r" b="b"/>
                <a:pathLst>
                  <a:path w="273845" h="3776859">
                    <a:moveTo>
                      <a:pt x="0" y="0"/>
                    </a:moveTo>
                    <a:lnTo>
                      <a:pt x="272825" y="0"/>
                    </a:lnTo>
                    <a:lnTo>
                      <a:pt x="273845" y="3581399"/>
                    </a:lnTo>
                    <a:cubicBezTo>
                      <a:pt x="269876" y="3659980"/>
                      <a:pt x="258763" y="3688555"/>
                      <a:pt x="245270" y="3702843"/>
                    </a:cubicBezTo>
                    <a:cubicBezTo>
                      <a:pt x="228204" y="3675061"/>
                      <a:pt x="236936" y="3619101"/>
                      <a:pt x="223839" y="3631404"/>
                    </a:cubicBezTo>
                    <a:cubicBezTo>
                      <a:pt x="210742" y="3643707"/>
                      <a:pt x="186533" y="3771105"/>
                      <a:pt x="166689" y="3776661"/>
                    </a:cubicBezTo>
                    <a:cubicBezTo>
                      <a:pt x="146845" y="3782217"/>
                      <a:pt x="123032" y="3669109"/>
                      <a:pt x="104776" y="3664743"/>
                    </a:cubicBezTo>
                    <a:cubicBezTo>
                      <a:pt x="86520" y="3660377"/>
                      <a:pt x="74614" y="3759595"/>
                      <a:pt x="57151" y="3750467"/>
                    </a:cubicBezTo>
                    <a:cubicBezTo>
                      <a:pt x="28576" y="3725068"/>
                      <a:pt x="9527" y="3661568"/>
                      <a:pt x="1" y="3609974"/>
                    </a:cubicBezTo>
                    <a:cubicBezTo>
                      <a:pt x="1" y="2406649"/>
                      <a:pt x="0" y="1203325"/>
                      <a:pt x="0" y="0"/>
                    </a:cubicBezTo>
                    <a:close/>
                  </a:path>
                </a:pathLst>
              </a:custGeom>
              <a:gradFill flip="none" rotWithShape="1">
                <a:gsLst>
                  <a:gs pos="83000">
                    <a:schemeClr val="tx2"/>
                  </a:gs>
                  <a:gs pos="82000">
                    <a:schemeClr val="tx2"/>
                  </a:gs>
                  <a:gs pos="34000">
                    <a:schemeClr val="tx2">
                      <a:lumMod val="75000"/>
                    </a:schemeClr>
                  </a:gs>
                  <a:gs pos="0">
                    <a:schemeClr val="tx2"/>
                  </a:gs>
                  <a:gs pos="38000">
                    <a:schemeClr val="tx2"/>
                  </a:gs>
                  <a:gs pos="100000">
                    <a:schemeClr val="tx2"/>
                  </a:gs>
                </a:gsLst>
                <a:lin ang="0" scaled="1"/>
                <a:tileRect/>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Rectangle 23"/>
              <p:cNvSpPr/>
              <p:nvPr/>
            </p:nvSpPr>
            <p:spPr>
              <a:xfrm>
                <a:off x="1374774" y="1417118"/>
                <a:ext cx="272825" cy="590550"/>
              </a:xfrm>
              <a:prstGeom prst="rect">
                <a:avLst/>
              </a:prstGeom>
              <a:gradFill flip="none" rotWithShape="1">
                <a:gsLst>
                  <a:gs pos="0">
                    <a:schemeClr val="bg1">
                      <a:lumMod val="75000"/>
                    </a:schemeClr>
                  </a:gs>
                  <a:gs pos="27000">
                    <a:srgbClr val="F2F2F2">
                      <a:lumMod val="0"/>
                      <a:lumOff val="100000"/>
                    </a:srgbClr>
                  </a:gs>
                  <a:gs pos="100000">
                    <a:schemeClr val="bg1">
                      <a:lumMod val="50000"/>
                    </a:schemeClr>
                  </a:gs>
                </a:gsLst>
                <a:lin ang="10800000" scaled="1"/>
                <a:tileRect/>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Rectangle 24"/>
              <p:cNvSpPr/>
              <p:nvPr/>
            </p:nvSpPr>
            <p:spPr>
              <a:xfrm>
                <a:off x="1404710" y="1213680"/>
                <a:ext cx="212954" cy="203438"/>
              </a:xfrm>
              <a:prstGeom prst="rect">
                <a:avLst/>
              </a:prstGeom>
              <a:solidFill>
                <a:schemeClr val="tx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Freeform 25"/>
              <p:cNvSpPr/>
              <p:nvPr/>
            </p:nvSpPr>
            <p:spPr>
              <a:xfrm rot="5400000">
                <a:off x="1396885" y="6250198"/>
                <a:ext cx="228600" cy="73152"/>
              </a:xfrm>
              <a:custGeom>
                <a:avLst/>
                <a:gdLst>
                  <a:gd name="connsiteX0" fmla="*/ 0 w 226544"/>
                  <a:gd name="connsiteY0" fmla="*/ 35306 h 70612"/>
                  <a:gd name="connsiteX1" fmla="*/ 27685 w 226544"/>
                  <a:gd name="connsiteY1" fmla="*/ 0 h 70612"/>
                  <a:gd name="connsiteX2" fmla="*/ 226544 w 226544"/>
                  <a:gd name="connsiteY2" fmla="*/ 35306 h 70612"/>
                  <a:gd name="connsiteX3" fmla="*/ 27685 w 226544"/>
                  <a:gd name="connsiteY3" fmla="*/ 70612 h 70612"/>
                  <a:gd name="connsiteX0-1" fmla="*/ 0 w 226544"/>
                  <a:gd name="connsiteY0-2" fmla="*/ 35306 h 70612"/>
                  <a:gd name="connsiteX1-3" fmla="*/ 27685 w 226544"/>
                  <a:gd name="connsiteY1-4" fmla="*/ 0 h 70612"/>
                  <a:gd name="connsiteX2-5" fmla="*/ 226544 w 226544"/>
                  <a:gd name="connsiteY2-6" fmla="*/ 35306 h 70612"/>
                  <a:gd name="connsiteX3-7" fmla="*/ 27685 w 226544"/>
                  <a:gd name="connsiteY3-8" fmla="*/ 70612 h 70612"/>
                  <a:gd name="connsiteX4" fmla="*/ 0 w 226544"/>
                  <a:gd name="connsiteY4" fmla="*/ 35306 h 70612"/>
                  <a:gd name="connsiteX0-9" fmla="*/ 0 w 226544"/>
                  <a:gd name="connsiteY0-10" fmla="*/ 35306 h 70612"/>
                  <a:gd name="connsiteX1-11" fmla="*/ 27685 w 226544"/>
                  <a:gd name="connsiteY1-12" fmla="*/ 0 h 70612"/>
                  <a:gd name="connsiteX2-13" fmla="*/ 226544 w 226544"/>
                  <a:gd name="connsiteY2-14" fmla="*/ 35306 h 70612"/>
                  <a:gd name="connsiteX3-15" fmla="*/ 27685 w 226544"/>
                  <a:gd name="connsiteY3-16" fmla="*/ 70612 h 70612"/>
                  <a:gd name="connsiteX4-17" fmla="*/ 0 w 226544"/>
                  <a:gd name="connsiteY4-18" fmla="*/ 35306 h 70612"/>
                  <a:gd name="connsiteX0-19" fmla="*/ 0 w 226544"/>
                  <a:gd name="connsiteY0-20" fmla="*/ 35306 h 70612"/>
                  <a:gd name="connsiteX1-21" fmla="*/ 27685 w 226544"/>
                  <a:gd name="connsiteY1-22" fmla="*/ 0 h 70612"/>
                  <a:gd name="connsiteX2-23" fmla="*/ 226544 w 226544"/>
                  <a:gd name="connsiteY2-24" fmla="*/ 35306 h 70612"/>
                  <a:gd name="connsiteX3-25" fmla="*/ 27685 w 226544"/>
                  <a:gd name="connsiteY3-26" fmla="*/ 70612 h 70612"/>
                  <a:gd name="connsiteX4-27" fmla="*/ 0 w 226544"/>
                  <a:gd name="connsiteY4-28" fmla="*/ 35306 h 70612"/>
                  <a:gd name="connsiteX0-29" fmla="*/ 0 w 226544"/>
                  <a:gd name="connsiteY0-30" fmla="*/ 35306 h 70612"/>
                  <a:gd name="connsiteX1-31" fmla="*/ 27685 w 226544"/>
                  <a:gd name="connsiteY1-32" fmla="*/ 0 h 70612"/>
                  <a:gd name="connsiteX2-33" fmla="*/ 226544 w 226544"/>
                  <a:gd name="connsiteY2-34" fmla="*/ 35306 h 70612"/>
                  <a:gd name="connsiteX3-35" fmla="*/ 27685 w 226544"/>
                  <a:gd name="connsiteY3-36" fmla="*/ 70612 h 70612"/>
                  <a:gd name="connsiteX4-37" fmla="*/ 0 w 226544"/>
                  <a:gd name="connsiteY4-38" fmla="*/ 35306 h 70612"/>
                  <a:gd name="connsiteX0-39" fmla="*/ 0 w 226544"/>
                  <a:gd name="connsiteY0-40" fmla="*/ 35306 h 70612"/>
                  <a:gd name="connsiteX1-41" fmla="*/ 27685 w 226544"/>
                  <a:gd name="connsiteY1-42" fmla="*/ 0 h 70612"/>
                  <a:gd name="connsiteX2-43" fmla="*/ 226544 w 226544"/>
                  <a:gd name="connsiteY2-44" fmla="*/ 35306 h 70612"/>
                  <a:gd name="connsiteX3-45" fmla="*/ 27685 w 226544"/>
                  <a:gd name="connsiteY3-46" fmla="*/ 70612 h 70612"/>
                  <a:gd name="connsiteX4-47" fmla="*/ 0 w 226544"/>
                  <a:gd name="connsiteY4-48" fmla="*/ 35306 h 70612"/>
                  <a:gd name="connsiteX0-49" fmla="*/ 0 w 226544"/>
                  <a:gd name="connsiteY0-50" fmla="*/ 35306 h 70612"/>
                  <a:gd name="connsiteX1-51" fmla="*/ 27685 w 226544"/>
                  <a:gd name="connsiteY1-52" fmla="*/ 0 h 70612"/>
                  <a:gd name="connsiteX2-53" fmla="*/ 226544 w 226544"/>
                  <a:gd name="connsiteY2-54" fmla="*/ 35306 h 70612"/>
                  <a:gd name="connsiteX3-55" fmla="*/ 27685 w 226544"/>
                  <a:gd name="connsiteY3-56" fmla="*/ 70612 h 70612"/>
                  <a:gd name="connsiteX4-57" fmla="*/ 0 w 226544"/>
                  <a:gd name="connsiteY4-58" fmla="*/ 35306 h 70612"/>
                  <a:gd name="connsiteX0-59" fmla="*/ 0 w 226544"/>
                  <a:gd name="connsiteY0-60" fmla="*/ 35306 h 70612"/>
                  <a:gd name="connsiteX1-61" fmla="*/ 27685 w 226544"/>
                  <a:gd name="connsiteY1-62" fmla="*/ 0 h 70612"/>
                  <a:gd name="connsiteX2-63" fmla="*/ 226544 w 226544"/>
                  <a:gd name="connsiteY2-64" fmla="*/ 35306 h 70612"/>
                  <a:gd name="connsiteX3-65" fmla="*/ 27685 w 226544"/>
                  <a:gd name="connsiteY3-66" fmla="*/ 70612 h 70612"/>
                  <a:gd name="connsiteX4-67" fmla="*/ 0 w 226544"/>
                  <a:gd name="connsiteY4-68" fmla="*/ 35306 h 70612"/>
                  <a:gd name="connsiteX0-69" fmla="*/ 0 w 226544"/>
                  <a:gd name="connsiteY0-70" fmla="*/ 35306 h 70612"/>
                  <a:gd name="connsiteX1-71" fmla="*/ 27685 w 226544"/>
                  <a:gd name="connsiteY1-72" fmla="*/ 0 h 70612"/>
                  <a:gd name="connsiteX2-73" fmla="*/ 226544 w 226544"/>
                  <a:gd name="connsiteY2-74" fmla="*/ 35306 h 70612"/>
                  <a:gd name="connsiteX3-75" fmla="*/ 27685 w 226544"/>
                  <a:gd name="connsiteY3-76" fmla="*/ 70612 h 70612"/>
                  <a:gd name="connsiteX4-77" fmla="*/ 0 w 226544"/>
                  <a:gd name="connsiteY4-78" fmla="*/ 35306 h 70612"/>
                  <a:gd name="connsiteX0-79" fmla="*/ 0 w 226544"/>
                  <a:gd name="connsiteY0-80" fmla="*/ 35306 h 70612"/>
                  <a:gd name="connsiteX1-81" fmla="*/ 27685 w 226544"/>
                  <a:gd name="connsiteY1-82" fmla="*/ 0 h 70612"/>
                  <a:gd name="connsiteX2-83" fmla="*/ 226544 w 226544"/>
                  <a:gd name="connsiteY2-84" fmla="*/ 35306 h 70612"/>
                  <a:gd name="connsiteX3-85" fmla="*/ 27685 w 226544"/>
                  <a:gd name="connsiteY3-86" fmla="*/ 70612 h 70612"/>
                  <a:gd name="connsiteX4-87" fmla="*/ 0 w 226544"/>
                  <a:gd name="connsiteY4-88" fmla="*/ 35306 h 70612"/>
                </a:gdLst>
                <a:ahLst/>
                <a:cxnLst>
                  <a:cxn ang="0">
                    <a:pos x="connsiteX0-1" y="connsiteY0-2"/>
                  </a:cxn>
                  <a:cxn ang="0">
                    <a:pos x="connsiteX1-3" y="connsiteY1-4"/>
                  </a:cxn>
                  <a:cxn ang="0">
                    <a:pos x="connsiteX2-5" y="connsiteY2-6"/>
                  </a:cxn>
                  <a:cxn ang="0">
                    <a:pos x="connsiteX3-7" y="connsiteY3-8"/>
                  </a:cxn>
                  <a:cxn ang="0">
                    <a:pos x="connsiteX4-17" y="connsiteY4-18"/>
                  </a:cxn>
                </a:cxnLst>
                <a:rect l="l" t="t" r="r" b="b"/>
                <a:pathLst>
                  <a:path w="226544" h="70612">
                    <a:moveTo>
                      <a:pt x="0" y="35306"/>
                    </a:moveTo>
                    <a:cubicBezTo>
                      <a:pt x="1521" y="15316"/>
                      <a:pt x="12805" y="4576"/>
                      <a:pt x="27685" y="0"/>
                    </a:cubicBezTo>
                    <a:lnTo>
                      <a:pt x="226544" y="35306"/>
                    </a:lnTo>
                    <a:lnTo>
                      <a:pt x="27685" y="70612"/>
                    </a:lnTo>
                    <a:cubicBezTo>
                      <a:pt x="11264" y="65009"/>
                      <a:pt x="1007" y="52726"/>
                      <a:pt x="0" y="35306"/>
                    </a:cubicBezTo>
                    <a:close/>
                  </a:path>
                </a:pathLst>
              </a:custGeom>
              <a:solidFill>
                <a:srgbClr val="4C504C"/>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27" name="Straight Connector 26"/>
              <p:cNvCxnSpPr/>
              <p:nvPr/>
            </p:nvCxnSpPr>
            <p:spPr>
              <a:xfrm>
                <a:off x="1374774" y="1486648"/>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374774" y="1562425"/>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374774" y="1638202"/>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374774" y="1713979"/>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374774" y="1789756"/>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374774" y="1865533"/>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374774" y="1941308"/>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grpSp>
        <p:sp>
          <p:nvSpPr>
            <p:cNvPr id="6" name="Trapezoid 5"/>
            <p:cNvSpPr/>
            <p:nvPr/>
          </p:nvSpPr>
          <p:spPr>
            <a:xfrm rot="16200000">
              <a:off x="1594830" y="4594562"/>
              <a:ext cx="695326" cy="59524"/>
            </a:xfrm>
            <a:prstGeom prst="trapezoid">
              <a:avLst>
                <a:gd name="adj" fmla="val 69837"/>
              </a:avLst>
            </a:prstGeom>
            <a:solidFill>
              <a:schemeClr val="accent2">
                <a:lumMod val="5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Trapezoid 8"/>
            <p:cNvSpPr/>
            <p:nvPr/>
          </p:nvSpPr>
          <p:spPr>
            <a:xfrm rot="16200000">
              <a:off x="1594832" y="2634935"/>
              <a:ext cx="695326" cy="59529"/>
            </a:xfrm>
            <a:prstGeom prst="trapezoid">
              <a:avLst>
                <a:gd name="adj" fmla="val 69837"/>
              </a:avLst>
            </a:prstGeom>
            <a:solidFill>
              <a:schemeClr val="accent3">
                <a:lumMod val="5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Pentagon 9"/>
            <p:cNvSpPr/>
            <p:nvPr/>
          </p:nvSpPr>
          <p:spPr>
            <a:xfrm>
              <a:off x="1912729" y="2359899"/>
              <a:ext cx="3510756" cy="607219"/>
            </a:xfrm>
            <a:prstGeom prst="homePlate">
              <a:avLst>
                <a:gd name="adj" fmla="val 36274"/>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Pentagon 10"/>
            <p:cNvSpPr/>
            <p:nvPr/>
          </p:nvSpPr>
          <p:spPr>
            <a:xfrm>
              <a:off x="1942496" y="4304623"/>
              <a:ext cx="3510756" cy="607219"/>
            </a:xfrm>
            <a:prstGeom prst="homePlate">
              <a:avLst>
                <a:gd name="adj" fmla="val 36274"/>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Rectangle 33"/>
            <p:cNvSpPr/>
            <p:nvPr/>
          </p:nvSpPr>
          <p:spPr>
            <a:xfrm>
              <a:off x="2679704" y="2509740"/>
              <a:ext cx="2330568" cy="375027"/>
            </a:xfrm>
            <a:prstGeom prst="rect">
              <a:avLst/>
            </a:prstGeom>
          </p:spPr>
          <p:txBody>
            <a:bodyPr wrap="square">
              <a:spAutoFit/>
            </a:bodyPr>
            <a:lstStyle/>
            <a:p>
              <a:pPr algn="ctr">
                <a:lnSpc>
                  <a:spcPct val="120000"/>
                </a:lnSpc>
              </a:pPr>
              <a:r>
                <a:rPr lang="en-US" altLang="zh-CN" sz="14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Level2</a:t>
              </a:r>
              <a:r>
                <a:rPr lang="zh-CN" altLang="en-US" sz="14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数据</a:t>
              </a:r>
              <a:r>
                <a:rPr lang="en-US" altLang="zh-CN" sz="1400" dirty="0" err="1"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DataFeed</a:t>
              </a:r>
              <a:r>
                <a:rPr lang="zh-CN" altLang="en-US" sz="14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服务</a:t>
              </a:r>
              <a:endParaRPr lang="en-GB"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TextBox 38"/>
            <p:cNvSpPr txBox="1"/>
            <p:nvPr/>
          </p:nvSpPr>
          <p:spPr>
            <a:xfrm>
              <a:off x="1944843" y="2478964"/>
              <a:ext cx="303613" cy="349601"/>
            </a:xfrm>
            <a:prstGeom prst="rect">
              <a:avLst/>
            </a:prstGeom>
            <a:noFill/>
            <a:effectLst/>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sz="14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1</a:t>
              </a:r>
              <a:endParaRPr lang="en-US" sz="14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TextBox 191"/>
            <p:cNvSpPr txBox="1"/>
            <p:nvPr/>
          </p:nvSpPr>
          <p:spPr>
            <a:xfrm>
              <a:off x="1959152" y="5140750"/>
              <a:ext cx="303613" cy="349601"/>
            </a:xfrm>
            <a:prstGeom prst="rect">
              <a:avLst/>
            </a:prstGeom>
            <a:noFill/>
            <a:effectLst/>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sz="14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2</a:t>
              </a:r>
              <a:endParaRPr lang="en-US" sz="14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7" name="TextBox 192"/>
            <p:cNvSpPr txBox="1"/>
            <p:nvPr/>
          </p:nvSpPr>
          <p:spPr>
            <a:xfrm>
              <a:off x="2011568" y="4283895"/>
              <a:ext cx="170163" cy="374220"/>
            </a:xfrm>
            <a:prstGeom prst="rect">
              <a:avLst/>
            </a:prstGeom>
            <a:noFill/>
            <a:effectLst/>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endParaRPr lang="en-US" sz="14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TextBox 193"/>
            <p:cNvSpPr txBox="1"/>
            <p:nvPr/>
          </p:nvSpPr>
          <p:spPr>
            <a:xfrm>
              <a:off x="2011568" y="5186362"/>
              <a:ext cx="170163" cy="374220"/>
            </a:xfrm>
            <a:prstGeom prst="rect">
              <a:avLst/>
            </a:prstGeom>
            <a:noFill/>
            <a:effectLst/>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endParaRPr lang="en-US" sz="14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Rectangle 38"/>
            <p:cNvSpPr/>
            <p:nvPr/>
          </p:nvSpPr>
          <p:spPr>
            <a:xfrm>
              <a:off x="2679704" y="3412206"/>
              <a:ext cx="2330568" cy="349601"/>
            </a:xfrm>
            <a:prstGeom prst="rect">
              <a:avLst/>
            </a:prstGeom>
          </p:spPr>
          <p:txBody>
            <a:bodyPr wrap="square">
              <a:spAutoFit/>
            </a:bodyPr>
            <a:lstStyle/>
            <a:p>
              <a:pPr algn="ctr">
                <a:lnSpc>
                  <a:spcPct val="120000"/>
                </a:lnSpc>
              </a:pPr>
              <a:r>
                <a:rPr lang="en-US" sz="14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X-S</a:t>
              </a:r>
              <a:r>
                <a:rPr lang="en-US" altLang="zh-CN" sz="14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peed</a:t>
              </a:r>
              <a:r>
                <a:rPr lang="zh-CN" altLang="en-US" sz="14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证券版</a:t>
              </a:r>
              <a:endParaRPr lang="en-GB"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Rectangle 39"/>
            <p:cNvSpPr/>
            <p:nvPr/>
          </p:nvSpPr>
          <p:spPr>
            <a:xfrm>
              <a:off x="2679704" y="4314672"/>
              <a:ext cx="2562980" cy="375027"/>
            </a:xfrm>
            <a:prstGeom prst="rect">
              <a:avLst/>
            </a:prstGeom>
          </p:spPr>
          <p:txBody>
            <a:bodyPr wrap="square">
              <a:spAutoFit/>
            </a:bodyPr>
            <a:lstStyle/>
            <a:p>
              <a:pPr algn="ctr">
                <a:lnSpc>
                  <a:spcPct val="120000"/>
                </a:lnSpc>
              </a:pPr>
              <a:r>
                <a:rPr lang="zh-CN" altLang="en-US" sz="14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历史数据</a:t>
              </a:r>
              <a:endParaRPr lang="en-GB"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Rectangle 40"/>
            <p:cNvSpPr/>
            <p:nvPr/>
          </p:nvSpPr>
          <p:spPr>
            <a:xfrm>
              <a:off x="2679704" y="5214753"/>
              <a:ext cx="2330568" cy="375027"/>
            </a:xfrm>
            <a:prstGeom prst="rect">
              <a:avLst/>
            </a:prstGeom>
          </p:spPr>
          <p:txBody>
            <a:bodyPr wrap="square">
              <a:spAutoFit/>
            </a:bodyPr>
            <a:lstStyle/>
            <a:p>
              <a:pPr algn="ctr">
                <a:lnSpc>
                  <a:spcPct val="120000"/>
                </a:lnSpc>
              </a:pPr>
              <a:r>
                <a:rPr lang="en-US" altLang="zh-CN" sz="14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XQN</a:t>
              </a:r>
              <a:r>
                <a:rPr lang="zh-CN" altLang="en-US" sz="14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行情加速器</a:t>
              </a:r>
              <a:r>
                <a:rPr lang="en-GB" sz="14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 </a:t>
              </a:r>
              <a:endParaRPr lang="en-GB"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65" name="文本框 64"/>
          <p:cNvSpPr txBox="1"/>
          <p:nvPr/>
        </p:nvSpPr>
        <p:spPr>
          <a:xfrm>
            <a:off x="372973" y="362225"/>
            <a:ext cx="1130905" cy="374375"/>
          </a:xfrm>
          <a:prstGeom prst="rect">
            <a:avLst/>
          </a:prstGeom>
          <a:noFill/>
        </p:spPr>
        <p:txBody>
          <a:bodyPr wrap="none" lIns="96434" tIns="48217" rIns="96434" bIns="48217" rtlCol="0">
            <a:spAutoFit/>
          </a:bodyPr>
          <a:lstStyle/>
          <a:p>
            <a:pPr defTabSz="963930"/>
            <a:r>
              <a:rPr lang="zh-CN" altLang="en-US" sz="1800" smtClean="0">
                <a:solidFill>
                  <a:srgbClr val="E7E6E6">
                    <a:lumMod val="25000"/>
                  </a:srgbClr>
                </a:solidFill>
                <a:latin typeface="微软雅黑" panose="020B0503020204020204" pitchFamily="34" charset="-122"/>
                <a:ea typeface="微软雅黑" panose="020B0503020204020204" pitchFamily="34" charset="-122"/>
                <a:cs typeface="+mn-ea"/>
                <a:sym typeface="+mn-lt"/>
              </a:rPr>
              <a:t>数据服务</a:t>
            </a:r>
            <a:endParaRPr lang="zh-CN" altLang="en-US" sz="1800" dirty="0">
              <a:solidFill>
                <a:srgbClr val="E7E6E6">
                  <a:lumMod val="25000"/>
                </a:srgbClr>
              </a:solidFill>
              <a:latin typeface="微软雅黑" panose="020B0503020204020204" pitchFamily="34" charset="-122"/>
              <a:ea typeface="微软雅黑" panose="020B0503020204020204" pitchFamily="34" charset="-122"/>
              <a:cs typeface="+mn-ea"/>
              <a:sym typeface="+mn-lt"/>
            </a:endParaRPr>
          </a:p>
        </p:txBody>
      </p:sp>
      <p:pic>
        <p:nvPicPr>
          <p:cNvPr id="67" name="图片 6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860278" y="197518"/>
            <a:ext cx="3893811" cy="754511"/>
          </a:xfrm>
          <a:prstGeom prst="rect">
            <a:avLst/>
          </a:prstGeom>
        </p:spPr>
      </p:pic>
      <p:pic>
        <p:nvPicPr>
          <p:cNvPr id="42" name="图片 4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860278" y="172156"/>
            <a:ext cx="3893811" cy="75451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custDataLst>
              <p:tags r:id="rId1"/>
            </p:custDataLst>
          </p:nvPr>
        </p:nvSpPr>
        <p:spPr>
          <a:xfrm>
            <a:off x="0" y="2647413"/>
            <a:ext cx="12855600" cy="11959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2847500" rtlCol="0" anchor="ctr">
            <a:normAutofit/>
          </a:bodyPr>
          <a:lstStyle/>
          <a:p>
            <a:pPr algn="ctr"/>
            <a:endPar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任意多边形 6"/>
          <p:cNvSpPr/>
          <p:nvPr>
            <p:custDataLst>
              <p:tags r:id="rId2"/>
            </p:custDataLst>
          </p:nvPr>
        </p:nvSpPr>
        <p:spPr>
          <a:xfrm>
            <a:off x="1435296" y="2240406"/>
            <a:ext cx="2733578" cy="2151532"/>
          </a:xfrm>
          <a:custGeom>
            <a:avLst/>
            <a:gdLst>
              <a:gd name="connsiteX0" fmla="*/ 0 w 1950720"/>
              <a:gd name="connsiteY0" fmla="*/ 0 h 1535364"/>
              <a:gd name="connsiteX1" fmla="*/ 1950720 w 1950720"/>
              <a:gd name="connsiteY1" fmla="*/ 0 h 1535364"/>
              <a:gd name="connsiteX2" fmla="*/ 975360 w 1950720"/>
              <a:gd name="connsiteY2" fmla="*/ 1535364 h 1535364"/>
            </a:gdLst>
            <a:ahLst/>
            <a:cxnLst>
              <a:cxn ang="0">
                <a:pos x="connsiteX0" y="connsiteY0"/>
              </a:cxn>
              <a:cxn ang="0">
                <a:pos x="connsiteX1" y="connsiteY1"/>
              </a:cxn>
              <a:cxn ang="0">
                <a:pos x="connsiteX2" y="connsiteY2"/>
              </a:cxn>
            </a:cxnLst>
            <a:rect l="l" t="t" r="r" b="b"/>
            <a:pathLst>
              <a:path w="1950720" h="1535364">
                <a:moveTo>
                  <a:pt x="0" y="0"/>
                </a:moveTo>
                <a:lnTo>
                  <a:pt x="1950720" y="0"/>
                </a:lnTo>
                <a:lnTo>
                  <a:pt x="975360" y="1535364"/>
                </a:lnTo>
                <a:close/>
              </a:path>
            </a:pathLst>
          </a:custGeom>
          <a:solidFill>
            <a:schemeClr val="accent1"/>
          </a:solidFill>
          <a:ln w="0">
            <a:noFill/>
          </a:ln>
        </p:spPr>
        <p:style>
          <a:lnRef idx="2">
            <a:schemeClr val="accent1">
              <a:shade val="50000"/>
            </a:schemeClr>
          </a:lnRef>
          <a:fillRef idx="1">
            <a:schemeClr val="accent1"/>
          </a:fillRef>
          <a:effectRef idx="0">
            <a:schemeClr val="accent1"/>
          </a:effectRef>
          <a:fontRef idx="minor">
            <a:schemeClr val="lt1"/>
          </a:fontRef>
        </p:style>
        <p:txBody>
          <a:bodyPr wrap="square" tIns="0" bIns="569500" rtlCol="0" anchor="ctr">
            <a:noAutofit/>
          </a:bodyPr>
          <a:lstStyle/>
          <a:p>
            <a:pPr lvl="0" algn="ctr">
              <a:buClr>
                <a:srgbClr val="FFC000">
                  <a:lumMod val="75000"/>
                </a:srgbClr>
              </a:buClr>
              <a:buSzPct val="60000"/>
            </a:pPr>
            <a:r>
              <a:rPr lang="en-US" altLang="zh-CN" sz="66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01</a:t>
            </a:r>
            <a:endParaRPr lang="zh-CN" altLang="en-US" sz="66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MH_Entry_1"/>
          <p:cNvSpPr/>
          <p:nvPr>
            <p:custDataLst>
              <p:tags r:id="rId3"/>
            </p:custDataLst>
          </p:nvPr>
        </p:nvSpPr>
        <p:spPr>
          <a:xfrm>
            <a:off x="5853311" y="2967973"/>
            <a:ext cx="4824536" cy="492443"/>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algn="ctr"/>
            <a:r>
              <a:rPr lang="en-US" altLang="zh-CN" sz="32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Level2</a:t>
            </a:r>
            <a:r>
              <a:rPr lang="zh-CN" altLang="en-US" sz="32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数据</a:t>
            </a:r>
            <a:r>
              <a:rPr lang="en-US" altLang="zh-CN" sz="3200" dirty="0" err="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DataFeed</a:t>
            </a:r>
            <a:r>
              <a:rPr lang="zh-CN" altLang="en-US" sz="32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服务</a:t>
            </a:r>
            <a:endParaRPr lang="en-GB" altLang="zh-CN" sz="32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TextBox 11"/>
          <p:cNvSpPr txBox="1"/>
          <p:nvPr/>
        </p:nvSpPr>
        <p:spPr>
          <a:xfrm>
            <a:off x="1244800" y="5488533"/>
            <a:ext cx="11017224" cy="830997"/>
          </a:xfrm>
          <a:prstGeom prst="rect">
            <a:avLst/>
          </a:prstGeom>
          <a:noFill/>
        </p:spPr>
        <p:txBody>
          <a:bodyPr wrap="square" lIns="0" tIns="0" rIns="0" bIns="0" rtlCol="0">
            <a:spAutoFit/>
          </a:bodyPr>
          <a:lstStyle/>
          <a:p>
            <a:r>
              <a:rPr lang="zh-CN" altLang="en-US" b="1" dirty="0" smtClean="0">
                <a:solidFill>
                  <a:schemeClr val="accent5">
                    <a:lumMod val="75000"/>
                  </a:schemeClr>
                </a:solidFill>
                <a:latin typeface="微软雅黑" panose="020B0503020204020204" pitchFamily="34" charset="-122"/>
                <a:ea typeface="微软雅黑" panose="020B0503020204020204" pitchFamily="34" charset="-122"/>
                <a:cs typeface="微软雅黑" panose="020B0503020204020204" pitchFamily="34" charset="-122"/>
              </a:rPr>
              <a:t>产品介绍</a:t>
            </a:r>
            <a:endParaRPr lang="zh-CN" altLang="en-US" b="1" dirty="0">
              <a:solidFill>
                <a:schemeClr val="accent5">
                  <a:lumMod val="7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dirty="0" smtClean="0">
                <a:solidFill>
                  <a:schemeClr val="bg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用户可以以特定对</a:t>
            </a:r>
            <a:r>
              <a:rPr lang="en-US" altLang="zh-CN" dirty="0" smtClean="0">
                <a:solidFill>
                  <a:schemeClr val="bg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API</a:t>
            </a:r>
            <a:r>
              <a:rPr lang="zh-CN" altLang="en-US" dirty="0" smtClean="0">
                <a:solidFill>
                  <a:schemeClr val="bg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接口方式接收大商所</a:t>
            </a:r>
            <a:r>
              <a:rPr lang="en-US" altLang="zh-CN" dirty="0" smtClean="0">
                <a:solidFill>
                  <a:schemeClr val="bg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Level-2</a:t>
            </a:r>
            <a:r>
              <a:rPr lang="zh-CN" altLang="en-US" dirty="0" smtClean="0">
                <a:solidFill>
                  <a:schemeClr val="bg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行情数据，并允许其利用</a:t>
            </a:r>
            <a:r>
              <a:rPr lang="en-US" altLang="zh-CN" dirty="0" err="1" smtClean="0">
                <a:solidFill>
                  <a:schemeClr val="bg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DataFeed</a:t>
            </a:r>
            <a:r>
              <a:rPr lang="zh-CN" altLang="en-US" dirty="0" smtClean="0">
                <a:solidFill>
                  <a:schemeClr val="bg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产品进行算法交易，风险控制和数据分析研究，开发策略等高端应用。</a:t>
            </a:r>
            <a:endParaRPr lang="en-US" altLang="zh-CN" dirty="0">
              <a:solidFill>
                <a:schemeClr val="bg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pic>
        <p:nvPicPr>
          <p:cNvPr id="13" name="图片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60278" y="172156"/>
            <a:ext cx="3893811" cy="754511"/>
          </a:xfrm>
          <a:prstGeom prst="rect">
            <a:avLst/>
          </a:prstGeom>
        </p:spPr>
      </p:pic>
    </p:spTree>
    <p:custDataLst>
      <p:tags r:id="rId5"/>
    </p:custDataLst>
  </p:cSld>
  <p:clrMapOvr>
    <a:masterClrMapping/>
  </p:clrMapOvr>
  <p:transition spd="slow" advTm="0">
    <p:push/>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2670014" y="2515603"/>
            <a:ext cx="1631937" cy="1872178"/>
            <a:chOff x="1493333" y="1670330"/>
            <a:chExt cx="1336449" cy="1533190"/>
          </a:xfrm>
        </p:grpSpPr>
        <p:sp>
          <p:nvSpPr>
            <p:cNvPr id="9" name="TextBox 8"/>
            <p:cNvSpPr txBox="1"/>
            <p:nvPr/>
          </p:nvSpPr>
          <p:spPr>
            <a:xfrm>
              <a:off x="1493333" y="2719586"/>
              <a:ext cx="1334504" cy="483934"/>
            </a:xfrm>
            <a:prstGeom prst="rect">
              <a:avLst/>
            </a:prstGeom>
            <a:noFill/>
          </p:spPr>
          <p:txBody>
            <a:bodyPr wrap="square" lIns="0" tIns="0" rIns="0" bIns="0" rtlCol="0">
              <a:spAutoFit/>
            </a:bodyPr>
            <a:lstStyle/>
            <a:p>
              <a:pPr algn="just">
                <a:lnSpc>
                  <a:spcPct val="120000"/>
                </a:lnSpc>
              </a:pPr>
              <a:r>
                <a:rPr lang="en-US" altLang="zh-CN" sz="8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TextBox 9"/>
            <p:cNvSpPr txBox="1"/>
            <p:nvPr/>
          </p:nvSpPr>
          <p:spPr>
            <a:xfrm>
              <a:off x="1823497" y="1670330"/>
              <a:ext cx="701011" cy="823989"/>
            </a:xfrm>
            <a:prstGeom prst="rect">
              <a:avLst/>
            </a:prstGeom>
            <a:noFill/>
          </p:spPr>
          <p:txBody>
            <a:bodyPr wrap="none" lIns="0" tIns="0" rIns="0" bIns="0" rtlCol="0">
              <a:spAutoFit/>
            </a:bodyPr>
            <a:lstStyle/>
            <a:p>
              <a:pPr algn="ctr">
                <a:lnSpc>
                  <a:spcPct val="120000"/>
                </a:lnSpc>
              </a:pPr>
              <a:r>
                <a:rPr lang="en-US" sz="60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76</a:t>
              </a:r>
              <a:endParaRPr lang="en-US" sz="6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TextBox 10"/>
            <p:cNvSpPr txBox="1"/>
            <p:nvPr/>
          </p:nvSpPr>
          <p:spPr>
            <a:xfrm>
              <a:off x="1506525" y="2514843"/>
              <a:ext cx="1323257" cy="211721"/>
            </a:xfrm>
            <a:prstGeom prst="rect">
              <a:avLst/>
            </a:prstGeom>
            <a:noFill/>
          </p:spPr>
          <p:txBody>
            <a:bodyPr wrap="none" lIns="0" tIns="0" rIns="0" bIns="0" rtlCol="0">
              <a:spAutoFit/>
            </a:bodyPr>
            <a:lstStyle/>
            <a:p>
              <a:pPr algn="ctr">
                <a:lnSpc>
                  <a:spcPct val="120000"/>
                </a:lnSpc>
              </a:pPr>
              <a:r>
                <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点击请替换文字内容</a:t>
              </a:r>
              <a:endPar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3" name="文本框 22"/>
          <p:cNvSpPr txBox="1"/>
          <p:nvPr/>
        </p:nvSpPr>
        <p:spPr>
          <a:xfrm>
            <a:off x="372973" y="381145"/>
            <a:ext cx="3104074" cy="651374"/>
          </a:xfrm>
          <a:prstGeom prst="rect">
            <a:avLst/>
          </a:prstGeom>
          <a:noFill/>
        </p:spPr>
        <p:txBody>
          <a:bodyPr wrap="square" lIns="96434" tIns="48217" rIns="96434" bIns="48217" rtlCol="0">
            <a:spAutoFit/>
          </a:bodyPr>
          <a:lstStyle/>
          <a:p>
            <a:pPr defTabSz="963930"/>
            <a:r>
              <a:rPr lang="en-US" altLang="zh-CN" dirty="0" smtClean="0">
                <a:solidFill>
                  <a:srgbClr val="E7E6E6">
                    <a:lumMod val="25000"/>
                  </a:srgbClr>
                </a:solidFill>
                <a:latin typeface="微软雅黑" panose="020B0503020204020204" pitchFamily="34" charset="-122"/>
                <a:ea typeface="微软雅黑" panose="020B0503020204020204" pitchFamily="34" charset="-122"/>
                <a:cs typeface="+mn-ea"/>
                <a:sym typeface="Arial" panose="020B0604020202020204" pitchFamily="34" charset="0"/>
              </a:rPr>
              <a:t>Level2</a:t>
            </a:r>
            <a:r>
              <a:rPr lang="zh-CN" altLang="en-US" dirty="0">
                <a:solidFill>
                  <a:srgbClr val="E7E6E6">
                    <a:lumMod val="25000"/>
                  </a:srgbClr>
                </a:solidFill>
                <a:latin typeface="微软雅黑" panose="020B0503020204020204" pitchFamily="34" charset="-122"/>
                <a:ea typeface="微软雅黑" panose="020B0503020204020204" pitchFamily="34" charset="-122"/>
                <a:cs typeface="+mn-ea"/>
                <a:sym typeface="Arial" panose="020B0604020202020204" pitchFamily="34" charset="0"/>
              </a:rPr>
              <a:t>数据</a:t>
            </a:r>
            <a:r>
              <a:rPr lang="en-US" altLang="zh-CN" dirty="0" err="1">
                <a:solidFill>
                  <a:srgbClr val="E7E6E6">
                    <a:lumMod val="25000"/>
                  </a:srgbClr>
                </a:solidFill>
                <a:latin typeface="微软雅黑" panose="020B0503020204020204" pitchFamily="34" charset="-122"/>
                <a:ea typeface="微软雅黑" panose="020B0503020204020204" pitchFamily="34" charset="-122"/>
                <a:cs typeface="+mn-ea"/>
                <a:sym typeface="Arial" panose="020B0604020202020204" pitchFamily="34" charset="0"/>
              </a:rPr>
              <a:t>DataFeed</a:t>
            </a:r>
            <a:r>
              <a:rPr lang="zh-CN" altLang="en-US" dirty="0">
                <a:solidFill>
                  <a:srgbClr val="E7E6E6">
                    <a:lumMod val="25000"/>
                  </a:srgbClr>
                </a:solidFill>
                <a:latin typeface="微软雅黑" panose="020B0503020204020204" pitchFamily="34" charset="-122"/>
                <a:ea typeface="微软雅黑" panose="020B0503020204020204" pitchFamily="34" charset="-122"/>
                <a:cs typeface="+mn-ea"/>
                <a:sym typeface="Arial" panose="020B0604020202020204" pitchFamily="34" charset="0"/>
              </a:rPr>
              <a:t>服务</a:t>
            </a:r>
            <a:endParaRPr lang="en-GB" altLang="zh-CN" dirty="0">
              <a:solidFill>
                <a:srgbClr val="E7E6E6">
                  <a:lumMod val="25000"/>
                </a:srgbClr>
              </a:solidFill>
              <a:latin typeface="微软雅黑" panose="020B0503020204020204" pitchFamily="34" charset="-122"/>
              <a:ea typeface="微软雅黑" panose="020B0503020204020204" pitchFamily="34" charset="-122"/>
              <a:cs typeface="+mn-ea"/>
              <a:sym typeface="Arial" panose="020B0604020202020204" pitchFamily="34" charset="0"/>
            </a:endParaRPr>
          </a:p>
          <a:p>
            <a:pPr defTabSz="963930"/>
            <a:endParaRPr lang="zh-CN" altLang="en-US" sz="1800" dirty="0">
              <a:solidFill>
                <a:srgbClr val="E7E6E6">
                  <a:lumMod val="25000"/>
                </a:srgbClr>
              </a:solidFill>
              <a:latin typeface="微软雅黑" panose="020B0503020204020204" pitchFamily="34" charset="-122"/>
              <a:ea typeface="微软雅黑" panose="020B0503020204020204" pitchFamily="34" charset="-122"/>
              <a:cs typeface="+mn-ea"/>
              <a:sym typeface="+mn-lt"/>
            </a:endParaRPr>
          </a:p>
        </p:txBody>
      </p:sp>
      <p:pic>
        <p:nvPicPr>
          <p:cNvPr id="8" name="图片 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860278" y="172156"/>
            <a:ext cx="3893811" cy="754511"/>
          </a:xfrm>
          <a:prstGeom prst="rect">
            <a:avLst/>
          </a:prstGeom>
        </p:spPr>
      </p:pic>
      <p:grpSp>
        <p:nvGrpSpPr>
          <p:cNvPr id="40" name="Group 2"/>
          <p:cNvGrpSpPr/>
          <p:nvPr/>
        </p:nvGrpSpPr>
        <p:grpSpPr bwMode="auto">
          <a:xfrm>
            <a:off x="1763712" y="1636570"/>
            <a:ext cx="8194055" cy="4356019"/>
            <a:chOff x="0" y="0"/>
            <a:chExt cx="5191" cy="3042"/>
          </a:xfrm>
        </p:grpSpPr>
        <p:sp>
          <p:nvSpPr>
            <p:cNvPr id="41" name="AutoShape 4"/>
            <p:cNvSpPr/>
            <p:nvPr/>
          </p:nvSpPr>
          <p:spPr bwMode="auto">
            <a:xfrm>
              <a:off x="0" y="2914"/>
              <a:ext cx="5191" cy="128"/>
            </a:xfrm>
            <a:custGeom>
              <a:avLst/>
              <a:gdLst>
                <a:gd name="T0" fmla="*/ 0 w 21600"/>
                <a:gd name="T1" fmla="*/ 0 h 21600"/>
                <a:gd name="T2" fmla="*/ 549 w 21600"/>
                <a:gd name="T3" fmla="*/ 128 h 21600"/>
                <a:gd name="T4" fmla="*/ 4642 w 21600"/>
                <a:gd name="T5" fmla="*/ 128 h 21600"/>
                <a:gd name="T6" fmla="*/ 5191 w 21600"/>
                <a:gd name="T7" fmla="*/ 0 h 21600"/>
                <a:gd name="T8" fmla="*/ 0 w 21600"/>
                <a:gd name="T9" fmla="*/ 0 h 21600"/>
                <a:gd name="T10" fmla="*/ 0 60000 65536"/>
                <a:gd name="T11" fmla="*/ 0 60000 65536"/>
                <a:gd name="T12" fmla="*/ 0 60000 65536"/>
                <a:gd name="T13" fmla="*/ 0 60000 65536"/>
                <a:gd name="T14" fmla="*/ 0 60000 65536"/>
                <a:gd name="T15" fmla="*/ 2942 w 21600"/>
                <a:gd name="T16" fmla="*/ 2869 h 21600"/>
                <a:gd name="T17" fmla="*/ 18658 w 21600"/>
                <a:gd name="T18" fmla="*/ 1873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2283" y="21600"/>
                  </a:lnTo>
                  <a:lnTo>
                    <a:pt x="19317" y="21600"/>
                  </a:lnTo>
                  <a:lnTo>
                    <a:pt x="21600" y="0"/>
                  </a:lnTo>
                  <a:lnTo>
                    <a:pt x="0" y="0"/>
                  </a:lnTo>
                  <a:close/>
                </a:path>
              </a:pathLst>
            </a:custGeom>
            <a:gradFill rotWithShape="1">
              <a:gsLst>
                <a:gs pos="0">
                  <a:srgbClr val="333333">
                    <a:alpha val="50000"/>
                  </a:srgbClr>
                </a:gs>
                <a:gs pos="100000">
                  <a:srgbClr val="FFFFFF">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a:p>
          </p:txBody>
        </p:sp>
        <p:sp>
          <p:nvSpPr>
            <p:cNvPr id="42" name="AutoShape 5"/>
            <p:cNvSpPr>
              <a:spLocks noChangeArrowheads="1"/>
            </p:cNvSpPr>
            <p:nvPr/>
          </p:nvSpPr>
          <p:spPr bwMode="auto">
            <a:xfrm>
              <a:off x="0" y="0"/>
              <a:ext cx="5170" cy="2915"/>
            </a:xfrm>
            <a:prstGeom prst="roundRect">
              <a:avLst>
                <a:gd name="adj" fmla="val 1324"/>
              </a:avLst>
            </a:prstGeom>
            <a:gradFill rotWithShape="1">
              <a:gsLst>
                <a:gs pos="0">
                  <a:srgbClr val="FFFFFF"/>
                </a:gs>
                <a:gs pos="100000">
                  <a:srgbClr val="DDDDDD"/>
                </a:gs>
              </a:gsLst>
              <a:lin ang="18900000" scaled="1"/>
            </a:gradFill>
            <a:ln w="6350" cmpd="sng">
              <a:solidFill>
                <a:srgbClr val="DDDDDD"/>
              </a:solidFill>
              <a:round/>
            </a:ln>
          </p:spPr>
          <p:txBody>
            <a:bodyPr wrap="none" anchor="ctr"/>
            <a:lstStyle/>
            <a:p>
              <a:pPr algn="ctr">
                <a:buClr>
                  <a:srgbClr val="E1B40C"/>
                </a:buClr>
                <a:buFont typeface="Wingdings" panose="05000000000000000000" pitchFamily="2" charset="2"/>
                <a:buNone/>
                <a:defRPr/>
              </a:pPr>
              <a:endParaRPr lang="zh-CN" altLang="en-US">
                <a:effectLst>
                  <a:outerShdw blurRad="38100" dist="38100" dir="2700000" algn="tl">
                    <a:srgbClr val="C0C0C0"/>
                  </a:outerShdw>
                </a:effectLst>
                <a:latin typeface="微软雅黑" panose="020B0503020204020204" pitchFamily="34" charset="-122"/>
                <a:ea typeface="微软雅黑" panose="020B0503020204020204" pitchFamily="34" charset="-122"/>
              </a:endParaRPr>
            </a:p>
          </p:txBody>
        </p:sp>
      </p:grpSp>
      <p:sp>
        <p:nvSpPr>
          <p:cNvPr id="43" name="Freeform 7"/>
          <p:cNvSpPr/>
          <p:nvPr/>
        </p:nvSpPr>
        <p:spPr bwMode="auto">
          <a:xfrm rot="900000">
            <a:off x="2124665" y="3554507"/>
            <a:ext cx="1018280" cy="2060956"/>
          </a:xfrm>
          <a:custGeom>
            <a:avLst/>
            <a:gdLst>
              <a:gd name="T0" fmla="*/ 746868 w 252"/>
              <a:gd name="T1" fmla="*/ 885179 h 499"/>
              <a:gd name="T2" fmla="*/ 1006475 w 252"/>
              <a:gd name="T3" fmla="*/ 728971 h 499"/>
              <a:gd name="T4" fmla="*/ 1006475 w 252"/>
              <a:gd name="T5" fmla="*/ 228304 h 499"/>
              <a:gd name="T6" fmla="*/ 678971 w 252"/>
              <a:gd name="T7" fmla="*/ 364485 h 499"/>
              <a:gd name="T8" fmla="*/ 714917 w 252"/>
              <a:gd name="T9" fmla="*/ 168224 h 499"/>
              <a:gd name="T10" fmla="*/ 579123 w 252"/>
              <a:gd name="T11" fmla="*/ 8011 h 499"/>
              <a:gd name="T12" fmla="*/ 435340 w 252"/>
              <a:gd name="T13" fmla="*/ 224299 h 499"/>
              <a:gd name="T14" fmla="*/ 515219 w 252"/>
              <a:gd name="T15" fmla="*/ 432576 h 499"/>
              <a:gd name="T16" fmla="*/ 0 w 252"/>
              <a:gd name="T17" fmla="*/ 648864 h 499"/>
              <a:gd name="T18" fmla="*/ 0 w 252"/>
              <a:gd name="T19" fmla="*/ 1998662 h 499"/>
              <a:gd name="T20" fmla="*/ 1006475 w 252"/>
              <a:gd name="T21" fmla="*/ 1401867 h 499"/>
              <a:gd name="T22" fmla="*/ 1006475 w 252"/>
              <a:gd name="T23" fmla="*/ 957275 h 499"/>
              <a:gd name="T24" fmla="*/ 746868 w 252"/>
              <a:gd name="T25" fmla="*/ 885179 h 49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2"/>
              <a:gd name="T40" fmla="*/ 0 h 499"/>
              <a:gd name="T41" fmla="*/ 252 w 252"/>
              <a:gd name="T42" fmla="*/ 499 h 49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2" h="499">
                <a:moveTo>
                  <a:pt x="187" y="221"/>
                </a:moveTo>
                <a:cubicBezTo>
                  <a:pt x="206" y="174"/>
                  <a:pt x="240" y="179"/>
                  <a:pt x="252" y="182"/>
                </a:cubicBezTo>
                <a:cubicBezTo>
                  <a:pt x="252" y="57"/>
                  <a:pt x="252" y="57"/>
                  <a:pt x="252" y="57"/>
                </a:cubicBezTo>
                <a:cubicBezTo>
                  <a:pt x="170" y="91"/>
                  <a:pt x="170" y="91"/>
                  <a:pt x="170" y="91"/>
                </a:cubicBezTo>
                <a:cubicBezTo>
                  <a:pt x="173" y="81"/>
                  <a:pt x="180" y="56"/>
                  <a:pt x="179" y="42"/>
                </a:cubicBezTo>
                <a:cubicBezTo>
                  <a:pt x="179" y="23"/>
                  <a:pt x="179" y="0"/>
                  <a:pt x="145" y="2"/>
                </a:cubicBezTo>
                <a:cubicBezTo>
                  <a:pt x="114" y="4"/>
                  <a:pt x="108" y="40"/>
                  <a:pt x="109" y="56"/>
                </a:cubicBezTo>
                <a:cubicBezTo>
                  <a:pt x="110" y="74"/>
                  <a:pt x="123" y="98"/>
                  <a:pt x="129" y="108"/>
                </a:cubicBezTo>
                <a:cubicBezTo>
                  <a:pt x="0" y="162"/>
                  <a:pt x="0" y="162"/>
                  <a:pt x="0" y="162"/>
                </a:cubicBezTo>
                <a:cubicBezTo>
                  <a:pt x="0" y="499"/>
                  <a:pt x="0" y="499"/>
                  <a:pt x="0" y="499"/>
                </a:cubicBezTo>
                <a:cubicBezTo>
                  <a:pt x="252" y="350"/>
                  <a:pt x="252" y="350"/>
                  <a:pt x="252" y="350"/>
                </a:cubicBezTo>
                <a:cubicBezTo>
                  <a:pt x="252" y="239"/>
                  <a:pt x="252" y="239"/>
                  <a:pt x="252" y="239"/>
                </a:cubicBezTo>
                <a:cubicBezTo>
                  <a:pt x="227" y="290"/>
                  <a:pt x="167" y="272"/>
                  <a:pt x="187" y="221"/>
                </a:cubicBezTo>
                <a:close/>
              </a:path>
            </a:pathLst>
          </a:custGeom>
          <a:solidFill>
            <a:srgbClr val="72BFC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4" name="Freeform 8"/>
          <p:cNvSpPr/>
          <p:nvPr/>
        </p:nvSpPr>
        <p:spPr bwMode="auto">
          <a:xfrm rot="900000">
            <a:off x="1027599" y="1969392"/>
            <a:ext cx="772544" cy="242273"/>
          </a:xfrm>
          <a:custGeom>
            <a:avLst/>
            <a:gdLst>
              <a:gd name="T0" fmla="*/ 763588 w 382"/>
              <a:gd name="T1" fmla="*/ 234950 h 117"/>
              <a:gd name="T2" fmla="*/ 0 w 382"/>
              <a:gd name="T3" fmla="*/ 0 h 117"/>
              <a:gd name="T4" fmla="*/ 755592 w 382"/>
              <a:gd name="T5" fmla="*/ 234950 h 117"/>
              <a:gd name="T6" fmla="*/ 763588 w 382"/>
              <a:gd name="T7" fmla="*/ 234950 h 117"/>
              <a:gd name="T8" fmla="*/ 0 60000 65536"/>
              <a:gd name="T9" fmla="*/ 0 60000 65536"/>
              <a:gd name="T10" fmla="*/ 0 60000 65536"/>
              <a:gd name="T11" fmla="*/ 0 60000 65536"/>
              <a:gd name="T12" fmla="*/ 0 w 382"/>
              <a:gd name="T13" fmla="*/ 0 h 117"/>
              <a:gd name="T14" fmla="*/ 382 w 382"/>
              <a:gd name="T15" fmla="*/ 117 h 117"/>
            </a:gdLst>
            <a:ahLst/>
            <a:cxnLst>
              <a:cxn ang="T8">
                <a:pos x="T0" y="T1"/>
              </a:cxn>
              <a:cxn ang="T9">
                <a:pos x="T2" y="T3"/>
              </a:cxn>
              <a:cxn ang="T10">
                <a:pos x="T4" y="T5"/>
              </a:cxn>
              <a:cxn ang="T11">
                <a:pos x="T6" y="T7"/>
              </a:cxn>
            </a:cxnLst>
            <a:rect l="T12" t="T13" r="T14" b="T15"/>
            <a:pathLst>
              <a:path w="382" h="117">
                <a:moveTo>
                  <a:pt x="382" y="117"/>
                </a:moveTo>
                <a:lnTo>
                  <a:pt x="0" y="0"/>
                </a:lnTo>
                <a:lnTo>
                  <a:pt x="378" y="117"/>
                </a:lnTo>
                <a:lnTo>
                  <a:pt x="382" y="11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 name="Freeform 9"/>
          <p:cNvSpPr/>
          <p:nvPr/>
        </p:nvSpPr>
        <p:spPr bwMode="auto">
          <a:xfrm rot="900000">
            <a:off x="1694071" y="2415716"/>
            <a:ext cx="950823" cy="304478"/>
          </a:xfrm>
          <a:custGeom>
            <a:avLst/>
            <a:gdLst>
              <a:gd name="T0" fmla="*/ 0 w 470"/>
              <a:gd name="T1" fmla="*/ 0 h 148"/>
              <a:gd name="T2" fmla="*/ 0 w 470"/>
              <a:gd name="T3" fmla="*/ 3990 h 148"/>
              <a:gd name="T4" fmla="*/ 939800 w 470"/>
              <a:gd name="T5" fmla="*/ 295275 h 148"/>
              <a:gd name="T6" fmla="*/ 0 w 470"/>
              <a:gd name="T7" fmla="*/ 0 h 148"/>
              <a:gd name="T8" fmla="*/ 0 60000 65536"/>
              <a:gd name="T9" fmla="*/ 0 60000 65536"/>
              <a:gd name="T10" fmla="*/ 0 60000 65536"/>
              <a:gd name="T11" fmla="*/ 0 60000 65536"/>
              <a:gd name="T12" fmla="*/ 0 w 470"/>
              <a:gd name="T13" fmla="*/ 0 h 148"/>
              <a:gd name="T14" fmla="*/ 470 w 470"/>
              <a:gd name="T15" fmla="*/ 148 h 148"/>
            </a:gdLst>
            <a:ahLst/>
            <a:cxnLst>
              <a:cxn ang="T8">
                <a:pos x="T0" y="T1"/>
              </a:cxn>
              <a:cxn ang="T9">
                <a:pos x="T2" y="T3"/>
              </a:cxn>
              <a:cxn ang="T10">
                <a:pos x="T4" y="T5"/>
              </a:cxn>
              <a:cxn ang="T11">
                <a:pos x="T6" y="T7"/>
              </a:cxn>
            </a:cxnLst>
            <a:rect l="T12" t="T13" r="T14" b="T15"/>
            <a:pathLst>
              <a:path w="470" h="148">
                <a:moveTo>
                  <a:pt x="0" y="0"/>
                </a:moveTo>
                <a:lnTo>
                  <a:pt x="0" y="2"/>
                </a:lnTo>
                <a:lnTo>
                  <a:pt x="470" y="148"/>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6" name="Freeform 10"/>
          <p:cNvSpPr/>
          <p:nvPr/>
        </p:nvSpPr>
        <p:spPr bwMode="auto">
          <a:xfrm rot="900000">
            <a:off x="2728518" y="2380369"/>
            <a:ext cx="1766731" cy="417429"/>
          </a:xfrm>
          <a:custGeom>
            <a:avLst/>
            <a:gdLst>
              <a:gd name="T0" fmla="*/ 751247 w 437"/>
              <a:gd name="T1" fmla="*/ 132265 h 101"/>
              <a:gd name="T2" fmla="*/ 443555 w 437"/>
              <a:gd name="T3" fmla="*/ 80161 h 101"/>
              <a:gd name="T4" fmla="*/ 0 w 437"/>
              <a:gd name="T5" fmla="*/ 184370 h 101"/>
              <a:gd name="T6" fmla="*/ 319680 w 437"/>
              <a:gd name="T7" fmla="*/ 256515 h 101"/>
              <a:gd name="T8" fmla="*/ 227772 w 437"/>
              <a:gd name="T9" fmla="*/ 336675 h 101"/>
              <a:gd name="T10" fmla="*/ 475523 w 437"/>
              <a:gd name="T11" fmla="*/ 292587 h 101"/>
              <a:gd name="T12" fmla="*/ 955043 w 437"/>
              <a:gd name="T13" fmla="*/ 404812 h 101"/>
              <a:gd name="T14" fmla="*/ 955043 w 437"/>
              <a:gd name="T15" fmla="*/ 404812 h 101"/>
              <a:gd name="T16" fmla="*/ 1746250 w 437"/>
              <a:gd name="T17" fmla="*/ 168338 h 101"/>
              <a:gd name="T18" fmla="*/ 807191 w 437"/>
              <a:gd name="T19" fmla="*/ 0 h 101"/>
              <a:gd name="T20" fmla="*/ 615383 w 437"/>
              <a:gd name="T21" fmla="*/ 44088 h 101"/>
              <a:gd name="T22" fmla="*/ 751247 w 437"/>
              <a:gd name="T23" fmla="*/ 132265 h 10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37"/>
              <a:gd name="T37" fmla="*/ 0 h 101"/>
              <a:gd name="T38" fmla="*/ 437 w 437"/>
              <a:gd name="T39" fmla="*/ 101 h 10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37" h="101">
                <a:moveTo>
                  <a:pt x="188" y="33"/>
                </a:moveTo>
                <a:cubicBezTo>
                  <a:pt x="164" y="45"/>
                  <a:pt x="122" y="35"/>
                  <a:pt x="111" y="20"/>
                </a:cubicBezTo>
                <a:cubicBezTo>
                  <a:pt x="0" y="46"/>
                  <a:pt x="0" y="46"/>
                  <a:pt x="0" y="46"/>
                </a:cubicBezTo>
                <a:cubicBezTo>
                  <a:pt x="80" y="64"/>
                  <a:pt x="80" y="64"/>
                  <a:pt x="80" y="64"/>
                </a:cubicBezTo>
                <a:cubicBezTo>
                  <a:pt x="59" y="68"/>
                  <a:pt x="29" y="76"/>
                  <a:pt x="57" y="84"/>
                </a:cubicBezTo>
                <a:cubicBezTo>
                  <a:pt x="86" y="92"/>
                  <a:pt x="107" y="82"/>
                  <a:pt x="119" y="73"/>
                </a:cubicBezTo>
                <a:cubicBezTo>
                  <a:pt x="239" y="101"/>
                  <a:pt x="239" y="101"/>
                  <a:pt x="239" y="101"/>
                </a:cubicBezTo>
                <a:cubicBezTo>
                  <a:pt x="239" y="101"/>
                  <a:pt x="239" y="101"/>
                  <a:pt x="239" y="101"/>
                </a:cubicBezTo>
                <a:cubicBezTo>
                  <a:pt x="437" y="42"/>
                  <a:pt x="437" y="42"/>
                  <a:pt x="437" y="42"/>
                </a:cubicBezTo>
                <a:cubicBezTo>
                  <a:pt x="202" y="0"/>
                  <a:pt x="202" y="0"/>
                  <a:pt x="202" y="0"/>
                </a:cubicBezTo>
                <a:cubicBezTo>
                  <a:pt x="154" y="11"/>
                  <a:pt x="154" y="11"/>
                  <a:pt x="154" y="11"/>
                </a:cubicBezTo>
                <a:cubicBezTo>
                  <a:pt x="176" y="15"/>
                  <a:pt x="208" y="23"/>
                  <a:pt x="188" y="33"/>
                </a:cubicBezTo>
                <a:close/>
              </a:path>
            </a:pathLst>
          </a:custGeom>
          <a:gradFill rotWithShape="1">
            <a:gsLst>
              <a:gs pos="0">
                <a:srgbClr val="EAEAEA"/>
              </a:gs>
              <a:gs pos="100000">
                <a:srgbClr val="C0C0C0"/>
              </a:gs>
            </a:gsLst>
            <a:lin ang="189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7" name="Freeform 11"/>
          <p:cNvSpPr/>
          <p:nvPr/>
        </p:nvSpPr>
        <p:spPr bwMode="auto">
          <a:xfrm rot="900000">
            <a:off x="1033047" y="1926354"/>
            <a:ext cx="1774763" cy="422341"/>
          </a:xfrm>
          <a:custGeom>
            <a:avLst/>
            <a:gdLst>
              <a:gd name="T0" fmla="*/ 1358597 w 439"/>
              <a:gd name="T1" fmla="*/ 92355 h 102"/>
              <a:gd name="T2" fmla="*/ 1458494 w 439"/>
              <a:gd name="T3" fmla="*/ 36139 h 102"/>
              <a:gd name="T4" fmla="*/ 1230729 w 439"/>
              <a:gd name="T5" fmla="*/ 60232 h 102"/>
              <a:gd name="T6" fmla="*/ 1018947 w 439"/>
              <a:gd name="T7" fmla="*/ 12046 h 102"/>
              <a:gd name="T8" fmla="*/ 0 w 439"/>
              <a:gd name="T9" fmla="*/ 176679 h 102"/>
              <a:gd name="T10" fmla="*/ 763212 w 439"/>
              <a:gd name="T11" fmla="*/ 409575 h 102"/>
              <a:gd name="T12" fmla="*/ 1230729 w 439"/>
              <a:gd name="T13" fmla="*/ 301158 h 102"/>
              <a:gd name="T14" fmla="*/ 1090873 w 439"/>
              <a:gd name="T15" fmla="*/ 200772 h 102"/>
              <a:gd name="T16" fmla="*/ 1370584 w 439"/>
              <a:gd name="T17" fmla="*/ 269035 h 102"/>
              <a:gd name="T18" fmla="*/ 1754188 w 439"/>
              <a:gd name="T19" fmla="*/ 184710 h 102"/>
              <a:gd name="T20" fmla="*/ 1358597 w 439"/>
              <a:gd name="T21" fmla="*/ 92355 h 10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39"/>
              <a:gd name="T34" fmla="*/ 0 h 102"/>
              <a:gd name="T35" fmla="*/ 439 w 439"/>
              <a:gd name="T36" fmla="*/ 102 h 10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39" h="102">
                <a:moveTo>
                  <a:pt x="340" y="23"/>
                </a:moveTo>
                <a:cubicBezTo>
                  <a:pt x="354" y="20"/>
                  <a:pt x="373" y="14"/>
                  <a:pt x="365" y="9"/>
                </a:cubicBezTo>
                <a:cubicBezTo>
                  <a:pt x="349" y="0"/>
                  <a:pt x="319" y="11"/>
                  <a:pt x="308" y="15"/>
                </a:cubicBezTo>
                <a:cubicBezTo>
                  <a:pt x="255" y="3"/>
                  <a:pt x="255" y="3"/>
                  <a:pt x="255" y="3"/>
                </a:cubicBezTo>
                <a:cubicBezTo>
                  <a:pt x="0" y="44"/>
                  <a:pt x="0" y="44"/>
                  <a:pt x="0" y="44"/>
                </a:cubicBezTo>
                <a:cubicBezTo>
                  <a:pt x="191" y="102"/>
                  <a:pt x="191" y="102"/>
                  <a:pt x="191" y="102"/>
                </a:cubicBezTo>
                <a:cubicBezTo>
                  <a:pt x="308" y="75"/>
                  <a:pt x="308" y="75"/>
                  <a:pt x="308" y="75"/>
                </a:cubicBezTo>
                <a:cubicBezTo>
                  <a:pt x="284" y="72"/>
                  <a:pt x="241" y="63"/>
                  <a:pt x="273" y="50"/>
                </a:cubicBezTo>
                <a:cubicBezTo>
                  <a:pt x="309" y="37"/>
                  <a:pt x="333" y="57"/>
                  <a:pt x="343" y="67"/>
                </a:cubicBezTo>
                <a:cubicBezTo>
                  <a:pt x="439" y="46"/>
                  <a:pt x="439" y="46"/>
                  <a:pt x="439" y="46"/>
                </a:cubicBezTo>
                <a:lnTo>
                  <a:pt x="340" y="23"/>
                </a:lnTo>
                <a:close/>
              </a:path>
            </a:pathLst>
          </a:custGeom>
          <a:gradFill rotWithShape="1">
            <a:gsLst>
              <a:gs pos="0">
                <a:srgbClr val="EAEAEA"/>
              </a:gs>
              <a:gs pos="100000">
                <a:srgbClr val="C0C0C0"/>
              </a:gs>
            </a:gsLst>
            <a:lin ang="189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8" name="Freeform 12"/>
          <p:cNvSpPr/>
          <p:nvPr/>
        </p:nvSpPr>
        <p:spPr bwMode="auto">
          <a:xfrm rot="900000">
            <a:off x="2066944" y="2043597"/>
            <a:ext cx="1585239" cy="320848"/>
          </a:xfrm>
          <a:custGeom>
            <a:avLst/>
            <a:gdLst>
              <a:gd name="T0" fmla="*/ 439681 w 392"/>
              <a:gd name="T1" fmla="*/ 163553 h 78"/>
              <a:gd name="T2" fmla="*/ 339753 w 392"/>
              <a:gd name="T3" fmla="*/ 219401 h 78"/>
              <a:gd name="T4" fmla="*/ 735466 w 392"/>
              <a:gd name="T5" fmla="*/ 311150 h 78"/>
              <a:gd name="T6" fmla="*/ 1179144 w 392"/>
              <a:gd name="T7" fmla="*/ 207433 h 78"/>
              <a:gd name="T8" fmla="*/ 1486920 w 392"/>
              <a:gd name="T9" fmla="*/ 259292 h 78"/>
              <a:gd name="T10" fmla="*/ 1351019 w 392"/>
              <a:gd name="T11" fmla="*/ 171531 h 78"/>
              <a:gd name="T12" fmla="*/ 1542879 w 392"/>
              <a:gd name="T13" fmla="*/ 127651 h 78"/>
              <a:gd name="T14" fmla="*/ 847385 w 392"/>
              <a:gd name="T15" fmla="*/ 0 h 78"/>
              <a:gd name="T16" fmla="*/ 0 w 392"/>
              <a:gd name="T17" fmla="*/ 139619 h 78"/>
              <a:gd name="T18" fmla="*/ 211846 w 392"/>
              <a:gd name="T19" fmla="*/ 187488 h 78"/>
              <a:gd name="T20" fmla="*/ 439681 w 392"/>
              <a:gd name="T21" fmla="*/ 163553 h 7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92"/>
              <a:gd name="T34" fmla="*/ 0 h 78"/>
              <a:gd name="T35" fmla="*/ 392 w 392"/>
              <a:gd name="T36" fmla="*/ 78 h 7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92" h="78">
                <a:moveTo>
                  <a:pt x="110" y="41"/>
                </a:moveTo>
                <a:cubicBezTo>
                  <a:pt x="118" y="46"/>
                  <a:pt x="99" y="52"/>
                  <a:pt x="85" y="55"/>
                </a:cubicBezTo>
                <a:cubicBezTo>
                  <a:pt x="184" y="78"/>
                  <a:pt x="184" y="78"/>
                  <a:pt x="184" y="78"/>
                </a:cubicBezTo>
                <a:cubicBezTo>
                  <a:pt x="295" y="52"/>
                  <a:pt x="295" y="52"/>
                  <a:pt x="295" y="52"/>
                </a:cubicBezTo>
                <a:cubicBezTo>
                  <a:pt x="306" y="67"/>
                  <a:pt x="348" y="77"/>
                  <a:pt x="372" y="65"/>
                </a:cubicBezTo>
                <a:cubicBezTo>
                  <a:pt x="392" y="55"/>
                  <a:pt x="360" y="47"/>
                  <a:pt x="338" y="43"/>
                </a:cubicBezTo>
                <a:cubicBezTo>
                  <a:pt x="386" y="32"/>
                  <a:pt x="386" y="32"/>
                  <a:pt x="386" y="32"/>
                </a:cubicBezTo>
                <a:cubicBezTo>
                  <a:pt x="212" y="0"/>
                  <a:pt x="212" y="0"/>
                  <a:pt x="212" y="0"/>
                </a:cubicBezTo>
                <a:cubicBezTo>
                  <a:pt x="0" y="35"/>
                  <a:pt x="0" y="35"/>
                  <a:pt x="0" y="35"/>
                </a:cubicBezTo>
                <a:cubicBezTo>
                  <a:pt x="53" y="47"/>
                  <a:pt x="53" y="47"/>
                  <a:pt x="53" y="47"/>
                </a:cubicBezTo>
                <a:cubicBezTo>
                  <a:pt x="64" y="43"/>
                  <a:pt x="94" y="32"/>
                  <a:pt x="110" y="41"/>
                </a:cubicBezTo>
                <a:close/>
              </a:path>
            </a:pathLst>
          </a:custGeom>
          <a:gradFill rotWithShape="1">
            <a:gsLst>
              <a:gs pos="0">
                <a:srgbClr val="EAEAEA"/>
              </a:gs>
              <a:gs pos="100000">
                <a:srgbClr val="C0C0C0"/>
              </a:gs>
            </a:gsLst>
            <a:lin ang="189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9" name="Freeform 13"/>
          <p:cNvSpPr/>
          <p:nvPr/>
        </p:nvSpPr>
        <p:spPr bwMode="auto">
          <a:xfrm rot="900000">
            <a:off x="1708689" y="2290105"/>
            <a:ext cx="1969103" cy="574580"/>
          </a:xfrm>
          <a:custGeom>
            <a:avLst/>
            <a:gdLst>
              <a:gd name="T0" fmla="*/ 939168 w 487"/>
              <a:gd name="T1" fmla="*/ 557213 h 139"/>
              <a:gd name="T2" fmla="*/ 1946275 w 487"/>
              <a:gd name="T3" fmla="*/ 256559 h 139"/>
              <a:gd name="T4" fmla="*/ 1466700 w 487"/>
              <a:gd name="T5" fmla="*/ 144314 h 139"/>
              <a:gd name="T6" fmla="*/ 1218920 w 487"/>
              <a:gd name="T7" fmla="*/ 188410 h 139"/>
              <a:gd name="T8" fmla="*/ 1310838 w 487"/>
              <a:gd name="T9" fmla="*/ 108236 h 139"/>
              <a:gd name="T10" fmla="*/ 991122 w 487"/>
              <a:gd name="T11" fmla="*/ 36079 h 139"/>
              <a:gd name="T12" fmla="*/ 607462 w 487"/>
              <a:gd name="T13" fmla="*/ 120262 h 139"/>
              <a:gd name="T14" fmla="*/ 327710 w 487"/>
              <a:gd name="T15" fmla="*/ 52113 h 139"/>
              <a:gd name="T16" fmla="*/ 467586 w 487"/>
              <a:gd name="T17" fmla="*/ 152332 h 139"/>
              <a:gd name="T18" fmla="*/ 0 w 487"/>
              <a:gd name="T19" fmla="*/ 260567 h 139"/>
              <a:gd name="T20" fmla="*/ 939168 w 487"/>
              <a:gd name="T21" fmla="*/ 557213 h 1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87"/>
              <a:gd name="T34" fmla="*/ 0 h 139"/>
              <a:gd name="T35" fmla="*/ 487 w 487"/>
              <a:gd name="T36" fmla="*/ 139 h 13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87" h="139">
                <a:moveTo>
                  <a:pt x="235" y="139"/>
                </a:moveTo>
                <a:cubicBezTo>
                  <a:pt x="487" y="64"/>
                  <a:pt x="487" y="64"/>
                  <a:pt x="487" y="64"/>
                </a:cubicBezTo>
                <a:cubicBezTo>
                  <a:pt x="367" y="36"/>
                  <a:pt x="367" y="36"/>
                  <a:pt x="367" y="36"/>
                </a:cubicBezTo>
                <a:cubicBezTo>
                  <a:pt x="355" y="45"/>
                  <a:pt x="334" y="55"/>
                  <a:pt x="305" y="47"/>
                </a:cubicBezTo>
                <a:cubicBezTo>
                  <a:pt x="277" y="39"/>
                  <a:pt x="307" y="31"/>
                  <a:pt x="328" y="27"/>
                </a:cubicBezTo>
                <a:cubicBezTo>
                  <a:pt x="248" y="9"/>
                  <a:pt x="248" y="9"/>
                  <a:pt x="248" y="9"/>
                </a:cubicBezTo>
                <a:cubicBezTo>
                  <a:pt x="152" y="30"/>
                  <a:pt x="152" y="30"/>
                  <a:pt x="152" y="30"/>
                </a:cubicBezTo>
                <a:cubicBezTo>
                  <a:pt x="142" y="20"/>
                  <a:pt x="118" y="0"/>
                  <a:pt x="82" y="13"/>
                </a:cubicBezTo>
                <a:cubicBezTo>
                  <a:pt x="50" y="26"/>
                  <a:pt x="93" y="35"/>
                  <a:pt x="117" y="38"/>
                </a:cubicBezTo>
                <a:cubicBezTo>
                  <a:pt x="0" y="65"/>
                  <a:pt x="0" y="65"/>
                  <a:pt x="0" y="65"/>
                </a:cubicBezTo>
                <a:lnTo>
                  <a:pt x="235" y="139"/>
                </a:lnTo>
                <a:close/>
              </a:path>
            </a:pathLst>
          </a:custGeom>
          <a:solidFill>
            <a:srgbClr val="FF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0" name="Freeform 14"/>
          <p:cNvSpPr/>
          <p:nvPr/>
        </p:nvSpPr>
        <p:spPr bwMode="auto">
          <a:xfrm rot="900000">
            <a:off x="1027601" y="1967793"/>
            <a:ext cx="764513" cy="242273"/>
          </a:xfrm>
          <a:custGeom>
            <a:avLst/>
            <a:gdLst>
              <a:gd name="T0" fmla="*/ 755650 w 378"/>
              <a:gd name="T1" fmla="*/ 234950 h 117"/>
              <a:gd name="T2" fmla="*/ 0 w 378"/>
              <a:gd name="T3" fmla="*/ 0 h 117"/>
              <a:gd name="T4" fmla="*/ 755650 w 378"/>
              <a:gd name="T5" fmla="*/ 234950 h 117"/>
              <a:gd name="T6" fmla="*/ 755650 w 378"/>
              <a:gd name="T7" fmla="*/ 234950 h 117"/>
              <a:gd name="T8" fmla="*/ 0 60000 65536"/>
              <a:gd name="T9" fmla="*/ 0 60000 65536"/>
              <a:gd name="T10" fmla="*/ 0 60000 65536"/>
              <a:gd name="T11" fmla="*/ 0 60000 65536"/>
              <a:gd name="T12" fmla="*/ 0 w 378"/>
              <a:gd name="T13" fmla="*/ 0 h 117"/>
              <a:gd name="T14" fmla="*/ 378 w 378"/>
              <a:gd name="T15" fmla="*/ 117 h 117"/>
            </a:gdLst>
            <a:ahLst/>
            <a:cxnLst>
              <a:cxn ang="T8">
                <a:pos x="T0" y="T1"/>
              </a:cxn>
              <a:cxn ang="T9">
                <a:pos x="T2" y="T3"/>
              </a:cxn>
              <a:cxn ang="T10">
                <a:pos x="T4" y="T5"/>
              </a:cxn>
              <a:cxn ang="T11">
                <a:pos x="T6" y="T7"/>
              </a:cxn>
            </a:cxnLst>
            <a:rect l="T12" t="T13" r="T14" b="T15"/>
            <a:pathLst>
              <a:path w="378" h="117">
                <a:moveTo>
                  <a:pt x="378" y="117"/>
                </a:moveTo>
                <a:lnTo>
                  <a:pt x="0" y="0"/>
                </a:lnTo>
                <a:lnTo>
                  <a:pt x="378" y="11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1" name="Freeform 15"/>
          <p:cNvSpPr/>
          <p:nvPr/>
        </p:nvSpPr>
        <p:spPr bwMode="auto">
          <a:xfrm rot="900000">
            <a:off x="865610" y="1985072"/>
            <a:ext cx="1060039" cy="1461822"/>
          </a:xfrm>
          <a:custGeom>
            <a:avLst/>
            <a:gdLst>
              <a:gd name="T0" fmla="*/ 327922 w 262"/>
              <a:gd name="T1" fmla="*/ 873008 h 354"/>
              <a:gd name="T2" fmla="*/ 407903 w 262"/>
              <a:gd name="T3" fmla="*/ 1257452 h 354"/>
              <a:gd name="T4" fmla="*/ 763818 w 262"/>
              <a:gd name="T5" fmla="*/ 1417637 h 354"/>
              <a:gd name="T6" fmla="*/ 763818 w 262"/>
              <a:gd name="T7" fmla="*/ 933077 h 354"/>
              <a:gd name="T8" fmla="*/ 1047750 w 262"/>
              <a:gd name="T9" fmla="*/ 893031 h 354"/>
              <a:gd name="T10" fmla="*/ 763818 w 262"/>
              <a:gd name="T11" fmla="*/ 712823 h 354"/>
              <a:gd name="T12" fmla="*/ 763818 w 262"/>
              <a:gd name="T13" fmla="*/ 236273 h 354"/>
              <a:gd name="T14" fmla="*/ 0 w 262"/>
              <a:gd name="T15" fmla="*/ 0 h 354"/>
              <a:gd name="T16" fmla="*/ 0 w 262"/>
              <a:gd name="T17" fmla="*/ 1073239 h 354"/>
              <a:gd name="T18" fmla="*/ 263937 w 262"/>
              <a:gd name="T19" fmla="*/ 1193378 h 354"/>
              <a:gd name="T20" fmla="*/ 327922 w 262"/>
              <a:gd name="T21" fmla="*/ 873008 h 3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62"/>
              <a:gd name="T34" fmla="*/ 0 h 354"/>
              <a:gd name="T35" fmla="*/ 262 w 262"/>
              <a:gd name="T36" fmla="*/ 354 h 3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62" h="354">
                <a:moveTo>
                  <a:pt x="82" y="218"/>
                </a:moveTo>
                <a:cubicBezTo>
                  <a:pt x="120" y="210"/>
                  <a:pt x="118" y="288"/>
                  <a:pt x="102" y="314"/>
                </a:cubicBezTo>
                <a:cubicBezTo>
                  <a:pt x="191" y="354"/>
                  <a:pt x="191" y="354"/>
                  <a:pt x="191" y="354"/>
                </a:cubicBezTo>
                <a:cubicBezTo>
                  <a:pt x="191" y="233"/>
                  <a:pt x="191" y="233"/>
                  <a:pt x="191" y="233"/>
                </a:cubicBezTo>
                <a:cubicBezTo>
                  <a:pt x="218" y="251"/>
                  <a:pt x="262" y="270"/>
                  <a:pt x="262" y="223"/>
                </a:cubicBezTo>
                <a:cubicBezTo>
                  <a:pt x="262" y="166"/>
                  <a:pt x="214" y="172"/>
                  <a:pt x="191" y="178"/>
                </a:cubicBezTo>
                <a:cubicBezTo>
                  <a:pt x="191" y="59"/>
                  <a:pt x="191" y="59"/>
                  <a:pt x="191" y="59"/>
                </a:cubicBezTo>
                <a:cubicBezTo>
                  <a:pt x="0" y="0"/>
                  <a:pt x="0" y="0"/>
                  <a:pt x="0" y="0"/>
                </a:cubicBezTo>
                <a:cubicBezTo>
                  <a:pt x="0" y="268"/>
                  <a:pt x="0" y="268"/>
                  <a:pt x="0" y="268"/>
                </a:cubicBezTo>
                <a:cubicBezTo>
                  <a:pt x="66" y="298"/>
                  <a:pt x="66" y="298"/>
                  <a:pt x="66" y="298"/>
                </a:cubicBezTo>
                <a:cubicBezTo>
                  <a:pt x="60" y="277"/>
                  <a:pt x="47" y="226"/>
                  <a:pt x="82" y="218"/>
                </a:cubicBezTo>
                <a:close/>
              </a:path>
            </a:pathLst>
          </a:custGeom>
          <a:gradFill rotWithShape="1">
            <a:gsLst>
              <a:gs pos="0">
                <a:srgbClr val="1C1C1C"/>
              </a:gs>
              <a:gs pos="100000">
                <a:srgbClr val="5F5F5F"/>
              </a:gs>
            </a:gsLst>
            <a:lin ang="189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2" name="Freeform 16"/>
          <p:cNvSpPr/>
          <p:nvPr/>
        </p:nvSpPr>
        <p:spPr bwMode="auto">
          <a:xfrm rot="900000">
            <a:off x="1484602" y="2391079"/>
            <a:ext cx="950823" cy="1907080"/>
          </a:xfrm>
          <a:custGeom>
            <a:avLst/>
            <a:gdLst>
              <a:gd name="T0" fmla="*/ 0 w 235"/>
              <a:gd name="T1" fmla="*/ 0 h 462"/>
              <a:gd name="T2" fmla="*/ 0 w 235"/>
              <a:gd name="T3" fmla="*/ 476370 h 462"/>
              <a:gd name="T4" fmla="*/ 283940 w 235"/>
              <a:gd name="T5" fmla="*/ 656510 h 462"/>
              <a:gd name="T6" fmla="*/ 0 w 235"/>
              <a:gd name="T7" fmla="*/ 696541 h 462"/>
              <a:gd name="T8" fmla="*/ 0 w 235"/>
              <a:gd name="T9" fmla="*/ 1180918 h 462"/>
              <a:gd name="T10" fmla="*/ 391917 w 235"/>
              <a:gd name="T11" fmla="*/ 1357055 h 462"/>
              <a:gd name="T12" fmla="*/ 467900 w 235"/>
              <a:gd name="T13" fmla="*/ 1789390 h 462"/>
              <a:gd name="T14" fmla="*/ 559881 w 235"/>
              <a:gd name="T15" fmla="*/ 1433114 h 462"/>
              <a:gd name="T16" fmla="*/ 939800 w 235"/>
              <a:gd name="T17" fmla="*/ 1605247 h 462"/>
              <a:gd name="T18" fmla="*/ 939800 w 235"/>
              <a:gd name="T19" fmla="*/ 292227 h 462"/>
              <a:gd name="T20" fmla="*/ 0 w 235"/>
              <a:gd name="T21" fmla="*/ 0 h 4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5"/>
              <a:gd name="T34" fmla="*/ 0 h 462"/>
              <a:gd name="T35" fmla="*/ 235 w 235"/>
              <a:gd name="T36" fmla="*/ 462 h 4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5" h="462">
                <a:moveTo>
                  <a:pt x="0" y="0"/>
                </a:moveTo>
                <a:cubicBezTo>
                  <a:pt x="0" y="119"/>
                  <a:pt x="0" y="119"/>
                  <a:pt x="0" y="119"/>
                </a:cubicBezTo>
                <a:cubicBezTo>
                  <a:pt x="23" y="113"/>
                  <a:pt x="71" y="107"/>
                  <a:pt x="71" y="164"/>
                </a:cubicBezTo>
                <a:cubicBezTo>
                  <a:pt x="71" y="211"/>
                  <a:pt x="27" y="192"/>
                  <a:pt x="0" y="174"/>
                </a:cubicBezTo>
                <a:cubicBezTo>
                  <a:pt x="0" y="295"/>
                  <a:pt x="0" y="295"/>
                  <a:pt x="0" y="295"/>
                </a:cubicBezTo>
                <a:cubicBezTo>
                  <a:pt x="98" y="339"/>
                  <a:pt x="98" y="339"/>
                  <a:pt x="98" y="339"/>
                </a:cubicBezTo>
                <a:cubicBezTo>
                  <a:pt x="87" y="365"/>
                  <a:pt x="65" y="430"/>
                  <a:pt x="117" y="447"/>
                </a:cubicBezTo>
                <a:cubicBezTo>
                  <a:pt x="161" y="462"/>
                  <a:pt x="151" y="400"/>
                  <a:pt x="140" y="358"/>
                </a:cubicBezTo>
                <a:cubicBezTo>
                  <a:pt x="235" y="401"/>
                  <a:pt x="235" y="401"/>
                  <a:pt x="235" y="401"/>
                </a:cubicBezTo>
                <a:cubicBezTo>
                  <a:pt x="235" y="73"/>
                  <a:pt x="235" y="73"/>
                  <a:pt x="235" y="73"/>
                </a:cubicBezTo>
                <a:lnTo>
                  <a:pt x="0" y="0"/>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3" name="Freeform 17"/>
          <p:cNvSpPr/>
          <p:nvPr/>
        </p:nvSpPr>
        <p:spPr bwMode="auto">
          <a:xfrm rot="900000">
            <a:off x="2420512" y="2683927"/>
            <a:ext cx="1366807" cy="1663171"/>
          </a:xfrm>
          <a:custGeom>
            <a:avLst/>
            <a:gdLst>
              <a:gd name="T0" fmla="*/ 0 w 338"/>
              <a:gd name="T1" fmla="*/ 300168 h 403"/>
              <a:gd name="T2" fmla="*/ 0 w 338"/>
              <a:gd name="T3" fmla="*/ 1612900 h 403"/>
              <a:gd name="T4" fmla="*/ 515604 w 338"/>
              <a:gd name="T5" fmla="*/ 1396779 h 403"/>
              <a:gd name="T6" fmla="*/ 435665 w 338"/>
              <a:gd name="T7" fmla="*/ 1188663 h 403"/>
              <a:gd name="T8" fmla="*/ 579555 w 338"/>
              <a:gd name="T9" fmla="*/ 972543 h 403"/>
              <a:gd name="T10" fmla="*/ 715450 w 338"/>
              <a:gd name="T11" fmla="*/ 1132632 h 403"/>
              <a:gd name="T12" fmla="*/ 679478 w 338"/>
              <a:gd name="T13" fmla="*/ 1328742 h 403"/>
              <a:gd name="T14" fmla="*/ 1007226 w 338"/>
              <a:gd name="T15" fmla="*/ 1192666 h 403"/>
              <a:gd name="T16" fmla="*/ 1007226 w 338"/>
              <a:gd name="T17" fmla="*/ 680380 h 403"/>
              <a:gd name="T18" fmla="*/ 1322984 w 338"/>
              <a:gd name="T19" fmla="*/ 484270 h 403"/>
              <a:gd name="T20" fmla="*/ 1007226 w 338"/>
              <a:gd name="T21" fmla="*/ 508284 h 403"/>
              <a:gd name="T22" fmla="*/ 1007226 w 338"/>
              <a:gd name="T23" fmla="*/ 0 h 403"/>
              <a:gd name="T24" fmla="*/ 1007226 w 338"/>
              <a:gd name="T25" fmla="*/ 0 h 403"/>
              <a:gd name="T26" fmla="*/ 0 w 338"/>
              <a:gd name="T27" fmla="*/ 300168 h 4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38"/>
              <a:gd name="T43" fmla="*/ 0 h 403"/>
              <a:gd name="T44" fmla="*/ 338 w 338"/>
              <a:gd name="T45" fmla="*/ 403 h 40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38" h="403">
                <a:moveTo>
                  <a:pt x="0" y="75"/>
                </a:moveTo>
                <a:cubicBezTo>
                  <a:pt x="0" y="403"/>
                  <a:pt x="0" y="403"/>
                  <a:pt x="0" y="403"/>
                </a:cubicBezTo>
                <a:cubicBezTo>
                  <a:pt x="129" y="349"/>
                  <a:pt x="129" y="349"/>
                  <a:pt x="129" y="349"/>
                </a:cubicBezTo>
                <a:cubicBezTo>
                  <a:pt x="123" y="339"/>
                  <a:pt x="110" y="315"/>
                  <a:pt x="109" y="297"/>
                </a:cubicBezTo>
                <a:cubicBezTo>
                  <a:pt x="108" y="281"/>
                  <a:pt x="114" y="245"/>
                  <a:pt x="145" y="243"/>
                </a:cubicBezTo>
                <a:cubicBezTo>
                  <a:pt x="179" y="241"/>
                  <a:pt x="179" y="264"/>
                  <a:pt x="179" y="283"/>
                </a:cubicBezTo>
                <a:cubicBezTo>
                  <a:pt x="180" y="297"/>
                  <a:pt x="173" y="322"/>
                  <a:pt x="170" y="332"/>
                </a:cubicBezTo>
                <a:cubicBezTo>
                  <a:pt x="252" y="298"/>
                  <a:pt x="252" y="298"/>
                  <a:pt x="252" y="298"/>
                </a:cubicBezTo>
                <a:cubicBezTo>
                  <a:pt x="252" y="170"/>
                  <a:pt x="252" y="170"/>
                  <a:pt x="252" y="170"/>
                </a:cubicBezTo>
                <a:cubicBezTo>
                  <a:pt x="281" y="173"/>
                  <a:pt x="338" y="175"/>
                  <a:pt x="331" y="121"/>
                </a:cubicBezTo>
                <a:cubicBezTo>
                  <a:pt x="325" y="74"/>
                  <a:pt x="275" y="109"/>
                  <a:pt x="252" y="127"/>
                </a:cubicBezTo>
                <a:cubicBezTo>
                  <a:pt x="252" y="0"/>
                  <a:pt x="252" y="0"/>
                  <a:pt x="252" y="0"/>
                </a:cubicBezTo>
                <a:cubicBezTo>
                  <a:pt x="252" y="0"/>
                  <a:pt x="252" y="0"/>
                  <a:pt x="252" y="0"/>
                </a:cubicBezTo>
                <a:lnTo>
                  <a:pt x="0" y="75"/>
                </a:lnTo>
                <a:close/>
              </a:path>
            </a:pathLst>
          </a:custGeom>
          <a:solidFill>
            <a:srgbClr val="FF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4" name="Freeform 18"/>
          <p:cNvSpPr/>
          <p:nvPr/>
        </p:nvSpPr>
        <p:spPr bwMode="auto">
          <a:xfrm rot="900000">
            <a:off x="2859140" y="3661557"/>
            <a:ext cx="1148375" cy="1551856"/>
          </a:xfrm>
          <a:custGeom>
            <a:avLst/>
            <a:gdLst>
              <a:gd name="T0" fmla="*/ 795343 w 284"/>
              <a:gd name="T1" fmla="*/ 504318 h 376"/>
              <a:gd name="T2" fmla="*/ 719405 w 284"/>
              <a:gd name="T3" fmla="*/ 176111 h 376"/>
              <a:gd name="T4" fmla="*/ 339719 w 284"/>
              <a:gd name="T5" fmla="*/ 332210 h 376"/>
              <a:gd name="T6" fmla="*/ 339719 w 284"/>
              <a:gd name="T7" fmla="*/ 832526 h 376"/>
              <a:gd name="T8" fmla="*/ 347713 w 284"/>
              <a:gd name="T9" fmla="*/ 836528 h 376"/>
              <a:gd name="T10" fmla="*/ 339719 w 284"/>
              <a:gd name="T11" fmla="*/ 832526 h 376"/>
              <a:gd name="T12" fmla="*/ 79934 w 284"/>
              <a:gd name="T13" fmla="*/ 988624 h 376"/>
              <a:gd name="T14" fmla="*/ 339719 w 284"/>
              <a:gd name="T15" fmla="*/ 1060670 h 376"/>
              <a:gd name="T16" fmla="*/ 347713 w 284"/>
              <a:gd name="T17" fmla="*/ 1040657 h 376"/>
              <a:gd name="T18" fmla="*/ 339719 w 284"/>
              <a:gd name="T19" fmla="*/ 1060670 h 376"/>
              <a:gd name="T20" fmla="*/ 339719 w 284"/>
              <a:gd name="T21" fmla="*/ 1504950 h 376"/>
              <a:gd name="T22" fmla="*/ 1135062 w 284"/>
              <a:gd name="T23" fmla="*/ 1032652 h 376"/>
              <a:gd name="T24" fmla="*/ 1135062 w 284"/>
              <a:gd name="T25" fmla="*/ 0 h 376"/>
              <a:gd name="T26" fmla="*/ 855293 w 284"/>
              <a:gd name="T27" fmla="*/ 120076 h 376"/>
              <a:gd name="T28" fmla="*/ 795343 w 284"/>
              <a:gd name="T29" fmla="*/ 504318 h 37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84"/>
              <a:gd name="T46" fmla="*/ 0 h 376"/>
              <a:gd name="T47" fmla="*/ 284 w 284"/>
              <a:gd name="T48" fmla="*/ 376 h 37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84" h="376">
                <a:moveTo>
                  <a:pt x="199" y="126"/>
                </a:moveTo>
                <a:cubicBezTo>
                  <a:pt x="157" y="127"/>
                  <a:pt x="170" y="73"/>
                  <a:pt x="180" y="44"/>
                </a:cubicBezTo>
                <a:cubicBezTo>
                  <a:pt x="85" y="83"/>
                  <a:pt x="85" y="83"/>
                  <a:pt x="85" y="83"/>
                </a:cubicBezTo>
                <a:cubicBezTo>
                  <a:pt x="85" y="208"/>
                  <a:pt x="85" y="208"/>
                  <a:pt x="85" y="208"/>
                </a:cubicBezTo>
                <a:cubicBezTo>
                  <a:pt x="86" y="208"/>
                  <a:pt x="87" y="209"/>
                  <a:pt x="87" y="209"/>
                </a:cubicBezTo>
                <a:cubicBezTo>
                  <a:pt x="87" y="209"/>
                  <a:pt x="86" y="208"/>
                  <a:pt x="85" y="208"/>
                </a:cubicBezTo>
                <a:cubicBezTo>
                  <a:pt x="73" y="205"/>
                  <a:pt x="39" y="200"/>
                  <a:pt x="20" y="247"/>
                </a:cubicBezTo>
                <a:cubicBezTo>
                  <a:pt x="0" y="298"/>
                  <a:pt x="60" y="316"/>
                  <a:pt x="85" y="265"/>
                </a:cubicBezTo>
                <a:cubicBezTo>
                  <a:pt x="87" y="261"/>
                  <a:pt x="87" y="260"/>
                  <a:pt x="87" y="260"/>
                </a:cubicBezTo>
                <a:cubicBezTo>
                  <a:pt x="87" y="260"/>
                  <a:pt x="87" y="261"/>
                  <a:pt x="85" y="265"/>
                </a:cubicBezTo>
                <a:cubicBezTo>
                  <a:pt x="85" y="376"/>
                  <a:pt x="85" y="376"/>
                  <a:pt x="85" y="376"/>
                </a:cubicBezTo>
                <a:cubicBezTo>
                  <a:pt x="284" y="258"/>
                  <a:pt x="284" y="258"/>
                  <a:pt x="284" y="258"/>
                </a:cubicBezTo>
                <a:cubicBezTo>
                  <a:pt x="284" y="0"/>
                  <a:pt x="284" y="0"/>
                  <a:pt x="284" y="0"/>
                </a:cubicBezTo>
                <a:cubicBezTo>
                  <a:pt x="214" y="30"/>
                  <a:pt x="214" y="30"/>
                  <a:pt x="214" y="30"/>
                </a:cubicBezTo>
                <a:cubicBezTo>
                  <a:pt x="224" y="60"/>
                  <a:pt x="245" y="124"/>
                  <a:pt x="199" y="126"/>
                </a:cubicBezTo>
                <a:close/>
              </a:path>
            </a:pathLst>
          </a:custGeom>
          <a:solidFill>
            <a:srgbClr val="DDDDDD"/>
          </a:solidFill>
          <a:ln w="9525" cmpd="sng">
            <a:solidFill>
              <a:srgbClr val="BFBFBF"/>
            </a:solidFill>
            <a:round/>
          </a:ln>
        </p:spPr>
        <p:txBody>
          <a:bodyPr/>
          <a:lstStyle/>
          <a:p>
            <a:endParaRPr lang="zh-CN" altLang="en-US"/>
          </a:p>
        </p:txBody>
      </p:sp>
      <p:sp>
        <p:nvSpPr>
          <p:cNvPr id="55" name="Freeform 19"/>
          <p:cNvSpPr/>
          <p:nvPr/>
        </p:nvSpPr>
        <p:spPr bwMode="auto">
          <a:xfrm rot="900000">
            <a:off x="3463630" y="2641812"/>
            <a:ext cx="804666" cy="1658259"/>
          </a:xfrm>
          <a:custGeom>
            <a:avLst/>
            <a:gdLst>
              <a:gd name="T0" fmla="*/ 791341 w 199"/>
              <a:gd name="T1" fmla="*/ 0 h 401"/>
              <a:gd name="T2" fmla="*/ 795338 w 199"/>
              <a:gd name="T3" fmla="*/ 0 h 401"/>
              <a:gd name="T4" fmla="*/ 0 w 199"/>
              <a:gd name="T5" fmla="*/ 236609 h 401"/>
              <a:gd name="T6" fmla="*/ 0 w 199"/>
              <a:gd name="T7" fmla="*/ 236609 h 401"/>
              <a:gd name="T8" fmla="*/ 0 w 199"/>
              <a:gd name="T9" fmla="*/ 745919 h 401"/>
              <a:gd name="T10" fmla="*/ 315737 w 199"/>
              <a:gd name="T11" fmla="*/ 721857 h 401"/>
              <a:gd name="T12" fmla="*/ 0 w 199"/>
              <a:gd name="T13" fmla="*/ 918362 h 401"/>
              <a:gd name="T14" fmla="*/ 0 w 199"/>
              <a:gd name="T15" fmla="*/ 1431683 h 401"/>
              <a:gd name="T16" fmla="*/ 379684 w 199"/>
              <a:gd name="T17" fmla="*/ 1275281 h 401"/>
              <a:gd name="T18" fmla="*/ 455621 w 199"/>
              <a:gd name="T19" fmla="*/ 1604127 h 401"/>
              <a:gd name="T20" fmla="*/ 515571 w 199"/>
              <a:gd name="T21" fmla="*/ 1219136 h 401"/>
              <a:gd name="T22" fmla="*/ 795338 w 199"/>
              <a:gd name="T23" fmla="*/ 1098827 h 401"/>
              <a:gd name="T24" fmla="*/ 795338 w 199"/>
              <a:gd name="T25" fmla="*/ 0 h 401"/>
              <a:gd name="T26" fmla="*/ 791341 w 199"/>
              <a:gd name="T27" fmla="*/ 0 h 4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99"/>
              <a:gd name="T43" fmla="*/ 0 h 401"/>
              <a:gd name="T44" fmla="*/ 199 w 199"/>
              <a:gd name="T45" fmla="*/ 401 h 4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99" h="401">
                <a:moveTo>
                  <a:pt x="198" y="0"/>
                </a:moveTo>
                <a:cubicBezTo>
                  <a:pt x="199" y="0"/>
                  <a:pt x="199" y="0"/>
                  <a:pt x="199" y="0"/>
                </a:cubicBezTo>
                <a:cubicBezTo>
                  <a:pt x="0" y="59"/>
                  <a:pt x="0" y="59"/>
                  <a:pt x="0" y="59"/>
                </a:cubicBezTo>
                <a:cubicBezTo>
                  <a:pt x="0" y="59"/>
                  <a:pt x="0" y="59"/>
                  <a:pt x="0" y="59"/>
                </a:cubicBezTo>
                <a:cubicBezTo>
                  <a:pt x="0" y="186"/>
                  <a:pt x="0" y="186"/>
                  <a:pt x="0" y="186"/>
                </a:cubicBezTo>
                <a:cubicBezTo>
                  <a:pt x="23" y="168"/>
                  <a:pt x="73" y="133"/>
                  <a:pt x="79" y="180"/>
                </a:cubicBezTo>
                <a:cubicBezTo>
                  <a:pt x="86" y="234"/>
                  <a:pt x="29" y="232"/>
                  <a:pt x="0" y="229"/>
                </a:cubicBezTo>
                <a:cubicBezTo>
                  <a:pt x="0" y="357"/>
                  <a:pt x="0" y="357"/>
                  <a:pt x="0" y="357"/>
                </a:cubicBezTo>
                <a:cubicBezTo>
                  <a:pt x="95" y="318"/>
                  <a:pt x="95" y="318"/>
                  <a:pt x="95" y="318"/>
                </a:cubicBezTo>
                <a:cubicBezTo>
                  <a:pt x="85" y="347"/>
                  <a:pt x="72" y="401"/>
                  <a:pt x="114" y="400"/>
                </a:cubicBezTo>
                <a:cubicBezTo>
                  <a:pt x="160" y="398"/>
                  <a:pt x="139" y="334"/>
                  <a:pt x="129" y="304"/>
                </a:cubicBezTo>
                <a:cubicBezTo>
                  <a:pt x="199" y="274"/>
                  <a:pt x="199" y="274"/>
                  <a:pt x="199" y="274"/>
                </a:cubicBezTo>
                <a:cubicBezTo>
                  <a:pt x="199" y="0"/>
                  <a:pt x="199" y="0"/>
                  <a:pt x="199" y="0"/>
                </a:cubicBezTo>
                <a:lnTo>
                  <a:pt x="198" y="0"/>
                </a:lnTo>
                <a:close/>
              </a:path>
            </a:pathLst>
          </a:custGeom>
          <a:gradFill rotWithShape="1">
            <a:gsLst>
              <a:gs pos="0">
                <a:srgbClr val="EAEAEA"/>
              </a:gs>
              <a:gs pos="100000">
                <a:srgbClr val="B2B2B2"/>
              </a:gs>
            </a:gsLst>
            <a:lin ang="189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6" name="Freeform 21"/>
          <p:cNvSpPr/>
          <p:nvPr/>
        </p:nvSpPr>
        <p:spPr bwMode="auto">
          <a:xfrm rot="900000">
            <a:off x="836401" y="3513723"/>
            <a:ext cx="1299350" cy="1830143"/>
          </a:xfrm>
          <a:custGeom>
            <a:avLst/>
            <a:gdLst>
              <a:gd name="T0" fmla="*/ 904202 w 321"/>
              <a:gd name="T1" fmla="*/ 252402 h 443"/>
              <a:gd name="T2" fmla="*/ 812181 w 321"/>
              <a:gd name="T3" fmla="*/ 608969 h 443"/>
              <a:gd name="T4" fmla="*/ 736164 w 321"/>
              <a:gd name="T5" fmla="*/ 176281 h 443"/>
              <a:gd name="T6" fmla="*/ 344077 w 321"/>
              <a:gd name="T7" fmla="*/ 0 h 443"/>
              <a:gd name="T8" fmla="*/ 344077 w 321"/>
              <a:gd name="T9" fmla="*/ 496791 h 443"/>
              <a:gd name="T10" fmla="*/ 68015 w 321"/>
              <a:gd name="T11" fmla="*/ 436695 h 443"/>
              <a:gd name="T12" fmla="*/ 344077 w 321"/>
              <a:gd name="T13" fmla="*/ 689097 h 443"/>
              <a:gd name="T14" fmla="*/ 344077 w 321"/>
              <a:gd name="T15" fmla="*/ 1193900 h 443"/>
              <a:gd name="T16" fmla="*/ 1284287 w 321"/>
              <a:gd name="T17" fmla="*/ 1774825 h 443"/>
              <a:gd name="T18" fmla="*/ 1284287 w 321"/>
              <a:gd name="T19" fmla="*/ 424676 h 443"/>
              <a:gd name="T20" fmla="*/ 904202 w 321"/>
              <a:gd name="T21" fmla="*/ 252402 h 44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21"/>
              <a:gd name="T34" fmla="*/ 0 h 443"/>
              <a:gd name="T35" fmla="*/ 321 w 321"/>
              <a:gd name="T36" fmla="*/ 443 h 44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21" h="443">
                <a:moveTo>
                  <a:pt x="226" y="63"/>
                </a:moveTo>
                <a:cubicBezTo>
                  <a:pt x="237" y="105"/>
                  <a:pt x="247" y="167"/>
                  <a:pt x="203" y="152"/>
                </a:cubicBezTo>
                <a:cubicBezTo>
                  <a:pt x="151" y="135"/>
                  <a:pt x="173" y="70"/>
                  <a:pt x="184" y="44"/>
                </a:cubicBezTo>
                <a:cubicBezTo>
                  <a:pt x="86" y="0"/>
                  <a:pt x="86" y="0"/>
                  <a:pt x="86" y="0"/>
                </a:cubicBezTo>
                <a:cubicBezTo>
                  <a:pt x="86" y="124"/>
                  <a:pt x="86" y="124"/>
                  <a:pt x="86" y="124"/>
                </a:cubicBezTo>
                <a:cubicBezTo>
                  <a:pt x="70" y="104"/>
                  <a:pt x="32" y="66"/>
                  <a:pt x="17" y="109"/>
                </a:cubicBezTo>
                <a:cubicBezTo>
                  <a:pt x="0" y="155"/>
                  <a:pt x="62" y="178"/>
                  <a:pt x="86" y="172"/>
                </a:cubicBezTo>
                <a:cubicBezTo>
                  <a:pt x="86" y="298"/>
                  <a:pt x="86" y="298"/>
                  <a:pt x="86" y="298"/>
                </a:cubicBezTo>
                <a:cubicBezTo>
                  <a:pt x="321" y="443"/>
                  <a:pt x="321" y="443"/>
                  <a:pt x="321" y="443"/>
                </a:cubicBezTo>
                <a:cubicBezTo>
                  <a:pt x="321" y="106"/>
                  <a:pt x="321" y="106"/>
                  <a:pt x="321" y="106"/>
                </a:cubicBezTo>
                <a:lnTo>
                  <a:pt x="226" y="63"/>
                </a:lnTo>
                <a:close/>
              </a:path>
            </a:pathLst>
          </a:custGeom>
          <a:solidFill>
            <a:srgbClr val="3C8C9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7" name="Line 23"/>
          <p:cNvSpPr>
            <a:spLocks noChangeShapeType="1"/>
          </p:cNvSpPr>
          <p:nvPr/>
        </p:nvSpPr>
        <p:spPr bwMode="auto">
          <a:xfrm flipV="1">
            <a:off x="2963863" y="2573196"/>
            <a:ext cx="1602907" cy="445258"/>
          </a:xfrm>
          <a:prstGeom prst="line">
            <a:avLst/>
          </a:prstGeom>
          <a:noFill/>
          <a:ln w="15875">
            <a:solidFill>
              <a:srgbClr val="888888"/>
            </a:solidFill>
            <a:prstDash val="dash"/>
            <a:round/>
            <a:headEnd type="oval"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58" name="Line 27"/>
          <p:cNvSpPr>
            <a:spLocks noChangeShapeType="1"/>
          </p:cNvSpPr>
          <p:nvPr/>
        </p:nvSpPr>
        <p:spPr bwMode="auto">
          <a:xfrm flipV="1">
            <a:off x="2690813" y="4530583"/>
            <a:ext cx="860880" cy="283197"/>
          </a:xfrm>
          <a:prstGeom prst="line">
            <a:avLst/>
          </a:prstGeom>
          <a:noFill/>
          <a:ln w="15875">
            <a:solidFill>
              <a:srgbClr val="888888"/>
            </a:solidFill>
            <a:prstDash val="dash"/>
            <a:round/>
            <a:headEnd type="oval" w="med" len="me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59" name="Group 23"/>
          <p:cNvGrpSpPr/>
          <p:nvPr/>
        </p:nvGrpSpPr>
        <p:grpSpPr bwMode="auto">
          <a:xfrm>
            <a:off x="3603625" y="1806999"/>
            <a:ext cx="4872967" cy="3149713"/>
            <a:chOff x="0" y="0"/>
            <a:chExt cx="4817043" cy="2314356"/>
          </a:xfrm>
        </p:grpSpPr>
        <p:sp>
          <p:nvSpPr>
            <p:cNvPr id="60" name="Line 22"/>
            <p:cNvSpPr>
              <a:spLocks noChangeShapeType="1"/>
            </p:cNvSpPr>
            <p:nvPr/>
          </p:nvSpPr>
          <p:spPr bwMode="auto">
            <a:xfrm>
              <a:off x="1000693" y="406305"/>
              <a:ext cx="3816350" cy="1587"/>
            </a:xfrm>
            <a:prstGeom prst="line">
              <a:avLst/>
            </a:prstGeom>
            <a:noFill/>
            <a:ln w="15875">
              <a:solidFill>
                <a:srgbClr val="888888"/>
              </a:solidFill>
              <a:prstDash val="dash"/>
              <a:round/>
              <a:tailEnd type="oval"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61" name="Rectangle 24"/>
            <p:cNvSpPr>
              <a:spLocks noChangeArrowheads="1"/>
            </p:cNvSpPr>
            <p:nvPr/>
          </p:nvSpPr>
          <p:spPr bwMode="auto">
            <a:xfrm>
              <a:off x="944563" y="0"/>
              <a:ext cx="3744912"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华文细黑" panose="02010600040101010101" pitchFamily="2" charset="-122"/>
                  <a:ea typeface="华文细黑" panose="02010600040101010101" pitchFamily="2" charset="-122"/>
                </a:defRPr>
              </a:lvl1pPr>
              <a:lvl2pPr marL="742950" indent="-285750" eaLnBrk="0" hangingPunct="0">
                <a:defRPr sz="2400" b="1">
                  <a:solidFill>
                    <a:schemeClr val="tx1"/>
                  </a:solidFill>
                  <a:latin typeface="华文细黑" panose="02010600040101010101" pitchFamily="2" charset="-122"/>
                  <a:ea typeface="华文细黑" panose="02010600040101010101" pitchFamily="2" charset="-122"/>
                </a:defRPr>
              </a:lvl2pPr>
              <a:lvl3pPr marL="1143000" indent="-228600" eaLnBrk="0" hangingPunct="0">
                <a:defRPr sz="2400" b="1">
                  <a:solidFill>
                    <a:schemeClr val="tx1"/>
                  </a:solidFill>
                  <a:latin typeface="华文细黑" panose="02010600040101010101" pitchFamily="2" charset="-122"/>
                  <a:ea typeface="华文细黑" panose="02010600040101010101" pitchFamily="2" charset="-122"/>
                </a:defRPr>
              </a:lvl3pPr>
              <a:lvl4pPr marL="1600200" indent="-228600" eaLnBrk="0" hangingPunct="0">
                <a:defRPr sz="2400" b="1">
                  <a:solidFill>
                    <a:schemeClr val="tx1"/>
                  </a:solidFill>
                  <a:latin typeface="华文细黑" panose="02010600040101010101" pitchFamily="2" charset="-122"/>
                  <a:ea typeface="华文细黑" panose="02010600040101010101" pitchFamily="2" charset="-122"/>
                </a:defRPr>
              </a:lvl4pPr>
              <a:lvl5pPr marL="2057400" indent="-228600" eaLnBrk="0" hangingPunct="0">
                <a:defRPr sz="2400" b="1">
                  <a:solidFill>
                    <a:schemeClr val="tx1"/>
                  </a:solidFill>
                  <a:latin typeface="华文细黑" panose="02010600040101010101" pitchFamily="2" charset="-122"/>
                  <a:ea typeface="华文细黑" panose="02010600040101010101" pitchFamily="2" charset="-122"/>
                </a:defRPr>
              </a:lvl5pPr>
              <a:lvl6pPr marL="2514600" indent="-228600" eaLnBrk="0" fontAlgn="base" hangingPunct="0">
                <a:lnSpc>
                  <a:spcPct val="90000"/>
                </a:lnSpc>
                <a:spcBef>
                  <a:spcPct val="20000"/>
                </a:spcBef>
                <a:spcAft>
                  <a:spcPct val="0"/>
                </a:spcAft>
                <a:buChar char="•"/>
                <a:defRPr sz="2400" b="1">
                  <a:solidFill>
                    <a:schemeClr val="tx1"/>
                  </a:solidFill>
                  <a:latin typeface="华文细黑" panose="02010600040101010101" pitchFamily="2" charset="-122"/>
                  <a:ea typeface="华文细黑" panose="02010600040101010101" pitchFamily="2" charset="-122"/>
                </a:defRPr>
              </a:lvl6pPr>
              <a:lvl7pPr marL="2971800" indent="-228600" eaLnBrk="0" fontAlgn="base" hangingPunct="0">
                <a:lnSpc>
                  <a:spcPct val="90000"/>
                </a:lnSpc>
                <a:spcBef>
                  <a:spcPct val="20000"/>
                </a:spcBef>
                <a:spcAft>
                  <a:spcPct val="0"/>
                </a:spcAft>
                <a:buChar char="•"/>
                <a:defRPr sz="2400" b="1">
                  <a:solidFill>
                    <a:schemeClr val="tx1"/>
                  </a:solidFill>
                  <a:latin typeface="华文细黑" panose="02010600040101010101" pitchFamily="2" charset="-122"/>
                  <a:ea typeface="华文细黑" panose="02010600040101010101" pitchFamily="2" charset="-122"/>
                </a:defRPr>
              </a:lvl7pPr>
              <a:lvl8pPr marL="3429000" indent="-228600" eaLnBrk="0" fontAlgn="base" hangingPunct="0">
                <a:lnSpc>
                  <a:spcPct val="90000"/>
                </a:lnSpc>
                <a:spcBef>
                  <a:spcPct val="20000"/>
                </a:spcBef>
                <a:spcAft>
                  <a:spcPct val="0"/>
                </a:spcAft>
                <a:buChar char="•"/>
                <a:defRPr sz="2400" b="1">
                  <a:solidFill>
                    <a:schemeClr val="tx1"/>
                  </a:solidFill>
                  <a:latin typeface="华文细黑" panose="02010600040101010101" pitchFamily="2" charset="-122"/>
                  <a:ea typeface="华文细黑" panose="02010600040101010101" pitchFamily="2" charset="-122"/>
                </a:defRPr>
              </a:lvl8pPr>
              <a:lvl9pPr marL="3886200" indent="-228600" eaLnBrk="0" fontAlgn="base" hangingPunct="0">
                <a:lnSpc>
                  <a:spcPct val="90000"/>
                </a:lnSpc>
                <a:spcBef>
                  <a:spcPct val="20000"/>
                </a:spcBef>
                <a:spcAft>
                  <a:spcPct val="0"/>
                </a:spcAft>
                <a:buChar char="•"/>
                <a:defRPr sz="2400" b="1">
                  <a:solidFill>
                    <a:schemeClr val="tx1"/>
                  </a:solidFill>
                  <a:latin typeface="华文细黑" panose="02010600040101010101" pitchFamily="2" charset="-122"/>
                  <a:ea typeface="华文细黑" panose="02010600040101010101" pitchFamily="2" charset="-122"/>
                </a:defRPr>
              </a:lvl9pPr>
            </a:lstStyle>
            <a:p>
              <a:pPr algn="r" eaLnBrk="1" hangingPunct="1">
                <a:spcBef>
                  <a:spcPct val="0"/>
                </a:spcBef>
              </a:pPr>
              <a:r>
                <a:rPr lang="en-US" altLang="zh-CN" dirty="0">
                  <a:solidFill>
                    <a:srgbClr val="646464"/>
                  </a:solidFill>
                  <a:latin typeface="微软雅黑" panose="020B0503020204020204" pitchFamily="34" charset="-122"/>
                  <a:ea typeface="微软雅黑" panose="020B0503020204020204" pitchFamily="34" charset="-122"/>
                </a:rPr>
                <a:t>Level-2</a:t>
              </a:r>
              <a:r>
                <a:rPr lang="zh-CN" altLang="en-US" dirty="0">
                  <a:solidFill>
                    <a:srgbClr val="646464"/>
                  </a:solidFill>
                  <a:latin typeface="微软雅黑" panose="020B0503020204020204" pitchFamily="34" charset="-122"/>
                  <a:ea typeface="微软雅黑" panose="020B0503020204020204" pitchFamily="34" charset="-122"/>
                </a:rPr>
                <a:t>行情</a:t>
              </a:r>
              <a:endParaRPr lang="zh-CN" altLang="en-US" dirty="0">
                <a:solidFill>
                  <a:srgbClr val="646464"/>
                </a:solidFill>
                <a:latin typeface="微软雅黑" panose="020B0503020204020204" pitchFamily="34" charset="-122"/>
                <a:ea typeface="微软雅黑" panose="020B0503020204020204" pitchFamily="34" charset="-122"/>
              </a:endParaRPr>
            </a:p>
          </p:txBody>
        </p:sp>
        <p:sp>
          <p:nvSpPr>
            <p:cNvPr id="62" name="Rectangle 25"/>
            <p:cNvSpPr>
              <a:spLocks noChangeArrowheads="1"/>
            </p:cNvSpPr>
            <p:nvPr/>
          </p:nvSpPr>
          <p:spPr bwMode="auto">
            <a:xfrm>
              <a:off x="1017588" y="503238"/>
              <a:ext cx="3671887" cy="1335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华文细黑" panose="02010600040101010101" pitchFamily="2" charset="-122"/>
                  <a:ea typeface="华文细黑" panose="02010600040101010101" pitchFamily="2" charset="-122"/>
                </a:defRPr>
              </a:lvl1pPr>
              <a:lvl2pPr marL="742950" indent="-285750" eaLnBrk="0" hangingPunct="0">
                <a:defRPr sz="2400" b="1">
                  <a:solidFill>
                    <a:schemeClr val="tx1"/>
                  </a:solidFill>
                  <a:latin typeface="华文细黑" panose="02010600040101010101" pitchFamily="2" charset="-122"/>
                  <a:ea typeface="华文细黑" panose="02010600040101010101" pitchFamily="2" charset="-122"/>
                </a:defRPr>
              </a:lvl2pPr>
              <a:lvl3pPr marL="1143000" indent="-228600" eaLnBrk="0" hangingPunct="0">
                <a:defRPr sz="2400" b="1">
                  <a:solidFill>
                    <a:schemeClr val="tx1"/>
                  </a:solidFill>
                  <a:latin typeface="华文细黑" panose="02010600040101010101" pitchFamily="2" charset="-122"/>
                  <a:ea typeface="华文细黑" panose="02010600040101010101" pitchFamily="2" charset="-122"/>
                </a:defRPr>
              </a:lvl3pPr>
              <a:lvl4pPr marL="1600200" indent="-228600" eaLnBrk="0" hangingPunct="0">
                <a:defRPr sz="2400" b="1">
                  <a:solidFill>
                    <a:schemeClr val="tx1"/>
                  </a:solidFill>
                  <a:latin typeface="华文细黑" panose="02010600040101010101" pitchFamily="2" charset="-122"/>
                  <a:ea typeface="华文细黑" panose="02010600040101010101" pitchFamily="2" charset="-122"/>
                </a:defRPr>
              </a:lvl4pPr>
              <a:lvl5pPr marL="2057400" indent="-228600" eaLnBrk="0" hangingPunct="0">
                <a:defRPr sz="2400" b="1">
                  <a:solidFill>
                    <a:schemeClr val="tx1"/>
                  </a:solidFill>
                  <a:latin typeface="华文细黑" panose="02010600040101010101" pitchFamily="2" charset="-122"/>
                  <a:ea typeface="华文细黑" panose="02010600040101010101" pitchFamily="2" charset="-122"/>
                </a:defRPr>
              </a:lvl5pPr>
              <a:lvl6pPr marL="2514600" indent="-228600" eaLnBrk="0" fontAlgn="base" hangingPunct="0">
                <a:lnSpc>
                  <a:spcPct val="90000"/>
                </a:lnSpc>
                <a:spcBef>
                  <a:spcPct val="20000"/>
                </a:spcBef>
                <a:spcAft>
                  <a:spcPct val="0"/>
                </a:spcAft>
                <a:buChar char="•"/>
                <a:defRPr sz="2400" b="1">
                  <a:solidFill>
                    <a:schemeClr val="tx1"/>
                  </a:solidFill>
                  <a:latin typeface="华文细黑" panose="02010600040101010101" pitchFamily="2" charset="-122"/>
                  <a:ea typeface="华文细黑" panose="02010600040101010101" pitchFamily="2" charset="-122"/>
                </a:defRPr>
              </a:lvl6pPr>
              <a:lvl7pPr marL="2971800" indent="-228600" eaLnBrk="0" fontAlgn="base" hangingPunct="0">
                <a:lnSpc>
                  <a:spcPct val="90000"/>
                </a:lnSpc>
                <a:spcBef>
                  <a:spcPct val="20000"/>
                </a:spcBef>
                <a:spcAft>
                  <a:spcPct val="0"/>
                </a:spcAft>
                <a:buChar char="•"/>
                <a:defRPr sz="2400" b="1">
                  <a:solidFill>
                    <a:schemeClr val="tx1"/>
                  </a:solidFill>
                  <a:latin typeface="华文细黑" panose="02010600040101010101" pitchFamily="2" charset="-122"/>
                  <a:ea typeface="华文细黑" panose="02010600040101010101" pitchFamily="2" charset="-122"/>
                </a:defRPr>
              </a:lvl7pPr>
              <a:lvl8pPr marL="3429000" indent="-228600" eaLnBrk="0" fontAlgn="base" hangingPunct="0">
                <a:lnSpc>
                  <a:spcPct val="90000"/>
                </a:lnSpc>
                <a:spcBef>
                  <a:spcPct val="20000"/>
                </a:spcBef>
                <a:spcAft>
                  <a:spcPct val="0"/>
                </a:spcAft>
                <a:buChar char="•"/>
                <a:defRPr sz="2400" b="1">
                  <a:solidFill>
                    <a:schemeClr val="tx1"/>
                  </a:solidFill>
                  <a:latin typeface="华文细黑" panose="02010600040101010101" pitchFamily="2" charset="-122"/>
                  <a:ea typeface="华文细黑" panose="02010600040101010101" pitchFamily="2" charset="-122"/>
                </a:defRPr>
              </a:lvl8pPr>
              <a:lvl9pPr marL="3886200" indent="-228600" eaLnBrk="0" fontAlgn="base" hangingPunct="0">
                <a:lnSpc>
                  <a:spcPct val="90000"/>
                </a:lnSpc>
                <a:spcBef>
                  <a:spcPct val="20000"/>
                </a:spcBef>
                <a:spcAft>
                  <a:spcPct val="0"/>
                </a:spcAft>
                <a:buChar char="•"/>
                <a:defRPr sz="2400" b="1">
                  <a:solidFill>
                    <a:schemeClr val="tx1"/>
                  </a:solidFill>
                  <a:latin typeface="华文细黑" panose="02010600040101010101" pitchFamily="2" charset="-122"/>
                  <a:ea typeface="华文细黑" panose="02010600040101010101" pitchFamily="2" charset="-122"/>
                </a:defRPr>
              </a:lvl9pPr>
            </a:lstStyle>
            <a:p>
              <a:pPr algn="r" eaLnBrk="1" hangingPunct="1">
                <a:spcBef>
                  <a:spcPct val="50000"/>
                </a:spcBef>
              </a:pPr>
              <a:r>
                <a:rPr lang="en-US" altLang="zh-CN" sz="1400" dirty="0">
                  <a:solidFill>
                    <a:srgbClr val="888888"/>
                  </a:solidFill>
                  <a:latin typeface="微软雅黑" panose="020B0503020204020204" pitchFamily="34" charset="-122"/>
                  <a:ea typeface="微软雅黑" panose="020B0503020204020204" pitchFamily="34" charset="-122"/>
                </a:rPr>
                <a:t>5</a:t>
              </a:r>
              <a:r>
                <a:rPr lang="zh-CN" altLang="en-US" sz="1400" dirty="0">
                  <a:solidFill>
                    <a:srgbClr val="888888"/>
                  </a:solidFill>
                  <a:latin typeface="微软雅黑" panose="020B0503020204020204" pitchFamily="34" charset="-122"/>
                  <a:ea typeface="微软雅黑" panose="020B0503020204020204" pitchFamily="34" charset="-122"/>
                </a:rPr>
                <a:t>档委托</a:t>
              </a:r>
              <a:endParaRPr lang="en-US" sz="1400" dirty="0">
                <a:solidFill>
                  <a:srgbClr val="888888"/>
                </a:solidFill>
                <a:latin typeface="微软雅黑" panose="020B0503020204020204" pitchFamily="34" charset="-122"/>
                <a:ea typeface="微软雅黑" panose="020B0503020204020204" pitchFamily="34" charset="-122"/>
              </a:endParaRPr>
            </a:p>
            <a:p>
              <a:pPr algn="r" eaLnBrk="1" hangingPunct="1">
                <a:spcBef>
                  <a:spcPct val="50000"/>
                </a:spcBef>
              </a:pPr>
              <a:r>
                <a:rPr lang="zh-CN" altLang="en-US" sz="1400" dirty="0">
                  <a:solidFill>
                    <a:srgbClr val="888888"/>
                  </a:solidFill>
                  <a:latin typeface="微软雅黑" panose="020B0503020204020204" pitchFamily="34" charset="-122"/>
                  <a:ea typeface="微软雅黑" panose="020B0503020204020204" pitchFamily="34" charset="-122"/>
                </a:rPr>
                <a:t>最优价位前</a:t>
              </a:r>
              <a:r>
                <a:rPr lang="en-US" altLang="zh-CN" sz="1400" dirty="0">
                  <a:solidFill>
                    <a:srgbClr val="888888"/>
                  </a:solidFill>
                  <a:latin typeface="微软雅黑" panose="020B0503020204020204" pitchFamily="34" charset="-122"/>
                  <a:ea typeface="微软雅黑" panose="020B0503020204020204" pitchFamily="34" charset="-122"/>
                </a:rPr>
                <a:t>10</a:t>
              </a:r>
              <a:r>
                <a:rPr lang="zh-CN" altLang="en-US" sz="1400" dirty="0">
                  <a:solidFill>
                    <a:srgbClr val="888888"/>
                  </a:solidFill>
                  <a:latin typeface="微软雅黑" panose="020B0503020204020204" pitchFamily="34" charset="-122"/>
                  <a:ea typeface="微软雅黑" panose="020B0503020204020204" pitchFamily="34" charset="-122"/>
                </a:rPr>
                <a:t>笔委托</a:t>
              </a:r>
              <a:endParaRPr lang="en-US" sz="1400" dirty="0">
                <a:solidFill>
                  <a:srgbClr val="888888"/>
                </a:solidFill>
                <a:latin typeface="微软雅黑" panose="020B0503020204020204" pitchFamily="34" charset="-122"/>
                <a:ea typeface="微软雅黑" panose="020B0503020204020204" pitchFamily="34" charset="-122"/>
              </a:endParaRPr>
            </a:p>
            <a:p>
              <a:pPr algn="r" eaLnBrk="1" hangingPunct="1">
                <a:spcBef>
                  <a:spcPct val="50000"/>
                </a:spcBef>
              </a:pPr>
              <a:r>
                <a:rPr lang="zh-CN" altLang="en-US" sz="1400" dirty="0">
                  <a:solidFill>
                    <a:srgbClr val="888888"/>
                  </a:solidFill>
                  <a:latin typeface="微软雅黑" panose="020B0503020204020204" pitchFamily="34" charset="-122"/>
                  <a:ea typeface="微软雅黑" panose="020B0503020204020204" pitchFamily="34" charset="-122"/>
                </a:rPr>
                <a:t>委托统计信息</a:t>
              </a:r>
              <a:endParaRPr lang="en-US" sz="1400" dirty="0">
                <a:solidFill>
                  <a:srgbClr val="888888"/>
                </a:solidFill>
                <a:latin typeface="微软雅黑" panose="020B0503020204020204" pitchFamily="34" charset="-122"/>
                <a:ea typeface="微软雅黑" panose="020B0503020204020204" pitchFamily="34" charset="-122"/>
              </a:endParaRPr>
            </a:p>
            <a:p>
              <a:pPr algn="r" eaLnBrk="1" hangingPunct="1">
                <a:spcBef>
                  <a:spcPct val="50000"/>
                </a:spcBef>
              </a:pPr>
              <a:r>
                <a:rPr lang="zh-CN" altLang="en-US" sz="1400" dirty="0">
                  <a:solidFill>
                    <a:srgbClr val="888888"/>
                  </a:solidFill>
                  <a:latin typeface="微软雅黑" panose="020B0503020204020204" pitchFamily="34" charset="-122"/>
                  <a:ea typeface="微软雅黑" panose="020B0503020204020204" pitchFamily="34" charset="-122"/>
                </a:rPr>
                <a:t>实时结算价</a:t>
              </a:r>
              <a:endParaRPr lang="en-US" sz="1400" dirty="0">
                <a:solidFill>
                  <a:srgbClr val="888888"/>
                </a:solidFill>
                <a:latin typeface="微软雅黑" panose="020B0503020204020204" pitchFamily="34" charset="-122"/>
                <a:ea typeface="微软雅黑" panose="020B0503020204020204" pitchFamily="34" charset="-122"/>
              </a:endParaRPr>
            </a:p>
            <a:p>
              <a:pPr algn="r" eaLnBrk="1" hangingPunct="1">
                <a:spcBef>
                  <a:spcPct val="50000"/>
                </a:spcBef>
              </a:pPr>
              <a:r>
                <a:rPr lang="zh-CN" altLang="en-US" sz="1400" dirty="0">
                  <a:solidFill>
                    <a:srgbClr val="888888"/>
                  </a:solidFill>
                  <a:latin typeface="微软雅黑" panose="020B0503020204020204" pitchFamily="34" charset="-122"/>
                  <a:ea typeface="微软雅黑" panose="020B0503020204020204" pitchFamily="34" charset="-122"/>
                </a:rPr>
                <a:t>分笔成交量统计</a:t>
              </a:r>
              <a:endParaRPr lang="en-US" sz="1400" dirty="0">
                <a:solidFill>
                  <a:srgbClr val="888888"/>
                </a:solidFill>
                <a:latin typeface="微软雅黑" panose="020B0503020204020204" pitchFamily="34" charset="-122"/>
                <a:ea typeface="微软雅黑" panose="020B0503020204020204" pitchFamily="34" charset="-122"/>
              </a:endParaRPr>
            </a:p>
          </p:txBody>
        </p:sp>
        <p:sp>
          <p:nvSpPr>
            <p:cNvPr id="63" name="Line 26"/>
            <p:cNvSpPr>
              <a:spLocks noChangeShapeType="1"/>
            </p:cNvSpPr>
            <p:nvPr/>
          </p:nvSpPr>
          <p:spPr bwMode="auto">
            <a:xfrm>
              <a:off x="0" y="2034469"/>
              <a:ext cx="4712717" cy="1588"/>
            </a:xfrm>
            <a:prstGeom prst="line">
              <a:avLst/>
            </a:prstGeom>
            <a:noFill/>
            <a:ln w="15875">
              <a:solidFill>
                <a:srgbClr val="888888"/>
              </a:solidFill>
              <a:prstDash val="dash"/>
              <a:round/>
              <a:tailEnd type="oval"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64" name="Rectangle 28"/>
            <p:cNvSpPr>
              <a:spLocks noChangeArrowheads="1"/>
            </p:cNvSpPr>
            <p:nvPr/>
          </p:nvSpPr>
          <p:spPr bwMode="auto">
            <a:xfrm>
              <a:off x="968375" y="1697182"/>
              <a:ext cx="3744912"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华文细黑" panose="02010600040101010101" pitchFamily="2" charset="-122"/>
                  <a:ea typeface="华文细黑" panose="02010600040101010101" pitchFamily="2" charset="-122"/>
                </a:defRPr>
              </a:lvl1pPr>
              <a:lvl2pPr marL="742950" indent="-285750" eaLnBrk="0" hangingPunct="0">
                <a:defRPr sz="2400" b="1">
                  <a:solidFill>
                    <a:schemeClr val="tx1"/>
                  </a:solidFill>
                  <a:latin typeface="华文细黑" panose="02010600040101010101" pitchFamily="2" charset="-122"/>
                  <a:ea typeface="华文细黑" panose="02010600040101010101" pitchFamily="2" charset="-122"/>
                </a:defRPr>
              </a:lvl2pPr>
              <a:lvl3pPr marL="1143000" indent="-228600" eaLnBrk="0" hangingPunct="0">
                <a:defRPr sz="2400" b="1">
                  <a:solidFill>
                    <a:schemeClr val="tx1"/>
                  </a:solidFill>
                  <a:latin typeface="华文细黑" panose="02010600040101010101" pitchFamily="2" charset="-122"/>
                  <a:ea typeface="华文细黑" panose="02010600040101010101" pitchFamily="2" charset="-122"/>
                </a:defRPr>
              </a:lvl3pPr>
              <a:lvl4pPr marL="1600200" indent="-228600" eaLnBrk="0" hangingPunct="0">
                <a:defRPr sz="2400" b="1">
                  <a:solidFill>
                    <a:schemeClr val="tx1"/>
                  </a:solidFill>
                  <a:latin typeface="华文细黑" panose="02010600040101010101" pitchFamily="2" charset="-122"/>
                  <a:ea typeface="华文细黑" panose="02010600040101010101" pitchFamily="2" charset="-122"/>
                </a:defRPr>
              </a:lvl4pPr>
              <a:lvl5pPr marL="2057400" indent="-228600" eaLnBrk="0" hangingPunct="0">
                <a:defRPr sz="2400" b="1">
                  <a:solidFill>
                    <a:schemeClr val="tx1"/>
                  </a:solidFill>
                  <a:latin typeface="华文细黑" panose="02010600040101010101" pitchFamily="2" charset="-122"/>
                  <a:ea typeface="华文细黑" panose="02010600040101010101" pitchFamily="2" charset="-122"/>
                </a:defRPr>
              </a:lvl5pPr>
              <a:lvl6pPr marL="2514600" indent="-228600" eaLnBrk="0" fontAlgn="base" hangingPunct="0">
                <a:lnSpc>
                  <a:spcPct val="90000"/>
                </a:lnSpc>
                <a:spcBef>
                  <a:spcPct val="20000"/>
                </a:spcBef>
                <a:spcAft>
                  <a:spcPct val="0"/>
                </a:spcAft>
                <a:buChar char="•"/>
                <a:defRPr sz="2400" b="1">
                  <a:solidFill>
                    <a:schemeClr val="tx1"/>
                  </a:solidFill>
                  <a:latin typeface="华文细黑" panose="02010600040101010101" pitchFamily="2" charset="-122"/>
                  <a:ea typeface="华文细黑" panose="02010600040101010101" pitchFamily="2" charset="-122"/>
                </a:defRPr>
              </a:lvl6pPr>
              <a:lvl7pPr marL="2971800" indent="-228600" eaLnBrk="0" fontAlgn="base" hangingPunct="0">
                <a:lnSpc>
                  <a:spcPct val="90000"/>
                </a:lnSpc>
                <a:spcBef>
                  <a:spcPct val="20000"/>
                </a:spcBef>
                <a:spcAft>
                  <a:spcPct val="0"/>
                </a:spcAft>
                <a:buChar char="•"/>
                <a:defRPr sz="2400" b="1">
                  <a:solidFill>
                    <a:schemeClr val="tx1"/>
                  </a:solidFill>
                  <a:latin typeface="华文细黑" panose="02010600040101010101" pitchFamily="2" charset="-122"/>
                  <a:ea typeface="华文细黑" panose="02010600040101010101" pitchFamily="2" charset="-122"/>
                </a:defRPr>
              </a:lvl7pPr>
              <a:lvl8pPr marL="3429000" indent="-228600" eaLnBrk="0" fontAlgn="base" hangingPunct="0">
                <a:lnSpc>
                  <a:spcPct val="90000"/>
                </a:lnSpc>
                <a:spcBef>
                  <a:spcPct val="20000"/>
                </a:spcBef>
                <a:spcAft>
                  <a:spcPct val="0"/>
                </a:spcAft>
                <a:buChar char="•"/>
                <a:defRPr sz="2400" b="1">
                  <a:solidFill>
                    <a:schemeClr val="tx1"/>
                  </a:solidFill>
                  <a:latin typeface="华文细黑" panose="02010600040101010101" pitchFamily="2" charset="-122"/>
                  <a:ea typeface="华文细黑" panose="02010600040101010101" pitchFamily="2" charset="-122"/>
                </a:defRPr>
              </a:lvl8pPr>
              <a:lvl9pPr marL="3886200" indent="-228600" eaLnBrk="0" fontAlgn="base" hangingPunct="0">
                <a:lnSpc>
                  <a:spcPct val="90000"/>
                </a:lnSpc>
                <a:spcBef>
                  <a:spcPct val="20000"/>
                </a:spcBef>
                <a:spcAft>
                  <a:spcPct val="0"/>
                </a:spcAft>
                <a:buChar char="•"/>
                <a:defRPr sz="2400" b="1">
                  <a:solidFill>
                    <a:schemeClr val="tx1"/>
                  </a:solidFill>
                  <a:latin typeface="华文细黑" panose="02010600040101010101" pitchFamily="2" charset="-122"/>
                  <a:ea typeface="华文细黑" panose="02010600040101010101" pitchFamily="2" charset="-122"/>
                </a:defRPr>
              </a:lvl9pPr>
            </a:lstStyle>
            <a:p>
              <a:pPr algn="r" eaLnBrk="1" hangingPunct="1">
                <a:spcBef>
                  <a:spcPct val="0"/>
                </a:spcBef>
              </a:pPr>
              <a:r>
                <a:rPr lang="zh-CN" altLang="en-US">
                  <a:solidFill>
                    <a:srgbClr val="646464"/>
                  </a:solidFill>
                  <a:latin typeface="微软雅黑" panose="020B0503020204020204" pitchFamily="34" charset="-122"/>
                  <a:ea typeface="微软雅黑" panose="020B0503020204020204" pitchFamily="34" charset="-122"/>
                </a:rPr>
                <a:t>基本行情</a:t>
              </a:r>
              <a:endParaRPr lang="zh-CN" altLang="en-US">
                <a:solidFill>
                  <a:srgbClr val="646464"/>
                </a:solidFill>
                <a:latin typeface="微软雅黑" panose="020B0503020204020204" pitchFamily="34" charset="-122"/>
                <a:ea typeface="微软雅黑" panose="020B0503020204020204" pitchFamily="34" charset="-122"/>
              </a:endParaRPr>
            </a:p>
          </p:txBody>
        </p:sp>
        <p:sp>
          <p:nvSpPr>
            <p:cNvPr id="65" name="Rectangle 29"/>
            <p:cNvSpPr>
              <a:spLocks noChangeArrowheads="1"/>
            </p:cNvSpPr>
            <p:nvPr/>
          </p:nvSpPr>
          <p:spPr bwMode="auto">
            <a:xfrm>
              <a:off x="968375" y="2081158"/>
              <a:ext cx="3671887" cy="233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华文细黑" panose="02010600040101010101" pitchFamily="2" charset="-122"/>
                  <a:ea typeface="华文细黑" panose="02010600040101010101" pitchFamily="2" charset="-122"/>
                </a:defRPr>
              </a:lvl1pPr>
              <a:lvl2pPr marL="742950" indent="-285750" eaLnBrk="0" hangingPunct="0">
                <a:defRPr sz="2400" b="1">
                  <a:solidFill>
                    <a:schemeClr val="tx1"/>
                  </a:solidFill>
                  <a:latin typeface="华文细黑" panose="02010600040101010101" pitchFamily="2" charset="-122"/>
                  <a:ea typeface="华文细黑" panose="02010600040101010101" pitchFamily="2" charset="-122"/>
                </a:defRPr>
              </a:lvl2pPr>
              <a:lvl3pPr marL="1143000" indent="-228600" eaLnBrk="0" hangingPunct="0">
                <a:defRPr sz="2400" b="1">
                  <a:solidFill>
                    <a:schemeClr val="tx1"/>
                  </a:solidFill>
                  <a:latin typeface="华文细黑" panose="02010600040101010101" pitchFamily="2" charset="-122"/>
                  <a:ea typeface="华文细黑" panose="02010600040101010101" pitchFamily="2" charset="-122"/>
                </a:defRPr>
              </a:lvl3pPr>
              <a:lvl4pPr marL="1600200" indent="-228600" eaLnBrk="0" hangingPunct="0">
                <a:defRPr sz="2400" b="1">
                  <a:solidFill>
                    <a:schemeClr val="tx1"/>
                  </a:solidFill>
                  <a:latin typeface="华文细黑" panose="02010600040101010101" pitchFamily="2" charset="-122"/>
                  <a:ea typeface="华文细黑" panose="02010600040101010101" pitchFamily="2" charset="-122"/>
                </a:defRPr>
              </a:lvl4pPr>
              <a:lvl5pPr marL="2057400" indent="-228600" eaLnBrk="0" hangingPunct="0">
                <a:defRPr sz="2400" b="1">
                  <a:solidFill>
                    <a:schemeClr val="tx1"/>
                  </a:solidFill>
                  <a:latin typeface="华文细黑" panose="02010600040101010101" pitchFamily="2" charset="-122"/>
                  <a:ea typeface="华文细黑" panose="02010600040101010101" pitchFamily="2" charset="-122"/>
                </a:defRPr>
              </a:lvl5pPr>
              <a:lvl6pPr marL="2514600" indent="-228600" eaLnBrk="0" fontAlgn="base" hangingPunct="0">
                <a:lnSpc>
                  <a:spcPct val="90000"/>
                </a:lnSpc>
                <a:spcBef>
                  <a:spcPct val="20000"/>
                </a:spcBef>
                <a:spcAft>
                  <a:spcPct val="0"/>
                </a:spcAft>
                <a:buChar char="•"/>
                <a:defRPr sz="2400" b="1">
                  <a:solidFill>
                    <a:schemeClr val="tx1"/>
                  </a:solidFill>
                  <a:latin typeface="华文细黑" panose="02010600040101010101" pitchFamily="2" charset="-122"/>
                  <a:ea typeface="华文细黑" panose="02010600040101010101" pitchFamily="2" charset="-122"/>
                </a:defRPr>
              </a:lvl6pPr>
              <a:lvl7pPr marL="2971800" indent="-228600" eaLnBrk="0" fontAlgn="base" hangingPunct="0">
                <a:lnSpc>
                  <a:spcPct val="90000"/>
                </a:lnSpc>
                <a:spcBef>
                  <a:spcPct val="20000"/>
                </a:spcBef>
                <a:spcAft>
                  <a:spcPct val="0"/>
                </a:spcAft>
                <a:buChar char="•"/>
                <a:defRPr sz="2400" b="1">
                  <a:solidFill>
                    <a:schemeClr val="tx1"/>
                  </a:solidFill>
                  <a:latin typeface="华文细黑" panose="02010600040101010101" pitchFamily="2" charset="-122"/>
                  <a:ea typeface="华文细黑" panose="02010600040101010101" pitchFamily="2" charset="-122"/>
                </a:defRPr>
              </a:lvl7pPr>
              <a:lvl8pPr marL="3429000" indent="-228600" eaLnBrk="0" fontAlgn="base" hangingPunct="0">
                <a:lnSpc>
                  <a:spcPct val="90000"/>
                </a:lnSpc>
                <a:spcBef>
                  <a:spcPct val="20000"/>
                </a:spcBef>
                <a:spcAft>
                  <a:spcPct val="0"/>
                </a:spcAft>
                <a:buChar char="•"/>
                <a:defRPr sz="2400" b="1">
                  <a:solidFill>
                    <a:schemeClr val="tx1"/>
                  </a:solidFill>
                  <a:latin typeface="华文细黑" panose="02010600040101010101" pitchFamily="2" charset="-122"/>
                  <a:ea typeface="华文细黑" panose="02010600040101010101" pitchFamily="2" charset="-122"/>
                </a:defRPr>
              </a:lvl8pPr>
              <a:lvl9pPr marL="3886200" indent="-228600" eaLnBrk="0" fontAlgn="base" hangingPunct="0">
                <a:lnSpc>
                  <a:spcPct val="90000"/>
                </a:lnSpc>
                <a:spcBef>
                  <a:spcPct val="20000"/>
                </a:spcBef>
                <a:spcAft>
                  <a:spcPct val="0"/>
                </a:spcAft>
                <a:buChar char="•"/>
                <a:defRPr sz="2400" b="1">
                  <a:solidFill>
                    <a:schemeClr val="tx1"/>
                  </a:solidFill>
                  <a:latin typeface="华文细黑" panose="02010600040101010101" pitchFamily="2" charset="-122"/>
                  <a:ea typeface="华文细黑" panose="02010600040101010101" pitchFamily="2" charset="-122"/>
                </a:defRPr>
              </a:lvl9pPr>
            </a:lstStyle>
            <a:p>
              <a:pPr algn="r" eaLnBrk="1" hangingPunct="1">
                <a:spcBef>
                  <a:spcPct val="50000"/>
                </a:spcBef>
              </a:pPr>
              <a:r>
                <a:rPr lang="en-US" altLang="zh-CN" sz="1400" dirty="0">
                  <a:solidFill>
                    <a:srgbClr val="888888"/>
                  </a:solidFill>
                  <a:latin typeface="微软雅黑" panose="020B0503020204020204" pitchFamily="34" charset="-122"/>
                  <a:ea typeface="微软雅黑" panose="020B0503020204020204" pitchFamily="34" charset="-122"/>
                </a:rPr>
                <a:t>1</a:t>
              </a:r>
              <a:r>
                <a:rPr lang="zh-CN" altLang="en-US" sz="1400" dirty="0">
                  <a:solidFill>
                    <a:srgbClr val="888888"/>
                  </a:solidFill>
                  <a:latin typeface="微软雅黑" panose="020B0503020204020204" pitchFamily="34" charset="-122"/>
                  <a:ea typeface="微软雅黑" panose="020B0503020204020204" pitchFamily="34" charset="-122"/>
                </a:rPr>
                <a:t>档委托</a:t>
              </a:r>
              <a:endParaRPr lang="zh-CN" altLang="en-US" sz="1400" dirty="0">
                <a:solidFill>
                  <a:srgbClr val="888888"/>
                </a:solidFill>
                <a:latin typeface="微软雅黑" panose="020B0503020204020204" pitchFamily="34" charset="-122"/>
                <a:ea typeface="微软雅黑" panose="020B0503020204020204" pitchFamily="34" charset="-122"/>
              </a:endParaRPr>
            </a:p>
          </p:txBody>
        </p:sp>
      </p:grpSp>
      <p:sp>
        <p:nvSpPr>
          <p:cNvPr id="66" name="Freeform 20"/>
          <p:cNvSpPr/>
          <p:nvPr/>
        </p:nvSpPr>
        <p:spPr bwMode="auto">
          <a:xfrm rot="900000">
            <a:off x="603472" y="2772191"/>
            <a:ext cx="772543" cy="1825232"/>
          </a:xfrm>
          <a:custGeom>
            <a:avLst/>
            <a:gdLst>
              <a:gd name="T0" fmla="*/ 487736 w 191"/>
              <a:gd name="T1" fmla="*/ 1013181 h 442"/>
              <a:gd name="T2" fmla="*/ 763587 w 191"/>
              <a:gd name="T3" fmla="*/ 1073251 h 442"/>
              <a:gd name="T4" fmla="*/ 763587 w 191"/>
              <a:gd name="T5" fmla="*/ 576672 h 442"/>
              <a:gd name="T6" fmla="*/ 407779 w 191"/>
              <a:gd name="T7" fmla="*/ 416485 h 442"/>
              <a:gd name="T8" fmla="*/ 327823 w 191"/>
              <a:gd name="T9" fmla="*/ 32037 h 442"/>
              <a:gd name="T10" fmla="*/ 263857 w 191"/>
              <a:gd name="T11" fmla="*/ 352411 h 442"/>
              <a:gd name="T12" fmla="*/ 0 w 191"/>
              <a:gd name="T13" fmla="*/ 232271 h 442"/>
              <a:gd name="T14" fmla="*/ 0 w 191"/>
              <a:gd name="T15" fmla="*/ 1301517 h 442"/>
              <a:gd name="T16" fmla="*/ 763587 w 191"/>
              <a:gd name="T17" fmla="*/ 1770063 h 442"/>
              <a:gd name="T18" fmla="*/ 763587 w 191"/>
              <a:gd name="T19" fmla="*/ 1265475 h 442"/>
              <a:gd name="T20" fmla="*/ 487736 w 191"/>
              <a:gd name="T21" fmla="*/ 1013181 h 4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1"/>
              <a:gd name="T34" fmla="*/ 0 h 442"/>
              <a:gd name="T35" fmla="*/ 191 w 191"/>
              <a:gd name="T36" fmla="*/ 442 h 44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1" h="442">
                <a:moveTo>
                  <a:pt x="122" y="253"/>
                </a:moveTo>
                <a:cubicBezTo>
                  <a:pt x="137" y="210"/>
                  <a:pt x="175" y="248"/>
                  <a:pt x="191" y="268"/>
                </a:cubicBezTo>
                <a:cubicBezTo>
                  <a:pt x="191" y="144"/>
                  <a:pt x="191" y="144"/>
                  <a:pt x="191" y="144"/>
                </a:cubicBezTo>
                <a:cubicBezTo>
                  <a:pt x="102" y="104"/>
                  <a:pt x="102" y="104"/>
                  <a:pt x="102" y="104"/>
                </a:cubicBezTo>
                <a:cubicBezTo>
                  <a:pt x="118" y="78"/>
                  <a:pt x="120" y="0"/>
                  <a:pt x="82" y="8"/>
                </a:cubicBezTo>
                <a:cubicBezTo>
                  <a:pt x="47" y="16"/>
                  <a:pt x="60" y="67"/>
                  <a:pt x="66" y="88"/>
                </a:cubicBezTo>
                <a:cubicBezTo>
                  <a:pt x="0" y="58"/>
                  <a:pt x="0" y="58"/>
                  <a:pt x="0" y="58"/>
                </a:cubicBezTo>
                <a:cubicBezTo>
                  <a:pt x="0" y="325"/>
                  <a:pt x="0" y="325"/>
                  <a:pt x="0" y="325"/>
                </a:cubicBezTo>
                <a:cubicBezTo>
                  <a:pt x="191" y="442"/>
                  <a:pt x="191" y="442"/>
                  <a:pt x="191" y="442"/>
                </a:cubicBezTo>
                <a:cubicBezTo>
                  <a:pt x="191" y="316"/>
                  <a:pt x="191" y="316"/>
                  <a:pt x="191" y="316"/>
                </a:cubicBezTo>
                <a:cubicBezTo>
                  <a:pt x="167" y="322"/>
                  <a:pt x="105" y="299"/>
                  <a:pt x="122" y="253"/>
                </a:cubicBezTo>
                <a:close/>
              </a:path>
            </a:pathLst>
          </a:custGeom>
          <a:gradFill rotWithShape="1">
            <a:gsLst>
              <a:gs pos="0">
                <a:srgbClr val="1C1C1C"/>
              </a:gs>
              <a:gs pos="100000">
                <a:srgbClr val="5F5F5F"/>
              </a:gs>
            </a:gsLst>
            <a:lin ang="189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2670014" y="2515603"/>
            <a:ext cx="1631937" cy="1872178"/>
            <a:chOff x="1493333" y="1670330"/>
            <a:chExt cx="1336449" cy="1533190"/>
          </a:xfrm>
        </p:grpSpPr>
        <p:sp>
          <p:nvSpPr>
            <p:cNvPr id="9" name="TextBox 8"/>
            <p:cNvSpPr txBox="1"/>
            <p:nvPr/>
          </p:nvSpPr>
          <p:spPr>
            <a:xfrm>
              <a:off x="1493333" y="2719586"/>
              <a:ext cx="1334504" cy="483934"/>
            </a:xfrm>
            <a:prstGeom prst="rect">
              <a:avLst/>
            </a:prstGeom>
            <a:noFill/>
          </p:spPr>
          <p:txBody>
            <a:bodyPr wrap="square" lIns="0" tIns="0" rIns="0" bIns="0" rtlCol="0">
              <a:spAutoFit/>
            </a:bodyPr>
            <a:lstStyle/>
            <a:p>
              <a:pPr algn="just">
                <a:lnSpc>
                  <a:spcPct val="120000"/>
                </a:lnSpc>
              </a:pPr>
              <a:r>
                <a:rPr lang="en-US" altLang="zh-CN" sz="8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TextBox 9"/>
            <p:cNvSpPr txBox="1"/>
            <p:nvPr/>
          </p:nvSpPr>
          <p:spPr>
            <a:xfrm>
              <a:off x="1823497" y="1670330"/>
              <a:ext cx="701011" cy="823989"/>
            </a:xfrm>
            <a:prstGeom prst="rect">
              <a:avLst/>
            </a:prstGeom>
            <a:noFill/>
          </p:spPr>
          <p:txBody>
            <a:bodyPr wrap="none" lIns="0" tIns="0" rIns="0" bIns="0" rtlCol="0">
              <a:spAutoFit/>
            </a:bodyPr>
            <a:lstStyle/>
            <a:p>
              <a:pPr algn="ctr">
                <a:lnSpc>
                  <a:spcPct val="120000"/>
                </a:lnSpc>
              </a:pPr>
              <a:r>
                <a:rPr lang="en-US" sz="60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76</a:t>
              </a:r>
              <a:endParaRPr lang="en-US" sz="6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TextBox 10"/>
            <p:cNvSpPr txBox="1"/>
            <p:nvPr/>
          </p:nvSpPr>
          <p:spPr>
            <a:xfrm>
              <a:off x="1506525" y="2514843"/>
              <a:ext cx="1323257" cy="211721"/>
            </a:xfrm>
            <a:prstGeom prst="rect">
              <a:avLst/>
            </a:prstGeom>
            <a:noFill/>
          </p:spPr>
          <p:txBody>
            <a:bodyPr wrap="none" lIns="0" tIns="0" rIns="0" bIns="0" rtlCol="0">
              <a:spAutoFit/>
            </a:bodyPr>
            <a:lstStyle/>
            <a:p>
              <a:pPr algn="ctr">
                <a:lnSpc>
                  <a:spcPct val="120000"/>
                </a:lnSpc>
              </a:pPr>
              <a:r>
                <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点击请替换文字内容</a:t>
              </a:r>
              <a:endPar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3" name="文本框 22"/>
          <p:cNvSpPr txBox="1"/>
          <p:nvPr/>
        </p:nvSpPr>
        <p:spPr>
          <a:xfrm>
            <a:off x="397105" y="297656"/>
            <a:ext cx="3104074" cy="651374"/>
          </a:xfrm>
          <a:prstGeom prst="rect">
            <a:avLst/>
          </a:prstGeom>
          <a:noFill/>
        </p:spPr>
        <p:txBody>
          <a:bodyPr wrap="square" lIns="96434" tIns="48217" rIns="96434" bIns="48217" rtlCol="0">
            <a:spAutoFit/>
          </a:bodyPr>
          <a:lstStyle/>
          <a:p>
            <a:pPr defTabSz="963930"/>
            <a:r>
              <a:rPr lang="en-US" altLang="zh-CN" dirty="0" smtClean="0">
                <a:solidFill>
                  <a:srgbClr val="E7E6E6">
                    <a:lumMod val="25000"/>
                  </a:srgbClr>
                </a:solidFill>
                <a:latin typeface="微软雅黑" panose="020B0503020204020204" pitchFamily="34" charset="-122"/>
                <a:ea typeface="微软雅黑" panose="020B0503020204020204" pitchFamily="34" charset="-122"/>
                <a:cs typeface="+mn-ea"/>
                <a:sym typeface="Arial" panose="020B0604020202020204" pitchFamily="34" charset="0"/>
              </a:rPr>
              <a:t>Level2</a:t>
            </a:r>
            <a:r>
              <a:rPr lang="zh-CN" altLang="en-US" dirty="0">
                <a:solidFill>
                  <a:srgbClr val="E7E6E6">
                    <a:lumMod val="25000"/>
                  </a:srgbClr>
                </a:solidFill>
                <a:latin typeface="微软雅黑" panose="020B0503020204020204" pitchFamily="34" charset="-122"/>
                <a:ea typeface="微软雅黑" panose="020B0503020204020204" pitchFamily="34" charset="-122"/>
                <a:cs typeface="+mn-ea"/>
                <a:sym typeface="Arial" panose="020B0604020202020204" pitchFamily="34" charset="0"/>
              </a:rPr>
              <a:t>数据</a:t>
            </a:r>
            <a:r>
              <a:rPr lang="en-US" altLang="zh-CN" dirty="0" err="1">
                <a:solidFill>
                  <a:srgbClr val="E7E6E6">
                    <a:lumMod val="25000"/>
                  </a:srgbClr>
                </a:solidFill>
                <a:latin typeface="微软雅黑" panose="020B0503020204020204" pitchFamily="34" charset="-122"/>
                <a:ea typeface="微软雅黑" panose="020B0503020204020204" pitchFamily="34" charset="-122"/>
                <a:cs typeface="+mn-ea"/>
                <a:sym typeface="Arial" panose="020B0604020202020204" pitchFamily="34" charset="0"/>
              </a:rPr>
              <a:t>DataFeed</a:t>
            </a:r>
            <a:r>
              <a:rPr lang="zh-CN" altLang="en-US" dirty="0">
                <a:solidFill>
                  <a:srgbClr val="E7E6E6">
                    <a:lumMod val="25000"/>
                  </a:srgbClr>
                </a:solidFill>
                <a:latin typeface="微软雅黑" panose="020B0503020204020204" pitchFamily="34" charset="-122"/>
                <a:ea typeface="微软雅黑" panose="020B0503020204020204" pitchFamily="34" charset="-122"/>
                <a:cs typeface="+mn-ea"/>
                <a:sym typeface="Arial" panose="020B0604020202020204" pitchFamily="34" charset="0"/>
              </a:rPr>
              <a:t>服务</a:t>
            </a:r>
            <a:endParaRPr lang="en-GB" altLang="zh-CN" dirty="0">
              <a:solidFill>
                <a:srgbClr val="E7E6E6">
                  <a:lumMod val="25000"/>
                </a:srgbClr>
              </a:solidFill>
              <a:latin typeface="微软雅黑" panose="020B0503020204020204" pitchFamily="34" charset="-122"/>
              <a:ea typeface="微软雅黑" panose="020B0503020204020204" pitchFamily="34" charset="-122"/>
              <a:cs typeface="+mn-ea"/>
              <a:sym typeface="Arial" panose="020B0604020202020204" pitchFamily="34" charset="0"/>
            </a:endParaRPr>
          </a:p>
          <a:p>
            <a:pPr defTabSz="963930"/>
            <a:endParaRPr lang="zh-CN" altLang="en-US" sz="1800" dirty="0">
              <a:solidFill>
                <a:srgbClr val="E7E6E6">
                  <a:lumMod val="25000"/>
                </a:srgbClr>
              </a:solidFill>
              <a:latin typeface="微软雅黑" panose="020B0503020204020204" pitchFamily="34" charset="-122"/>
              <a:ea typeface="微软雅黑" panose="020B0503020204020204" pitchFamily="34" charset="-122"/>
              <a:cs typeface="+mn-ea"/>
              <a:sym typeface="+mn-lt"/>
            </a:endParaRPr>
          </a:p>
        </p:txBody>
      </p:sp>
      <p:pic>
        <p:nvPicPr>
          <p:cNvPr id="8" name="图片 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860278" y="172156"/>
            <a:ext cx="3893811" cy="754511"/>
          </a:xfrm>
          <a:prstGeom prst="rect">
            <a:avLst/>
          </a:prstGeom>
        </p:spPr>
      </p:pic>
      <p:pic>
        <p:nvPicPr>
          <p:cNvPr id="2" name="图片 1"/>
          <p:cNvPicPr>
            <a:picLocks noChangeAspect="1"/>
          </p:cNvPicPr>
          <p:nvPr/>
        </p:nvPicPr>
        <p:blipFill>
          <a:blip r:embed="rId2" cstate="print"/>
          <a:stretch>
            <a:fillRect/>
          </a:stretch>
        </p:blipFill>
        <p:spPr>
          <a:xfrm>
            <a:off x="2396927" y="2409481"/>
            <a:ext cx="6804237" cy="3365667"/>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2670014" y="2515604"/>
            <a:ext cx="1631937" cy="1872177"/>
            <a:chOff x="1493333" y="1670331"/>
            <a:chExt cx="1336449" cy="1533189"/>
          </a:xfrm>
        </p:grpSpPr>
        <p:sp>
          <p:nvSpPr>
            <p:cNvPr id="9" name="TextBox 8"/>
            <p:cNvSpPr txBox="1"/>
            <p:nvPr/>
          </p:nvSpPr>
          <p:spPr>
            <a:xfrm>
              <a:off x="1493333" y="2719586"/>
              <a:ext cx="1334504" cy="483934"/>
            </a:xfrm>
            <a:prstGeom prst="rect">
              <a:avLst/>
            </a:prstGeom>
            <a:noFill/>
          </p:spPr>
          <p:txBody>
            <a:bodyPr wrap="square" lIns="0" tIns="0" rIns="0" bIns="0" rtlCol="0">
              <a:spAutoFit/>
            </a:bodyPr>
            <a:lstStyle/>
            <a:p>
              <a:pPr algn="just">
                <a:lnSpc>
                  <a:spcPct val="120000"/>
                </a:lnSpc>
              </a:pPr>
              <a:r>
                <a:rPr lang="en-US" altLang="zh-CN" sz="8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TextBox 9"/>
            <p:cNvSpPr txBox="1"/>
            <p:nvPr/>
          </p:nvSpPr>
          <p:spPr>
            <a:xfrm>
              <a:off x="1998750" y="1670331"/>
              <a:ext cx="332400" cy="907375"/>
            </a:xfrm>
            <a:prstGeom prst="rect">
              <a:avLst/>
            </a:prstGeom>
            <a:noFill/>
          </p:spPr>
          <p:txBody>
            <a:bodyPr wrap="square" lIns="0" tIns="0" rIns="0" bIns="0" rtlCol="0">
              <a:spAutoFit/>
            </a:bodyPr>
            <a:lstStyle/>
            <a:p>
              <a:pPr algn="ctr">
                <a:lnSpc>
                  <a:spcPct val="120000"/>
                </a:lnSpc>
              </a:pPr>
              <a:r>
                <a:rPr lang="en-US" sz="600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6</a:t>
              </a:r>
              <a:endParaRPr lang="en-US" sz="6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TextBox 10"/>
            <p:cNvSpPr txBox="1"/>
            <p:nvPr/>
          </p:nvSpPr>
          <p:spPr>
            <a:xfrm>
              <a:off x="1506525" y="2514843"/>
              <a:ext cx="1323257" cy="211721"/>
            </a:xfrm>
            <a:prstGeom prst="rect">
              <a:avLst/>
            </a:prstGeom>
            <a:noFill/>
          </p:spPr>
          <p:txBody>
            <a:bodyPr wrap="none" lIns="0" tIns="0" rIns="0" bIns="0" rtlCol="0">
              <a:spAutoFit/>
            </a:bodyPr>
            <a:lstStyle/>
            <a:p>
              <a:pPr algn="ctr">
                <a:lnSpc>
                  <a:spcPct val="120000"/>
                </a:lnSpc>
              </a:pPr>
              <a:r>
                <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点击请替换文字内容</a:t>
              </a:r>
              <a:endPar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3" name="文本框 22"/>
          <p:cNvSpPr txBox="1"/>
          <p:nvPr/>
        </p:nvSpPr>
        <p:spPr>
          <a:xfrm>
            <a:off x="349793" y="333897"/>
            <a:ext cx="3343277" cy="374375"/>
          </a:xfrm>
          <a:prstGeom prst="rect">
            <a:avLst/>
          </a:prstGeom>
          <a:noFill/>
        </p:spPr>
        <p:txBody>
          <a:bodyPr wrap="square" lIns="96434" tIns="48217" rIns="96434" bIns="48217" rtlCol="0">
            <a:spAutoFit/>
          </a:bodyPr>
          <a:lstStyle/>
          <a:p>
            <a:pPr defTabSz="963930"/>
            <a:r>
              <a:rPr lang="en-US" altLang="zh-CN" dirty="0" smtClean="0">
                <a:solidFill>
                  <a:srgbClr val="E7E6E6">
                    <a:lumMod val="25000"/>
                  </a:srgbClr>
                </a:solidFill>
                <a:latin typeface="微软雅黑" panose="020B0503020204020204" pitchFamily="34" charset="-122"/>
                <a:ea typeface="微软雅黑" panose="020B0503020204020204" pitchFamily="34" charset="-122"/>
                <a:cs typeface="+mn-ea"/>
                <a:sym typeface="Arial" panose="020B0604020202020204" pitchFamily="34" charset="0"/>
              </a:rPr>
              <a:t>Level2</a:t>
            </a:r>
            <a:r>
              <a:rPr lang="zh-CN" altLang="en-US" dirty="0">
                <a:solidFill>
                  <a:srgbClr val="E7E6E6">
                    <a:lumMod val="25000"/>
                  </a:srgbClr>
                </a:solidFill>
                <a:latin typeface="微软雅黑" panose="020B0503020204020204" pitchFamily="34" charset="-122"/>
                <a:ea typeface="微软雅黑" panose="020B0503020204020204" pitchFamily="34" charset="-122"/>
                <a:cs typeface="+mn-ea"/>
                <a:sym typeface="Arial" panose="020B0604020202020204" pitchFamily="34" charset="0"/>
              </a:rPr>
              <a:t>数据</a:t>
            </a:r>
            <a:r>
              <a:rPr lang="en-US" altLang="zh-CN" dirty="0" err="1" smtClean="0">
                <a:solidFill>
                  <a:srgbClr val="E7E6E6">
                    <a:lumMod val="25000"/>
                  </a:srgbClr>
                </a:solidFill>
                <a:latin typeface="微软雅黑" panose="020B0503020204020204" pitchFamily="34" charset="-122"/>
                <a:ea typeface="微软雅黑" panose="020B0503020204020204" pitchFamily="34" charset="-122"/>
                <a:cs typeface="+mn-ea"/>
                <a:sym typeface="Arial" panose="020B0604020202020204" pitchFamily="34" charset="0"/>
              </a:rPr>
              <a:t>DataFeed</a:t>
            </a:r>
            <a:r>
              <a:rPr lang="zh-CN" altLang="en-US" dirty="0" smtClean="0">
                <a:solidFill>
                  <a:srgbClr val="E7E6E6">
                    <a:lumMod val="25000"/>
                  </a:srgbClr>
                </a:solidFill>
                <a:latin typeface="微软雅黑" panose="020B0503020204020204" pitchFamily="34" charset="-122"/>
                <a:ea typeface="微软雅黑" panose="020B0503020204020204" pitchFamily="34" charset="-122"/>
                <a:cs typeface="+mn-ea"/>
                <a:sym typeface="Arial" panose="020B0604020202020204" pitchFamily="34" charset="0"/>
              </a:rPr>
              <a:t>接入方式</a:t>
            </a:r>
            <a:endParaRPr lang="zh-CN" altLang="en-US" sz="1800" dirty="0">
              <a:solidFill>
                <a:srgbClr val="E7E6E6">
                  <a:lumMod val="25000"/>
                </a:srgbClr>
              </a:solidFill>
              <a:latin typeface="微软雅黑" panose="020B0503020204020204" pitchFamily="34" charset="-122"/>
              <a:ea typeface="微软雅黑" panose="020B0503020204020204" pitchFamily="34" charset="-122"/>
              <a:cs typeface="+mn-ea"/>
              <a:sym typeface="+mn-lt"/>
            </a:endParaRPr>
          </a:p>
        </p:txBody>
      </p:sp>
      <p:pic>
        <p:nvPicPr>
          <p:cNvPr id="8" name="图片 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860278" y="172156"/>
            <a:ext cx="3893811" cy="754511"/>
          </a:xfrm>
          <a:prstGeom prst="rect">
            <a:avLst/>
          </a:prstGeom>
        </p:spPr>
      </p:pic>
      <p:grpSp>
        <p:nvGrpSpPr>
          <p:cNvPr id="27" name="Group 17"/>
          <p:cNvGrpSpPr/>
          <p:nvPr/>
        </p:nvGrpSpPr>
        <p:grpSpPr>
          <a:xfrm>
            <a:off x="524719" y="2733999"/>
            <a:ext cx="11737304" cy="3124810"/>
            <a:chOff x="-743744" y="1412054"/>
            <a:chExt cx="11471330" cy="3764489"/>
          </a:xfrm>
        </p:grpSpPr>
        <p:sp>
          <p:nvSpPr>
            <p:cNvPr id="28" name="Right Triangle 64"/>
            <p:cNvSpPr/>
            <p:nvPr/>
          </p:nvSpPr>
          <p:spPr>
            <a:xfrm rot="8100000" flipH="1">
              <a:off x="3695072" y="2009242"/>
              <a:ext cx="320492" cy="320492"/>
            </a:xfrm>
            <a:prstGeom prst="r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lstStyle/>
            <a:p>
              <a:pPr algn="ctr">
                <a:lnSpc>
                  <a:spcPct val="120000"/>
                </a:lnSpc>
              </a:pPr>
              <a:endParaRPr lang="en-GB"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Right Triangle 65"/>
            <p:cNvSpPr/>
            <p:nvPr/>
          </p:nvSpPr>
          <p:spPr>
            <a:xfrm rot="8100000" flipH="1">
              <a:off x="3695072" y="3501213"/>
              <a:ext cx="320492" cy="320492"/>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lstStyle/>
            <a:p>
              <a:pPr algn="ctr">
                <a:lnSpc>
                  <a:spcPct val="120000"/>
                </a:lnSpc>
              </a:pPr>
              <a:endParaRPr lang="en-GB"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Right Triangle 66"/>
            <p:cNvSpPr/>
            <p:nvPr/>
          </p:nvSpPr>
          <p:spPr>
            <a:xfrm rot="13500000">
              <a:off x="9140265" y="2768401"/>
              <a:ext cx="320492" cy="320492"/>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lstStyle/>
            <a:p>
              <a:pPr algn="ctr">
                <a:lnSpc>
                  <a:spcPct val="120000"/>
                </a:lnSpc>
              </a:pPr>
              <a:endParaRPr lang="en-GB"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Right Triangle 67"/>
            <p:cNvSpPr/>
            <p:nvPr/>
          </p:nvSpPr>
          <p:spPr>
            <a:xfrm rot="13500000">
              <a:off x="9146988" y="4287453"/>
              <a:ext cx="320492" cy="320492"/>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lstStyle/>
            <a:p>
              <a:pPr algn="ctr">
                <a:lnSpc>
                  <a:spcPct val="120000"/>
                </a:lnSpc>
              </a:pPr>
              <a:endParaRPr lang="en-GB"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2" name="Group 16"/>
            <p:cNvGrpSpPr/>
            <p:nvPr/>
          </p:nvGrpSpPr>
          <p:grpSpPr>
            <a:xfrm>
              <a:off x="-743744" y="1412054"/>
              <a:ext cx="11471330" cy="3764489"/>
              <a:chOff x="-743744" y="1412054"/>
              <a:chExt cx="11471330" cy="3764489"/>
            </a:xfrm>
          </p:grpSpPr>
          <p:grpSp>
            <p:nvGrpSpPr>
              <p:cNvPr id="61" name="Group 12"/>
              <p:cNvGrpSpPr/>
              <p:nvPr/>
            </p:nvGrpSpPr>
            <p:grpSpPr>
              <a:xfrm flipH="1">
                <a:off x="3996395" y="1453806"/>
                <a:ext cx="6731191" cy="1290795"/>
                <a:chOff x="2251867" y="3768352"/>
                <a:chExt cx="8959212" cy="1718048"/>
              </a:xfrm>
              <a:solidFill>
                <a:schemeClr val="accent5"/>
              </a:solidFill>
            </p:grpSpPr>
            <p:sp>
              <p:nvSpPr>
                <p:cNvPr id="63" name="Rectangle 21"/>
                <p:cNvSpPr/>
                <p:nvPr/>
              </p:nvSpPr>
              <p:spPr>
                <a:xfrm>
                  <a:off x="6850964" y="4965895"/>
                  <a:ext cx="3758423" cy="52050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lstStyle/>
                <a:p>
                  <a:pPr algn="ctr">
                    <a:lnSpc>
                      <a:spcPct val="120000"/>
                    </a:lnSpc>
                  </a:pPr>
                  <a:endParaRPr lang="en-GB"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4" name="Block Arc 22"/>
                <p:cNvSpPr/>
                <p:nvPr/>
              </p:nvSpPr>
              <p:spPr>
                <a:xfrm rot="5400000">
                  <a:off x="9824283" y="4099604"/>
                  <a:ext cx="1530948" cy="1242644"/>
                </a:xfrm>
                <a:prstGeom prst="blockArc">
                  <a:avLst>
                    <a:gd name="adj1" fmla="val 10800000"/>
                    <a:gd name="adj2" fmla="val 56368"/>
                    <a:gd name="adj3" fmla="val 4188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lstStyle/>
                <a:p>
                  <a:pPr algn="ctr">
                    <a:lnSpc>
                      <a:spcPct val="120000"/>
                    </a:lnSpc>
                  </a:pPr>
                  <a:endParaRPr lang="en-GB"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5" name="Rectangle 23"/>
                <p:cNvSpPr/>
                <p:nvPr/>
              </p:nvSpPr>
              <p:spPr>
                <a:xfrm>
                  <a:off x="2898984" y="3955451"/>
                  <a:ext cx="7710406" cy="52050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lstStyle/>
                <a:p>
                  <a:pPr algn="ctr">
                    <a:lnSpc>
                      <a:spcPct val="120000"/>
                    </a:lnSpc>
                  </a:pPr>
                  <a:endParaRPr lang="en-GB"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6" name="Isosceles Triangle 24"/>
                <p:cNvSpPr/>
                <p:nvPr/>
              </p:nvSpPr>
              <p:spPr>
                <a:xfrm rot="16200000" flipH="1">
                  <a:off x="2128073" y="3892146"/>
                  <a:ext cx="894704" cy="647115"/>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lstStyle/>
                <a:p>
                  <a:pPr algn="ctr">
                    <a:lnSpc>
                      <a:spcPct val="120000"/>
                    </a:lnSpc>
                  </a:pPr>
                  <a:endParaRPr lang="en-GB"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4" name="Group 34"/>
              <p:cNvGrpSpPr/>
              <p:nvPr/>
            </p:nvGrpSpPr>
            <p:grpSpPr>
              <a:xfrm>
                <a:off x="5900354" y="2212965"/>
                <a:ext cx="3277689" cy="1290795"/>
                <a:chOff x="6868106" y="3768351"/>
                <a:chExt cx="4362603" cy="1718048"/>
              </a:xfrm>
              <a:solidFill>
                <a:schemeClr val="accent4"/>
              </a:solidFill>
            </p:grpSpPr>
            <p:sp>
              <p:nvSpPr>
                <p:cNvPr id="57" name="Rectangle 36"/>
                <p:cNvSpPr/>
                <p:nvPr/>
              </p:nvSpPr>
              <p:spPr>
                <a:xfrm>
                  <a:off x="6868106" y="4965896"/>
                  <a:ext cx="3758422" cy="52050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lstStyle/>
                <a:p>
                  <a:pPr algn="ctr">
                    <a:lnSpc>
                      <a:spcPct val="120000"/>
                    </a:lnSpc>
                  </a:pPr>
                  <a:endParaRPr lang="en-GB"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8" name="Block Arc 37"/>
                <p:cNvSpPr/>
                <p:nvPr/>
              </p:nvSpPr>
              <p:spPr>
                <a:xfrm rot="5400000">
                  <a:off x="9843913" y="4099603"/>
                  <a:ext cx="1530948" cy="1242644"/>
                </a:xfrm>
                <a:prstGeom prst="blockArc">
                  <a:avLst>
                    <a:gd name="adj1" fmla="val 10800000"/>
                    <a:gd name="adj2" fmla="val 56368"/>
                    <a:gd name="adj3" fmla="val 4188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lstStyle/>
                <a:p>
                  <a:pPr algn="ctr">
                    <a:lnSpc>
                      <a:spcPct val="120000"/>
                    </a:lnSpc>
                  </a:pPr>
                  <a:endParaRPr lang="en-GB"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9" name="Rectangle 38"/>
                <p:cNvSpPr/>
                <p:nvPr/>
              </p:nvSpPr>
              <p:spPr>
                <a:xfrm>
                  <a:off x="8711198" y="3955451"/>
                  <a:ext cx="1915330" cy="52050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lstStyle/>
                <a:p>
                  <a:pPr algn="ctr">
                    <a:lnSpc>
                      <a:spcPct val="120000"/>
                    </a:lnSpc>
                  </a:pPr>
                  <a:endParaRPr lang="en-GB"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0" name="Isosceles Triangle 39"/>
                <p:cNvSpPr/>
                <p:nvPr/>
              </p:nvSpPr>
              <p:spPr>
                <a:xfrm rot="16200000" flipH="1">
                  <a:off x="7940290" y="3892145"/>
                  <a:ext cx="894703" cy="647115"/>
                </a:xfrm>
                <a:prstGeom prst="triangle">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lstStyle/>
                <a:p>
                  <a:pPr algn="ctr">
                    <a:lnSpc>
                      <a:spcPct val="120000"/>
                    </a:lnSpc>
                  </a:pPr>
                  <a:endParaRPr lang="en-GB"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5" name="Group 43"/>
              <p:cNvGrpSpPr/>
              <p:nvPr/>
            </p:nvGrpSpPr>
            <p:grpSpPr>
              <a:xfrm flipH="1">
                <a:off x="3996165" y="2972127"/>
                <a:ext cx="3276053" cy="1290795"/>
                <a:chOff x="6850964" y="3768351"/>
                <a:chExt cx="4360426" cy="1718048"/>
              </a:xfrm>
              <a:solidFill>
                <a:schemeClr val="accent3"/>
              </a:solidFill>
            </p:grpSpPr>
            <p:sp>
              <p:nvSpPr>
                <p:cNvPr id="53" name="Rectangle 45"/>
                <p:cNvSpPr/>
                <p:nvPr/>
              </p:nvSpPr>
              <p:spPr>
                <a:xfrm>
                  <a:off x="6850964" y="4965895"/>
                  <a:ext cx="3758423" cy="5205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lstStyle/>
                <a:p>
                  <a:pPr algn="ctr">
                    <a:lnSpc>
                      <a:spcPct val="120000"/>
                    </a:lnSpc>
                  </a:pPr>
                  <a:endParaRPr lang="en-GB"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4" name="Block Arc 46"/>
                <p:cNvSpPr/>
                <p:nvPr/>
              </p:nvSpPr>
              <p:spPr>
                <a:xfrm rot="5400000">
                  <a:off x="9824594" y="4099602"/>
                  <a:ext cx="1530948" cy="1242644"/>
                </a:xfrm>
                <a:prstGeom prst="blockArc">
                  <a:avLst>
                    <a:gd name="adj1" fmla="val 10800000"/>
                    <a:gd name="adj2" fmla="val 56368"/>
                    <a:gd name="adj3" fmla="val 4188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lstStyle/>
                <a:p>
                  <a:pPr algn="ctr">
                    <a:lnSpc>
                      <a:spcPct val="120000"/>
                    </a:lnSpc>
                  </a:pPr>
                  <a:endParaRPr lang="en-GB"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5" name="Rectangle 47"/>
                <p:cNvSpPr/>
                <p:nvPr/>
              </p:nvSpPr>
              <p:spPr>
                <a:xfrm>
                  <a:off x="8694057" y="3955451"/>
                  <a:ext cx="1915330" cy="5205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lstStyle/>
                <a:p>
                  <a:pPr algn="ctr">
                    <a:lnSpc>
                      <a:spcPct val="120000"/>
                    </a:lnSpc>
                  </a:pPr>
                  <a:endParaRPr lang="en-GB"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6" name="Isosceles Triangle 48"/>
                <p:cNvSpPr/>
                <p:nvPr/>
              </p:nvSpPr>
              <p:spPr>
                <a:xfrm rot="16200000" flipH="1">
                  <a:off x="7923148" y="3892145"/>
                  <a:ext cx="894704" cy="647115"/>
                </a:xfrm>
                <a:prstGeom prst="triangle">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lstStyle/>
                <a:p>
                  <a:pPr algn="ctr">
                    <a:lnSpc>
                      <a:spcPct val="120000"/>
                    </a:lnSpc>
                  </a:pPr>
                  <a:endParaRPr lang="en-GB"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6" name="Group 52"/>
              <p:cNvGrpSpPr/>
              <p:nvPr/>
            </p:nvGrpSpPr>
            <p:grpSpPr>
              <a:xfrm>
                <a:off x="5900354" y="3731289"/>
                <a:ext cx="3277689" cy="1290796"/>
                <a:chOff x="6868106" y="3768350"/>
                <a:chExt cx="4362601" cy="1718050"/>
              </a:xfrm>
            </p:grpSpPr>
            <p:sp>
              <p:nvSpPr>
                <p:cNvPr id="49" name="Rectangle 54"/>
                <p:cNvSpPr/>
                <p:nvPr/>
              </p:nvSpPr>
              <p:spPr>
                <a:xfrm>
                  <a:off x="6868106" y="4965895"/>
                  <a:ext cx="3758423" cy="5205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lstStyle/>
                <a:p>
                  <a:pPr algn="ctr">
                    <a:lnSpc>
                      <a:spcPct val="120000"/>
                    </a:lnSpc>
                  </a:pPr>
                  <a:endParaRPr lang="en-GB"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Block Arc 55"/>
                <p:cNvSpPr/>
                <p:nvPr/>
              </p:nvSpPr>
              <p:spPr>
                <a:xfrm rot="5400000">
                  <a:off x="9843911" y="4099604"/>
                  <a:ext cx="1530948" cy="1242644"/>
                </a:xfrm>
                <a:prstGeom prst="blockArc">
                  <a:avLst>
                    <a:gd name="adj1" fmla="val 10800000"/>
                    <a:gd name="adj2" fmla="val 56368"/>
                    <a:gd name="adj3" fmla="val 4188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lstStyle/>
                <a:p>
                  <a:pPr algn="ctr">
                    <a:lnSpc>
                      <a:spcPct val="120000"/>
                    </a:lnSpc>
                  </a:pPr>
                  <a:endParaRPr lang="en-GB"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Rectangle 56"/>
                <p:cNvSpPr/>
                <p:nvPr/>
              </p:nvSpPr>
              <p:spPr>
                <a:xfrm>
                  <a:off x="8711199" y="3955451"/>
                  <a:ext cx="1915330" cy="5205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lstStyle/>
                <a:p>
                  <a:pPr algn="ctr">
                    <a:lnSpc>
                      <a:spcPct val="120000"/>
                    </a:lnSpc>
                  </a:pPr>
                  <a:endParaRPr lang="en-GB"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2" name="Isosceles Triangle 57"/>
                <p:cNvSpPr/>
                <p:nvPr/>
              </p:nvSpPr>
              <p:spPr>
                <a:xfrm rot="16200000" flipH="1">
                  <a:off x="7940290" y="3892145"/>
                  <a:ext cx="894704" cy="647114"/>
                </a:xfrm>
                <a:prstGeom prst="triangle">
                  <a:avLst/>
                </a:prstGeom>
                <a:solidFill>
                  <a:schemeClr val="accent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lstStyle/>
                <a:p>
                  <a:pPr algn="ctr">
                    <a:lnSpc>
                      <a:spcPct val="120000"/>
                    </a:lnSpc>
                  </a:pPr>
                  <a:endParaRPr lang="en-GB"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5" name="Group 59"/>
              <p:cNvGrpSpPr/>
              <p:nvPr/>
            </p:nvGrpSpPr>
            <p:grpSpPr>
              <a:xfrm>
                <a:off x="-743744" y="4504339"/>
                <a:ext cx="7082836" cy="672204"/>
                <a:chOff x="-2527342" y="5137684"/>
                <a:chExt cx="9427254" cy="894704"/>
              </a:xfrm>
            </p:grpSpPr>
            <p:sp>
              <p:nvSpPr>
                <p:cNvPr id="47" name="Rectangle 61"/>
                <p:cNvSpPr/>
                <p:nvPr/>
              </p:nvSpPr>
              <p:spPr>
                <a:xfrm>
                  <a:off x="-2527342" y="5306300"/>
                  <a:ext cx="8780139" cy="512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lstStyle/>
                <a:p>
                  <a:pPr algn="ctr">
                    <a:lnSpc>
                      <a:spcPct val="120000"/>
                    </a:lnSpc>
                  </a:pPr>
                  <a:endParaRPr lang="en-GB"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8" name="Isosceles Triangle 62"/>
                <p:cNvSpPr/>
                <p:nvPr/>
              </p:nvSpPr>
              <p:spPr>
                <a:xfrm rot="5400000">
                  <a:off x="6129003" y="5261478"/>
                  <a:ext cx="894704" cy="647115"/>
                </a:xfrm>
                <a:prstGeom prst="triangle">
                  <a:avLst/>
                </a:prstGeom>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lstStyle/>
                <a:p>
                  <a:pPr algn="ctr">
                    <a:lnSpc>
                      <a:spcPct val="120000"/>
                    </a:lnSpc>
                  </a:pPr>
                  <a:endParaRPr lang="en-GB"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8" name="Oval 51"/>
              <p:cNvSpPr/>
              <p:nvPr/>
            </p:nvSpPr>
            <p:spPr>
              <a:xfrm>
                <a:off x="7840008" y="1412054"/>
                <a:ext cx="755703" cy="75570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lstStyle/>
              <a:p>
                <a:pPr algn="ctr">
                  <a:lnSpc>
                    <a:spcPct val="120000"/>
                  </a:lnSpc>
                </a:pPr>
                <a:endParaRPr lang="en-GB"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Oval 53"/>
              <p:cNvSpPr/>
              <p:nvPr/>
            </p:nvSpPr>
            <p:spPr>
              <a:xfrm>
                <a:off x="7933973" y="1504109"/>
                <a:ext cx="567771" cy="567771"/>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lstStyle/>
              <a:p>
                <a:pPr algn="ctr">
                  <a:lnSpc>
                    <a:spcPct val="120000"/>
                  </a:lnSpc>
                </a:pPr>
                <a:endParaRPr lang="en-GB"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Freeform 70"/>
              <p:cNvSpPr/>
              <p:nvPr/>
            </p:nvSpPr>
            <p:spPr bwMode="auto">
              <a:xfrm>
                <a:off x="8087947" y="1642032"/>
                <a:ext cx="277795" cy="288100"/>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bg1"/>
              </a:solidFill>
              <a:ln>
                <a:noFill/>
              </a:ln>
            </p:spPr>
            <p:txBody>
              <a:bodyPr vert="horz" wrap="square" lIns="0" tIns="0" rIns="0" bIns="0" numCol="1" anchor="ctr" anchorCtr="0" compatLnSpc="1"/>
              <a:lstStyle/>
              <a:p>
                <a:pPr algn="ctr">
                  <a:lnSpc>
                    <a:spcPct val="120000"/>
                  </a:lnSpc>
                </a:pPr>
                <a:endParaRPr 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sp>
        <p:nvSpPr>
          <p:cNvPr id="2" name="文本框 1"/>
          <p:cNvSpPr txBox="1"/>
          <p:nvPr/>
        </p:nvSpPr>
        <p:spPr>
          <a:xfrm>
            <a:off x="668735" y="1960141"/>
            <a:ext cx="4351684" cy="2954655"/>
          </a:xfrm>
          <a:prstGeom prst="rect">
            <a:avLst/>
          </a:prstGeom>
          <a:noFill/>
        </p:spPr>
        <p:txBody>
          <a:bodyPr wrap="square" rtlCol="0">
            <a:spAutoFit/>
          </a:bodyPr>
          <a:lstStyle/>
          <a:p>
            <a:r>
              <a:rPr kumimoji="1" lang="zh-CN" altLang="en-US" sz="2400" dirty="0" smtClean="0">
                <a:solidFill>
                  <a:schemeClr val="accent5"/>
                </a:solidFill>
                <a:latin typeface="微软雅黑" panose="020B0503020204020204" pitchFamily="34" charset="-122"/>
                <a:ea typeface="微软雅黑" panose="020B0503020204020204" pitchFamily="34" charset="-122"/>
                <a:cs typeface="微软雅黑" panose="020B0503020204020204" pitchFamily="34" charset="-122"/>
              </a:rPr>
              <a:t>接入方式</a:t>
            </a:r>
            <a:endParaRPr kumimoji="1" lang="en-US" altLang="zh-CN" sz="2400" dirty="0" smtClean="0">
              <a:solidFill>
                <a:schemeClr val="accent5"/>
              </a:solidFill>
              <a:latin typeface="微软雅黑" panose="020B0503020204020204" pitchFamily="34" charset="-122"/>
              <a:ea typeface="微软雅黑" panose="020B0503020204020204" pitchFamily="34" charset="-122"/>
              <a:cs typeface="微软雅黑" panose="020B0503020204020204" pitchFamily="34" charset="-122"/>
            </a:endParaRPr>
          </a:p>
          <a:p>
            <a:r>
              <a:rPr kumimoji="1" lang="zh-CN" altLang="en-US" dirty="0">
                <a:solidFill>
                  <a:schemeClr val="accent6">
                    <a:lumMod val="90000"/>
                    <a:lumOff val="10000"/>
                  </a:schemeClr>
                </a:solidFill>
                <a:latin typeface="微软雅黑" panose="020B0503020204020204" pitchFamily="34" charset="-122"/>
                <a:ea typeface="微软雅黑" panose="020B0503020204020204" pitchFamily="34" charset="-122"/>
                <a:cs typeface="微软雅黑" panose="020B0503020204020204" pitchFamily="34" charset="-122"/>
              </a:rPr>
              <a:t> </a:t>
            </a:r>
            <a:r>
              <a:rPr kumimoji="1" lang="zh-CN" altLang="en-US" dirty="0" smtClean="0">
                <a:solidFill>
                  <a:schemeClr val="accent6">
                    <a:lumMod val="90000"/>
                    <a:lumOff val="10000"/>
                  </a:schemeClr>
                </a:solidFill>
                <a:latin typeface="微软雅黑" panose="020B0503020204020204" pitchFamily="34" charset="-122"/>
                <a:ea typeface="微软雅黑" panose="020B0503020204020204" pitchFamily="34" charset="-122"/>
                <a:cs typeface="微软雅黑" panose="020B0503020204020204" pitchFamily="34" charset="-122"/>
              </a:rPr>
              <a:t>      </a:t>
            </a:r>
            <a:r>
              <a:rPr kumimoji="1" lang="zh-CN" altLang="en-US" b="1" dirty="0" smtClean="0">
                <a:solidFill>
                  <a:schemeClr val="accent6">
                    <a:lumMod val="90000"/>
                    <a:lumOff val="10000"/>
                  </a:schemeClr>
                </a:solidFill>
                <a:latin typeface="微软雅黑" panose="020B0503020204020204" pitchFamily="34" charset="-122"/>
                <a:ea typeface="微软雅黑" panose="020B0503020204020204" pitchFamily="34" charset="-122"/>
                <a:cs typeface="微软雅黑" panose="020B0503020204020204" pitchFamily="34" charset="-122"/>
              </a:rPr>
              <a:t>机房接入</a:t>
            </a:r>
            <a:r>
              <a:rPr kumimoji="1" lang="zh-CN" altLang="en-US" dirty="0" smtClean="0">
                <a:solidFill>
                  <a:schemeClr val="accent6">
                    <a:lumMod val="90000"/>
                    <a:lumOff val="10000"/>
                  </a:schemeClr>
                </a:solidFill>
                <a:latin typeface="微软雅黑" panose="020B0503020204020204" pitchFamily="34" charset="-122"/>
                <a:ea typeface="微软雅黑" panose="020B0503020204020204" pitchFamily="34" charset="-122"/>
                <a:cs typeface="微软雅黑" panose="020B0503020204020204" pitchFamily="34" charset="-122"/>
              </a:rPr>
              <a:t>：建议客户通过飞创托管中心信息数据平台接入</a:t>
            </a:r>
            <a:r>
              <a:rPr kumimoji="1" lang="en-US" altLang="zh-CN" dirty="0" smtClean="0">
                <a:solidFill>
                  <a:schemeClr val="accent6">
                    <a:lumMod val="90000"/>
                    <a:lumOff val="10000"/>
                  </a:schemeClr>
                </a:solidFill>
                <a:latin typeface="微软雅黑" panose="020B0503020204020204" pitchFamily="34" charset="-122"/>
                <a:ea typeface="微软雅黑" panose="020B0503020204020204" pitchFamily="34" charset="-122"/>
                <a:cs typeface="微软雅黑" panose="020B0503020204020204" pitchFamily="34" charset="-122"/>
              </a:rPr>
              <a:t>Level-2</a:t>
            </a:r>
            <a:r>
              <a:rPr kumimoji="1" lang="zh-CN" altLang="en-US" dirty="0" smtClean="0">
                <a:solidFill>
                  <a:schemeClr val="accent6">
                    <a:lumMod val="90000"/>
                    <a:lumOff val="10000"/>
                  </a:schemeClr>
                </a:solidFill>
                <a:latin typeface="微软雅黑" panose="020B0503020204020204" pitchFamily="34" charset="-122"/>
                <a:ea typeface="微软雅黑" panose="020B0503020204020204" pitchFamily="34" charset="-122"/>
                <a:cs typeface="微软雅黑" panose="020B0503020204020204" pitchFamily="34" charset="-122"/>
              </a:rPr>
              <a:t>数据，通过局域网发布到大商所托管机房内的专用设备上</a:t>
            </a:r>
            <a:endParaRPr kumimoji="1" lang="en-US" altLang="zh-CN" dirty="0" smtClean="0">
              <a:solidFill>
                <a:schemeClr val="accent6">
                  <a:lumMod val="90000"/>
                  <a:lumOff val="10000"/>
                </a:schemeClr>
              </a:solidFill>
              <a:latin typeface="微软雅黑" panose="020B0503020204020204" pitchFamily="34" charset="-122"/>
              <a:ea typeface="微软雅黑" panose="020B0503020204020204" pitchFamily="34" charset="-122"/>
              <a:cs typeface="微软雅黑" panose="020B0503020204020204" pitchFamily="34" charset="-122"/>
            </a:endParaRPr>
          </a:p>
          <a:p>
            <a:endParaRPr kumimoji="1" lang="en-US" altLang="zh-CN" dirty="0">
              <a:solidFill>
                <a:schemeClr val="accent6">
                  <a:lumMod val="90000"/>
                  <a:lumOff val="10000"/>
                </a:schemeClr>
              </a:solidFill>
              <a:latin typeface="微软雅黑" panose="020B0503020204020204" pitchFamily="34" charset="-122"/>
              <a:ea typeface="微软雅黑" panose="020B0503020204020204" pitchFamily="34" charset="-122"/>
              <a:cs typeface="微软雅黑" panose="020B0503020204020204" pitchFamily="34" charset="-122"/>
            </a:endParaRPr>
          </a:p>
          <a:p>
            <a:r>
              <a:rPr kumimoji="1" lang="zh-CN" altLang="en-US" b="1" dirty="0" smtClean="0">
                <a:solidFill>
                  <a:schemeClr val="accent6">
                    <a:lumMod val="90000"/>
                    <a:lumOff val="10000"/>
                  </a:schemeClr>
                </a:solidFill>
                <a:latin typeface="微软雅黑" panose="020B0503020204020204" pitchFamily="34" charset="-122"/>
                <a:ea typeface="微软雅黑" panose="020B0503020204020204" pitchFamily="34" charset="-122"/>
                <a:cs typeface="微软雅黑" panose="020B0503020204020204" pitchFamily="34" charset="-122"/>
              </a:rPr>
              <a:t>      信息商转发</a:t>
            </a:r>
            <a:r>
              <a:rPr kumimoji="1" lang="zh-CN" altLang="en-US" dirty="0">
                <a:solidFill>
                  <a:schemeClr val="accent6">
                    <a:lumMod val="90000"/>
                    <a:lumOff val="10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dirty="0" smtClean="0">
                <a:solidFill>
                  <a:schemeClr val="accent6">
                    <a:lumMod val="90000"/>
                    <a:lumOff val="10000"/>
                  </a:schemeClr>
                </a:solidFill>
                <a:latin typeface="微软雅黑" panose="020B0503020204020204" pitchFamily="34" charset="-122"/>
                <a:ea typeface="微软雅黑" panose="020B0503020204020204" pitchFamily="34" charset="-122"/>
                <a:cs typeface="微软雅黑" panose="020B0503020204020204" pitchFamily="34" charset="-122"/>
              </a:rPr>
              <a:t>用户如通过信息商接入</a:t>
            </a:r>
            <a:r>
              <a:rPr kumimoji="1" lang="en-US" altLang="zh-CN" dirty="0" smtClean="0">
                <a:solidFill>
                  <a:schemeClr val="accent6">
                    <a:lumMod val="90000"/>
                    <a:lumOff val="10000"/>
                  </a:schemeClr>
                </a:solidFill>
                <a:latin typeface="微软雅黑" panose="020B0503020204020204" pitchFamily="34" charset="-122"/>
                <a:ea typeface="微软雅黑" panose="020B0503020204020204" pitchFamily="34" charset="-122"/>
                <a:cs typeface="微软雅黑" panose="020B0503020204020204" pitchFamily="34" charset="-122"/>
              </a:rPr>
              <a:t>Level-2</a:t>
            </a:r>
            <a:r>
              <a:rPr kumimoji="1" lang="zh-CN" altLang="en-US" dirty="0" smtClean="0">
                <a:solidFill>
                  <a:schemeClr val="accent6">
                    <a:lumMod val="90000"/>
                    <a:lumOff val="10000"/>
                  </a:schemeClr>
                </a:solidFill>
                <a:latin typeface="微软雅黑" panose="020B0503020204020204" pitchFamily="34" charset="-122"/>
                <a:ea typeface="微软雅黑" panose="020B0503020204020204" pitchFamily="34" charset="-122"/>
                <a:cs typeface="微软雅黑" panose="020B0503020204020204" pitchFamily="34" charset="-122"/>
              </a:rPr>
              <a:t>数据，需核实信息商收费具备授权资格，签订三方协议可办理</a:t>
            </a:r>
            <a:endParaRPr kumimoji="1" lang="en-US" altLang="zh-CN" dirty="0" smtClean="0">
              <a:solidFill>
                <a:schemeClr val="accent6">
                  <a:lumMod val="90000"/>
                  <a:lumOff val="10000"/>
                </a:schemeClr>
              </a:solidFill>
              <a:latin typeface="微软雅黑" panose="020B0503020204020204" pitchFamily="34" charset="-122"/>
              <a:ea typeface="微软雅黑" panose="020B0503020204020204" pitchFamily="34" charset="-122"/>
              <a:cs typeface="微软雅黑" panose="020B0503020204020204" pitchFamily="34" charset="-122"/>
            </a:endParaRPr>
          </a:p>
          <a:p>
            <a:endParaRPr kumimoji="1"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par>
                          <p:cTn id="10" fill="hold">
                            <p:stCondLst>
                              <p:cond delay="500"/>
                            </p:stCondLst>
                            <p:childTnLst>
                              <p:par>
                                <p:cTn id="11" presetID="14" presetClass="entr" presetSubtype="5"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randombar(vertical)">
                                      <p:cBhvr>
                                        <p:cTn id="13" dur="500"/>
                                        <p:tgtEl>
                                          <p:spTgt spid="27"/>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2745628" y="2496875"/>
            <a:ext cx="1631937" cy="1872178"/>
            <a:chOff x="1493333" y="1670330"/>
            <a:chExt cx="1336449" cy="1533190"/>
          </a:xfrm>
        </p:grpSpPr>
        <p:sp>
          <p:nvSpPr>
            <p:cNvPr id="9" name="TextBox 8"/>
            <p:cNvSpPr txBox="1"/>
            <p:nvPr/>
          </p:nvSpPr>
          <p:spPr>
            <a:xfrm>
              <a:off x="1493333" y="2719586"/>
              <a:ext cx="1334504" cy="483934"/>
            </a:xfrm>
            <a:prstGeom prst="rect">
              <a:avLst/>
            </a:prstGeom>
            <a:noFill/>
          </p:spPr>
          <p:txBody>
            <a:bodyPr wrap="square" lIns="0" tIns="0" rIns="0" bIns="0" rtlCol="0">
              <a:spAutoFit/>
            </a:bodyPr>
            <a:lstStyle/>
            <a:p>
              <a:pPr algn="just">
                <a:lnSpc>
                  <a:spcPct val="120000"/>
                </a:lnSpc>
              </a:pPr>
              <a:r>
                <a:rPr lang="en-US" altLang="zh-CN" sz="8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TextBox 9"/>
            <p:cNvSpPr txBox="1"/>
            <p:nvPr/>
          </p:nvSpPr>
          <p:spPr>
            <a:xfrm>
              <a:off x="1823497" y="1670330"/>
              <a:ext cx="701011" cy="823989"/>
            </a:xfrm>
            <a:prstGeom prst="rect">
              <a:avLst/>
            </a:prstGeom>
            <a:noFill/>
          </p:spPr>
          <p:txBody>
            <a:bodyPr wrap="none" lIns="0" tIns="0" rIns="0" bIns="0" rtlCol="0">
              <a:spAutoFit/>
            </a:bodyPr>
            <a:lstStyle/>
            <a:p>
              <a:pPr algn="ctr">
                <a:lnSpc>
                  <a:spcPct val="120000"/>
                </a:lnSpc>
              </a:pPr>
              <a:r>
                <a:rPr lang="en-US" sz="60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76</a:t>
              </a:r>
              <a:endParaRPr lang="en-US" sz="6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TextBox 10"/>
            <p:cNvSpPr txBox="1"/>
            <p:nvPr/>
          </p:nvSpPr>
          <p:spPr>
            <a:xfrm>
              <a:off x="1506525" y="2514843"/>
              <a:ext cx="1323257" cy="211721"/>
            </a:xfrm>
            <a:prstGeom prst="rect">
              <a:avLst/>
            </a:prstGeom>
            <a:noFill/>
          </p:spPr>
          <p:txBody>
            <a:bodyPr wrap="none" lIns="0" tIns="0" rIns="0" bIns="0" rtlCol="0">
              <a:spAutoFit/>
            </a:bodyPr>
            <a:lstStyle/>
            <a:p>
              <a:pPr algn="ctr">
                <a:lnSpc>
                  <a:spcPct val="120000"/>
                </a:lnSpc>
              </a:pPr>
              <a:r>
                <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点击请替换文字内容</a:t>
              </a:r>
              <a:endPar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3" name="文本框 22"/>
          <p:cNvSpPr txBox="1"/>
          <p:nvPr/>
        </p:nvSpPr>
        <p:spPr>
          <a:xfrm>
            <a:off x="372973" y="381145"/>
            <a:ext cx="3445470" cy="651374"/>
          </a:xfrm>
          <a:prstGeom prst="rect">
            <a:avLst/>
          </a:prstGeom>
          <a:noFill/>
        </p:spPr>
        <p:txBody>
          <a:bodyPr wrap="square" lIns="96434" tIns="48217" rIns="96434" bIns="48217" rtlCol="0">
            <a:spAutoFit/>
          </a:bodyPr>
          <a:lstStyle/>
          <a:p>
            <a:pPr defTabSz="963930"/>
            <a:r>
              <a:rPr lang="en-US" altLang="zh-CN" dirty="0" smtClean="0">
                <a:solidFill>
                  <a:srgbClr val="E7E6E6">
                    <a:lumMod val="25000"/>
                  </a:srgbClr>
                </a:solidFill>
                <a:latin typeface="微软雅黑" panose="020B0503020204020204" pitchFamily="34" charset="-122"/>
                <a:ea typeface="微软雅黑" panose="020B0503020204020204" pitchFamily="34" charset="-122"/>
                <a:cs typeface="+mn-ea"/>
                <a:sym typeface="Arial" panose="020B0604020202020204" pitchFamily="34" charset="0"/>
              </a:rPr>
              <a:t>Level2</a:t>
            </a:r>
            <a:r>
              <a:rPr lang="zh-CN" altLang="en-US" dirty="0">
                <a:solidFill>
                  <a:srgbClr val="E7E6E6">
                    <a:lumMod val="25000"/>
                  </a:srgbClr>
                </a:solidFill>
                <a:latin typeface="微软雅黑" panose="020B0503020204020204" pitchFamily="34" charset="-122"/>
                <a:ea typeface="微软雅黑" panose="020B0503020204020204" pitchFamily="34" charset="-122"/>
                <a:cs typeface="+mn-ea"/>
                <a:sym typeface="Arial" panose="020B0604020202020204" pitchFamily="34" charset="0"/>
              </a:rPr>
              <a:t>数据</a:t>
            </a:r>
            <a:r>
              <a:rPr lang="en-US" altLang="zh-CN" dirty="0" err="1">
                <a:solidFill>
                  <a:srgbClr val="E7E6E6">
                    <a:lumMod val="25000"/>
                  </a:srgbClr>
                </a:solidFill>
                <a:latin typeface="微软雅黑" panose="020B0503020204020204" pitchFamily="34" charset="-122"/>
                <a:ea typeface="微软雅黑" panose="020B0503020204020204" pitchFamily="34" charset="-122"/>
                <a:cs typeface="+mn-ea"/>
                <a:sym typeface="Arial" panose="020B0604020202020204" pitchFamily="34" charset="0"/>
              </a:rPr>
              <a:t>DataFeed</a:t>
            </a:r>
            <a:r>
              <a:rPr lang="zh-CN" altLang="en-US" dirty="0" smtClean="0">
                <a:solidFill>
                  <a:srgbClr val="E7E6E6">
                    <a:lumMod val="25000"/>
                  </a:srgbClr>
                </a:solidFill>
                <a:latin typeface="微软雅黑" panose="020B0503020204020204" pitchFamily="34" charset="-122"/>
                <a:ea typeface="微软雅黑" panose="020B0503020204020204" pitchFamily="34" charset="-122"/>
                <a:cs typeface="+mn-ea"/>
                <a:sym typeface="Arial" panose="020B0604020202020204" pitchFamily="34" charset="0"/>
              </a:rPr>
              <a:t>服务优势</a:t>
            </a:r>
            <a:endParaRPr lang="en-GB" altLang="zh-CN" dirty="0">
              <a:solidFill>
                <a:srgbClr val="E7E6E6">
                  <a:lumMod val="25000"/>
                </a:srgbClr>
              </a:solidFill>
              <a:latin typeface="微软雅黑" panose="020B0503020204020204" pitchFamily="34" charset="-122"/>
              <a:ea typeface="微软雅黑" panose="020B0503020204020204" pitchFamily="34" charset="-122"/>
              <a:cs typeface="+mn-ea"/>
              <a:sym typeface="Arial" panose="020B0604020202020204" pitchFamily="34" charset="0"/>
            </a:endParaRPr>
          </a:p>
          <a:p>
            <a:pPr defTabSz="963930"/>
            <a:endParaRPr lang="zh-CN" altLang="en-US" sz="1800" dirty="0">
              <a:solidFill>
                <a:srgbClr val="E7E6E6">
                  <a:lumMod val="25000"/>
                </a:srgbClr>
              </a:solidFill>
              <a:latin typeface="微软雅黑" panose="020B0503020204020204" pitchFamily="34" charset="-122"/>
              <a:ea typeface="微软雅黑" panose="020B0503020204020204" pitchFamily="34" charset="-122"/>
              <a:cs typeface="+mn-ea"/>
              <a:sym typeface="+mn-lt"/>
            </a:endParaRPr>
          </a:p>
        </p:txBody>
      </p:sp>
      <p:pic>
        <p:nvPicPr>
          <p:cNvPr id="8" name="图片 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860278" y="172156"/>
            <a:ext cx="3893811" cy="754511"/>
          </a:xfrm>
          <a:prstGeom prst="rect">
            <a:avLst/>
          </a:prstGeom>
        </p:spPr>
      </p:pic>
      <p:cxnSp>
        <p:nvCxnSpPr>
          <p:cNvPr id="12" name="Straight Connector 6"/>
          <p:cNvCxnSpPr/>
          <p:nvPr/>
        </p:nvCxnSpPr>
        <p:spPr>
          <a:xfrm flipV="1">
            <a:off x="7320597" y="3554049"/>
            <a:ext cx="0" cy="560517"/>
          </a:xfrm>
          <a:prstGeom prst="line">
            <a:avLst/>
          </a:prstGeom>
          <a:ln w="19050">
            <a:solidFill>
              <a:schemeClr val="bg1">
                <a:lumMod val="65000"/>
              </a:schemeClr>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3" name="Straight Connector 7"/>
          <p:cNvCxnSpPr/>
          <p:nvPr/>
        </p:nvCxnSpPr>
        <p:spPr>
          <a:xfrm>
            <a:off x="7320597" y="3560679"/>
            <a:ext cx="506699" cy="0"/>
          </a:xfrm>
          <a:prstGeom prst="line">
            <a:avLst/>
          </a:prstGeom>
          <a:ln w="19050">
            <a:solidFill>
              <a:schemeClr val="bg1">
                <a:lumMod val="65000"/>
              </a:schemeClr>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4" name="Straight Connector 8"/>
          <p:cNvCxnSpPr/>
          <p:nvPr/>
        </p:nvCxnSpPr>
        <p:spPr>
          <a:xfrm flipH="1" flipV="1">
            <a:off x="5580178" y="3554049"/>
            <a:ext cx="8220" cy="560517"/>
          </a:xfrm>
          <a:prstGeom prst="line">
            <a:avLst/>
          </a:prstGeom>
          <a:ln w="19050">
            <a:solidFill>
              <a:schemeClr val="bg1">
                <a:lumMod val="65000"/>
              </a:schemeClr>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5" name="Straight Connector 9"/>
          <p:cNvCxnSpPr/>
          <p:nvPr/>
        </p:nvCxnSpPr>
        <p:spPr>
          <a:xfrm flipH="1">
            <a:off x="5073478" y="3560679"/>
            <a:ext cx="506699" cy="0"/>
          </a:xfrm>
          <a:prstGeom prst="line">
            <a:avLst/>
          </a:prstGeom>
          <a:ln w="19050">
            <a:solidFill>
              <a:schemeClr val="bg1">
                <a:lumMod val="65000"/>
              </a:schemeClr>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6" name="Straight Connector 10"/>
          <p:cNvCxnSpPr/>
          <p:nvPr/>
        </p:nvCxnSpPr>
        <p:spPr>
          <a:xfrm flipV="1">
            <a:off x="3969517" y="4944004"/>
            <a:ext cx="1" cy="768665"/>
          </a:xfrm>
          <a:prstGeom prst="line">
            <a:avLst/>
          </a:prstGeom>
          <a:ln w="19050">
            <a:solidFill>
              <a:schemeClr val="bg1">
                <a:lumMod val="65000"/>
              </a:schemeClr>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7" name="Straight Connector 11"/>
          <p:cNvCxnSpPr/>
          <p:nvPr/>
        </p:nvCxnSpPr>
        <p:spPr>
          <a:xfrm flipH="1">
            <a:off x="8961988" y="4944004"/>
            <a:ext cx="1" cy="768665"/>
          </a:xfrm>
          <a:prstGeom prst="line">
            <a:avLst/>
          </a:prstGeom>
          <a:ln w="19050">
            <a:solidFill>
              <a:schemeClr val="bg1">
                <a:lumMod val="65000"/>
              </a:schemeClr>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19" name="TextBox 17"/>
          <p:cNvSpPr txBox="1"/>
          <p:nvPr/>
        </p:nvSpPr>
        <p:spPr>
          <a:xfrm>
            <a:off x="9463001" y="4369053"/>
            <a:ext cx="1615827" cy="332399"/>
          </a:xfrm>
          <a:prstGeom prst="rect">
            <a:avLst/>
          </a:prstGeom>
          <a:noFill/>
        </p:spPr>
        <p:txBody>
          <a:bodyPr wrap="none" lIns="0" tIns="0" rIns="0" bIns="0" rtlCol="0">
            <a:spAutoFit/>
          </a:bodyPr>
          <a:lstStyle/>
          <a:p>
            <a:pPr algn="ctr">
              <a:lnSpc>
                <a:spcPct val="120000"/>
              </a:lnSpc>
            </a:pPr>
            <a:r>
              <a:rPr lang="zh-CN" altLang="en-US" dirty="0" smtClean="0">
                <a:solidFill>
                  <a:schemeClr val="accent5"/>
                </a:solidFill>
                <a:latin typeface="Arial" panose="020B0604020202020204" pitchFamily="34" charset="0"/>
                <a:ea typeface="微软雅黑" panose="020B0503020204020204" pitchFamily="34" charset="-122"/>
                <a:cs typeface="+mn-ea"/>
                <a:sym typeface="Arial" panose="020B0604020202020204" pitchFamily="34" charset="0"/>
              </a:rPr>
              <a:t>更高的质量保证</a:t>
            </a:r>
            <a:endParaRPr lang="id-ID" dirty="0">
              <a:solidFill>
                <a:schemeClr val="accent5"/>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TextBox 18"/>
          <p:cNvSpPr txBox="1"/>
          <p:nvPr/>
        </p:nvSpPr>
        <p:spPr>
          <a:xfrm>
            <a:off x="9333318" y="4686943"/>
            <a:ext cx="1875195" cy="517065"/>
          </a:xfrm>
          <a:prstGeom prst="rect">
            <a:avLst/>
          </a:prstGeom>
          <a:noFill/>
        </p:spPr>
        <p:txBody>
          <a:bodyPr wrap="square" lIns="0" tIns="0" rIns="0" bIns="0" rtlCol="0">
            <a:spAutoFit/>
          </a:bodyPr>
          <a:lstStyle/>
          <a:p>
            <a:pPr algn="just">
              <a:lnSpc>
                <a:spcPct val="120000"/>
              </a:lnSpc>
            </a:pPr>
            <a:r>
              <a:rPr lang="zh-CN" altLang="en-US" sz="1400" dirty="0" smtClean="0">
                <a:solidFill>
                  <a:schemeClr val="accent2">
                    <a:lumMod val="90000"/>
                    <a:lumOff val="10000"/>
                  </a:schemeClr>
                </a:solidFill>
                <a:latin typeface="Arial" panose="020B0604020202020204" pitchFamily="34" charset="0"/>
                <a:ea typeface="微软雅黑" panose="020B0503020204020204" pitchFamily="34" charset="-122"/>
                <a:cs typeface="+mn-ea"/>
                <a:sym typeface="Arial" panose="020B0604020202020204" pitchFamily="34" charset="0"/>
              </a:rPr>
              <a:t>提供重发机制，确保数据安全准确到达</a:t>
            </a:r>
            <a:endParaRPr lang="en-US" altLang="zh-CN" sz="1400" dirty="0">
              <a:solidFill>
                <a:schemeClr val="accent2">
                  <a:lumMod val="90000"/>
                  <a:lumOff val="1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TextBox 19"/>
          <p:cNvSpPr txBox="1"/>
          <p:nvPr/>
        </p:nvSpPr>
        <p:spPr>
          <a:xfrm>
            <a:off x="2143891" y="4490329"/>
            <a:ext cx="1846659" cy="332399"/>
          </a:xfrm>
          <a:prstGeom prst="rect">
            <a:avLst/>
          </a:prstGeom>
          <a:noFill/>
        </p:spPr>
        <p:txBody>
          <a:bodyPr wrap="none" lIns="0" tIns="0" rIns="0" bIns="0" rtlCol="0">
            <a:spAutoFit/>
          </a:bodyPr>
          <a:lstStyle/>
          <a:p>
            <a:pPr algn="ctr">
              <a:lnSpc>
                <a:spcPct val="120000"/>
              </a:lnSpc>
            </a:pPr>
            <a:r>
              <a:rPr lang="zh-CN" altLang="en-US" dirty="0" smtClean="0">
                <a:solidFill>
                  <a:schemeClr val="accent5"/>
                </a:solidFill>
                <a:latin typeface="Arial" panose="020B0604020202020204" pitchFamily="34" charset="0"/>
                <a:ea typeface="微软雅黑" panose="020B0503020204020204" pitchFamily="34" charset="-122"/>
                <a:cs typeface="+mn-ea"/>
                <a:sym typeface="Arial" panose="020B0604020202020204" pitchFamily="34" charset="0"/>
              </a:rPr>
              <a:t>更丰富的数据统计</a:t>
            </a:r>
            <a:endParaRPr lang="id-ID" dirty="0">
              <a:solidFill>
                <a:schemeClr val="accent5"/>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TextBox 20"/>
          <p:cNvSpPr txBox="1"/>
          <p:nvPr/>
        </p:nvSpPr>
        <p:spPr>
          <a:xfrm>
            <a:off x="2258190" y="4838138"/>
            <a:ext cx="1875195" cy="258532"/>
          </a:xfrm>
          <a:prstGeom prst="rect">
            <a:avLst/>
          </a:prstGeom>
          <a:noFill/>
        </p:spPr>
        <p:txBody>
          <a:bodyPr wrap="square" lIns="0" tIns="0" rIns="0" bIns="0" rtlCol="0">
            <a:spAutoFit/>
          </a:bodyPr>
          <a:lstStyle/>
          <a:p>
            <a:pPr algn="just">
              <a:lnSpc>
                <a:spcPct val="120000"/>
              </a:lnSpc>
            </a:pPr>
            <a:r>
              <a:rPr lang="zh-CN" altLang="en-US" sz="1400" dirty="0" smtClean="0">
                <a:solidFill>
                  <a:schemeClr val="accent2">
                    <a:lumMod val="90000"/>
                    <a:lumOff val="10000"/>
                  </a:schemeClr>
                </a:solidFill>
                <a:latin typeface="Arial" panose="020B0604020202020204" pitchFamily="34" charset="0"/>
                <a:ea typeface="微软雅黑" panose="020B0503020204020204" pitchFamily="34" charset="-122"/>
                <a:cs typeface="+mn-ea"/>
                <a:sym typeface="Arial" panose="020B0604020202020204" pitchFamily="34" charset="0"/>
              </a:rPr>
              <a:t>实时掌握行情动态</a:t>
            </a:r>
            <a:endParaRPr lang="en-US" altLang="zh-CN" sz="1400" dirty="0">
              <a:solidFill>
                <a:schemeClr val="accent2">
                  <a:lumMod val="90000"/>
                  <a:lumOff val="1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TextBox 21"/>
          <p:cNvSpPr txBox="1"/>
          <p:nvPr/>
        </p:nvSpPr>
        <p:spPr>
          <a:xfrm>
            <a:off x="5479006" y="1798589"/>
            <a:ext cx="1900740" cy="332399"/>
          </a:xfrm>
          <a:prstGeom prst="rect">
            <a:avLst/>
          </a:prstGeom>
          <a:noFill/>
        </p:spPr>
        <p:txBody>
          <a:bodyPr wrap="square" lIns="0" tIns="0" rIns="0" bIns="0" rtlCol="0">
            <a:spAutoFit/>
          </a:bodyPr>
          <a:lstStyle/>
          <a:p>
            <a:pPr algn="ctr">
              <a:lnSpc>
                <a:spcPct val="120000"/>
              </a:lnSpc>
            </a:pPr>
            <a:r>
              <a:rPr lang="zh-CN" altLang="en-US" dirty="0" smtClean="0">
                <a:solidFill>
                  <a:schemeClr val="accent5"/>
                </a:solidFill>
                <a:latin typeface="Arial" panose="020B0604020202020204" pitchFamily="34" charset="0"/>
                <a:ea typeface="微软雅黑" panose="020B0503020204020204" pitchFamily="34" charset="-122"/>
                <a:cs typeface="+mn-ea"/>
                <a:sym typeface="Arial" panose="020B0604020202020204" pitchFamily="34" charset="0"/>
              </a:rPr>
              <a:t>更深度的委托盘口</a:t>
            </a:r>
            <a:endParaRPr lang="id-ID" dirty="0">
              <a:solidFill>
                <a:schemeClr val="accent5"/>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TextBox 22"/>
          <p:cNvSpPr txBox="1"/>
          <p:nvPr/>
        </p:nvSpPr>
        <p:spPr>
          <a:xfrm>
            <a:off x="3101919" y="2726738"/>
            <a:ext cx="1846659" cy="332399"/>
          </a:xfrm>
          <a:prstGeom prst="rect">
            <a:avLst/>
          </a:prstGeom>
          <a:noFill/>
        </p:spPr>
        <p:txBody>
          <a:bodyPr wrap="none" lIns="0" tIns="0" rIns="0" bIns="0" rtlCol="0">
            <a:spAutoFit/>
          </a:bodyPr>
          <a:lstStyle/>
          <a:p>
            <a:pPr algn="ctr">
              <a:lnSpc>
                <a:spcPct val="120000"/>
              </a:lnSpc>
            </a:pPr>
            <a:r>
              <a:rPr lang="zh-CN" altLang="en-US" dirty="0" smtClean="0">
                <a:solidFill>
                  <a:schemeClr val="accent5"/>
                </a:solidFill>
                <a:latin typeface="Arial" panose="020B0604020202020204" pitchFamily="34" charset="0"/>
                <a:ea typeface="微软雅黑" panose="020B0503020204020204" pitchFamily="34" charset="-122"/>
                <a:cs typeface="+mn-ea"/>
                <a:sym typeface="Arial" panose="020B0604020202020204" pitchFamily="34" charset="0"/>
              </a:rPr>
              <a:t>更详细的委托信息</a:t>
            </a:r>
            <a:endParaRPr lang="id-ID" dirty="0">
              <a:solidFill>
                <a:schemeClr val="accent5"/>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TextBox 23"/>
          <p:cNvSpPr txBox="1"/>
          <p:nvPr/>
        </p:nvSpPr>
        <p:spPr>
          <a:xfrm>
            <a:off x="3067221" y="3152227"/>
            <a:ext cx="1875195" cy="1034129"/>
          </a:xfrm>
          <a:prstGeom prst="rect">
            <a:avLst/>
          </a:prstGeom>
          <a:noFill/>
        </p:spPr>
        <p:txBody>
          <a:bodyPr wrap="square" lIns="0" tIns="0" rIns="0" bIns="0" rtlCol="0">
            <a:spAutoFit/>
          </a:bodyPr>
          <a:lstStyle/>
          <a:p>
            <a:pPr algn="just">
              <a:lnSpc>
                <a:spcPct val="120000"/>
              </a:lnSpc>
            </a:pPr>
            <a:r>
              <a:rPr lang="zh-CN" altLang="en-US" sz="1400" dirty="0" smtClean="0">
                <a:solidFill>
                  <a:schemeClr val="accent2">
                    <a:lumMod val="90000"/>
                    <a:lumOff val="10000"/>
                  </a:schemeClr>
                </a:solidFill>
                <a:latin typeface="Arial" panose="020B0604020202020204" pitchFamily="34" charset="0"/>
                <a:ea typeface="微软雅黑" panose="020B0503020204020204" pitchFamily="34" charset="-122"/>
                <a:cs typeface="+mn-ea"/>
                <a:sym typeface="Arial" panose="020B0604020202020204" pitchFamily="34" charset="0"/>
              </a:rPr>
              <a:t>买一价位和卖一价位上前十笔分笔委托行情及时掌握买卖信息不错过任何交易变化</a:t>
            </a:r>
            <a:endParaRPr lang="en-US" altLang="zh-CN" sz="1400" dirty="0">
              <a:solidFill>
                <a:schemeClr val="accent2">
                  <a:lumMod val="90000"/>
                  <a:lumOff val="1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TextBox 24"/>
          <p:cNvSpPr txBox="1"/>
          <p:nvPr/>
        </p:nvSpPr>
        <p:spPr>
          <a:xfrm>
            <a:off x="8101561" y="2763286"/>
            <a:ext cx="1615827" cy="332399"/>
          </a:xfrm>
          <a:prstGeom prst="rect">
            <a:avLst/>
          </a:prstGeom>
          <a:noFill/>
        </p:spPr>
        <p:txBody>
          <a:bodyPr wrap="none" lIns="0" tIns="0" rIns="0" bIns="0" rtlCol="0">
            <a:spAutoFit/>
          </a:bodyPr>
          <a:lstStyle/>
          <a:p>
            <a:pPr algn="ctr">
              <a:lnSpc>
                <a:spcPct val="120000"/>
              </a:lnSpc>
            </a:pPr>
            <a:r>
              <a:rPr lang="zh-CN" altLang="en-US" dirty="0" smtClean="0">
                <a:solidFill>
                  <a:schemeClr val="accent5"/>
                </a:solidFill>
                <a:latin typeface="Arial" panose="020B0604020202020204" pitchFamily="34" charset="0"/>
                <a:ea typeface="微软雅黑" panose="020B0503020204020204" pitchFamily="34" charset="-122"/>
                <a:cs typeface="+mn-ea"/>
                <a:sym typeface="Arial" panose="020B0604020202020204" pitchFamily="34" charset="0"/>
              </a:rPr>
              <a:t>更快的发布频率</a:t>
            </a:r>
            <a:endParaRPr lang="id-ID" dirty="0">
              <a:solidFill>
                <a:schemeClr val="accent5"/>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TextBox 25"/>
          <p:cNvSpPr txBox="1"/>
          <p:nvPr/>
        </p:nvSpPr>
        <p:spPr>
          <a:xfrm>
            <a:off x="7971878" y="3139560"/>
            <a:ext cx="1875195" cy="775597"/>
          </a:xfrm>
          <a:prstGeom prst="rect">
            <a:avLst/>
          </a:prstGeom>
          <a:noFill/>
        </p:spPr>
        <p:txBody>
          <a:bodyPr wrap="square" lIns="0" tIns="0" rIns="0" bIns="0" rtlCol="0">
            <a:spAutoFit/>
          </a:bodyPr>
          <a:lstStyle/>
          <a:p>
            <a:pPr algn="just">
              <a:lnSpc>
                <a:spcPct val="120000"/>
              </a:lnSpc>
            </a:pPr>
            <a:r>
              <a:rPr lang="zh-CN" altLang="en-US" sz="1400" dirty="0" smtClean="0">
                <a:solidFill>
                  <a:schemeClr val="accent2">
                    <a:lumMod val="90000"/>
                    <a:lumOff val="10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每秒</a:t>
            </a:r>
            <a:r>
              <a:rPr lang="en-US" altLang="zh-CN" sz="1400" dirty="0" smtClean="0">
                <a:solidFill>
                  <a:schemeClr val="accent2">
                    <a:lumMod val="90000"/>
                    <a:lumOff val="10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4</a:t>
            </a:r>
            <a:r>
              <a:rPr lang="zh-CN" altLang="en-US" sz="1400" dirty="0" smtClean="0">
                <a:solidFill>
                  <a:schemeClr val="accent2">
                    <a:lumMod val="90000"/>
                    <a:lumOff val="10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次行情快照，是基本行情发布频率的</a:t>
            </a:r>
            <a:r>
              <a:rPr lang="en-US" altLang="zh-CN" sz="1400" dirty="0" smtClean="0">
                <a:solidFill>
                  <a:schemeClr val="accent2">
                    <a:lumMod val="90000"/>
                    <a:lumOff val="10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2</a:t>
            </a:r>
            <a:r>
              <a:rPr lang="zh-CN" altLang="en-US" sz="1400" dirty="0" smtClean="0">
                <a:solidFill>
                  <a:schemeClr val="accent2">
                    <a:lumMod val="90000"/>
                    <a:lumOff val="10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倍</a:t>
            </a:r>
            <a:endParaRPr lang="en-US" altLang="zh-CN" sz="1400" dirty="0">
              <a:solidFill>
                <a:schemeClr val="accent2">
                  <a:lumMod val="90000"/>
                  <a:lumOff val="10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cxnSp>
        <p:nvCxnSpPr>
          <p:cNvPr id="30" name="Straight Connector 67"/>
          <p:cNvCxnSpPr/>
          <p:nvPr/>
        </p:nvCxnSpPr>
        <p:spPr>
          <a:xfrm>
            <a:off x="3972804" y="5717359"/>
            <a:ext cx="1100674" cy="0"/>
          </a:xfrm>
          <a:prstGeom prst="line">
            <a:avLst/>
          </a:prstGeom>
          <a:ln w="19050">
            <a:solidFill>
              <a:schemeClr val="bg1">
                <a:lumMod val="65000"/>
              </a:schemeClr>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31" name="Straight Connector 72"/>
          <p:cNvCxnSpPr/>
          <p:nvPr/>
        </p:nvCxnSpPr>
        <p:spPr>
          <a:xfrm>
            <a:off x="7861313" y="5712669"/>
            <a:ext cx="1100674" cy="0"/>
          </a:xfrm>
          <a:prstGeom prst="line">
            <a:avLst/>
          </a:prstGeom>
          <a:ln w="19050">
            <a:solidFill>
              <a:schemeClr val="bg1">
                <a:lumMod val="65000"/>
              </a:schemeClr>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grpSp>
        <p:nvGrpSpPr>
          <p:cNvPr id="40" name="Group 86"/>
          <p:cNvGrpSpPr/>
          <p:nvPr/>
        </p:nvGrpSpPr>
        <p:grpSpPr>
          <a:xfrm>
            <a:off x="6594699" y="5256656"/>
            <a:ext cx="1017283" cy="1164487"/>
            <a:chOff x="6276556" y="5517283"/>
            <a:chExt cx="1111011" cy="1271447"/>
          </a:xfrm>
        </p:grpSpPr>
        <p:sp>
          <p:nvSpPr>
            <p:cNvPr id="41" name="Freeform 8"/>
            <p:cNvSpPr>
              <a:spLocks noEditPoints="1"/>
            </p:cNvSpPr>
            <p:nvPr/>
          </p:nvSpPr>
          <p:spPr bwMode="auto">
            <a:xfrm>
              <a:off x="6276556" y="5517283"/>
              <a:ext cx="1111011" cy="1271447"/>
            </a:xfrm>
            <a:custGeom>
              <a:avLst/>
              <a:gdLst>
                <a:gd name="T0" fmla="*/ 790 w 1444"/>
                <a:gd name="T1" fmla="*/ 20 h 1653"/>
                <a:gd name="T2" fmla="*/ 172 w 1444"/>
                <a:gd name="T3" fmla="*/ 389 h 1653"/>
                <a:gd name="T4" fmla="*/ 58 w 1444"/>
                <a:gd name="T5" fmla="*/ 1653 h 1653"/>
                <a:gd name="T6" fmla="*/ 136 w 1444"/>
                <a:gd name="T7" fmla="*/ 1463 h 1653"/>
                <a:gd name="T8" fmla="*/ 783 w 1444"/>
                <a:gd name="T9" fmla="*/ 1329 h 1653"/>
                <a:gd name="T10" fmla="*/ 1444 w 1444"/>
                <a:gd name="T11" fmla="*/ 675 h 1653"/>
                <a:gd name="T12" fmla="*/ 790 w 1444"/>
                <a:gd name="T13" fmla="*/ 20 h 1653"/>
                <a:gd name="T14" fmla="*/ 792 w 1444"/>
                <a:gd name="T15" fmla="*/ 1206 h 1653"/>
                <a:gd name="T16" fmla="*/ 324 w 1444"/>
                <a:gd name="T17" fmla="*/ 1248 h 1653"/>
                <a:gd name="T18" fmla="*/ 170 w 1444"/>
                <a:gd name="T19" fmla="*/ 1129 h 1653"/>
                <a:gd name="T20" fmla="*/ 337 w 1444"/>
                <a:gd name="T21" fmla="*/ 389 h 1653"/>
                <a:gd name="T22" fmla="*/ 792 w 1444"/>
                <a:gd name="T23" fmla="*/ 135 h 1653"/>
                <a:gd name="T24" fmla="*/ 1328 w 1444"/>
                <a:gd name="T25" fmla="*/ 671 h 1653"/>
                <a:gd name="T26" fmla="*/ 792 w 1444"/>
                <a:gd name="T27" fmla="*/ 1206 h 1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44" h="1653">
                  <a:moveTo>
                    <a:pt x="790" y="20"/>
                  </a:moveTo>
                  <a:cubicBezTo>
                    <a:pt x="453" y="39"/>
                    <a:pt x="262" y="224"/>
                    <a:pt x="172" y="389"/>
                  </a:cubicBezTo>
                  <a:cubicBezTo>
                    <a:pt x="0" y="703"/>
                    <a:pt x="0" y="1653"/>
                    <a:pt x="58" y="1653"/>
                  </a:cubicBezTo>
                  <a:cubicBezTo>
                    <a:pt x="99" y="1653"/>
                    <a:pt x="57" y="1579"/>
                    <a:pt x="136" y="1463"/>
                  </a:cubicBezTo>
                  <a:cubicBezTo>
                    <a:pt x="221" y="1338"/>
                    <a:pt x="783" y="1329"/>
                    <a:pt x="783" y="1329"/>
                  </a:cubicBezTo>
                  <a:cubicBezTo>
                    <a:pt x="1151" y="1329"/>
                    <a:pt x="1444" y="1036"/>
                    <a:pt x="1444" y="675"/>
                  </a:cubicBezTo>
                  <a:cubicBezTo>
                    <a:pt x="1444" y="313"/>
                    <a:pt x="1151" y="0"/>
                    <a:pt x="790" y="20"/>
                  </a:cubicBezTo>
                  <a:close/>
                  <a:moveTo>
                    <a:pt x="792" y="1206"/>
                  </a:moveTo>
                  <a:cubicBezTo>
                    <a:pt x="582" y="1199"/>
                    <a:pt x="427" y="1223"/>
                    <a:pt x="324" y="1248"/>
                  </a:cubicBezTo>
                  <a:cubicBezTo>
                    <a:pt x="222" y="1273"/>
                    <a:pt x="170" y="1254"/>
                    <a:pt x="170" y="1129"/>
                  </a:cubicBezTo>
                  <a:cubicBezTo>
                    <a:pt x="170" y="923"/>
                    <a:pt x="204" y="603"/>
                    <a:pt x="337" y="389"/>
                  </a:cubicBezTo>
                  <a:cubicBezTo>
                    <a:pt x="432" y="237"/>
                    <a:pt x="600" y="135"/>
                    <a:pt x="792" y="135"/>
                  </a:cubicBezTo>
                  <a:cubicBezTo>
                    <a:pt x="1088" y="135"/>
                    <a:pt x="1328" y="375"/>
                    <a:pt x="1328" y="671"/>
                  </a:cubicBezTo>
                  <a:cubicBezTo>
                    <a:pt x="1328" y="966"/>
                    <a:pt x="1088" y="1206"/>
                    <a:pt x="792" y="1206"/>
                  </a:cubicBezTo>
                  <a:close/>
                </a:path>
              </a:pathLst>
            </a:custGeom>
            <a:solidFill>
              <a:schemeClr val="accent5"/>
            </a:solidFill>
            <a:ln>
              <a:noFill/>
            </a:ln>
          </p:spPr>
          <p:txBody>
            <a:bodyPr vert="horz" wrap="square" lIns="41874" tIns="20937" rIns="41874" bIns="20937" numCol="1" anchor="t" anchorCtr="0" compatLnSpc="1"/>
            <a:lstStyle/>
            <a:p>
              <a:pPr algn="just">
                <a:lnSpc>
                  <a:spcPct val="120000"/>
                </a:lnSpc>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AutoShape 66"/>
            <p:cNvSpPr/>
            <p:nvPr/>
          </p:nvSpPr>
          <p:spPr bwMode="auto">
            <a:xfrm>
              <a:off x="6728635" y="5874499"/>
              <a:ext cx="314696" cy="314696"/>
            </a:xfrm>
            <a:custGeom>
              <a:avLst/>
              <a:gdLst>
                <a:gd name="T0" fmla="*/ 10799 w 21598"/>
                <a:gd name="T1" fmla="*/ 10800 h 21600"/>
                <a:gd name="T2" fmla="*/ 10799 w 21598"/>
                <a:gd name="T3" fmla="*/ 10800 h 21600"/>
                <a:gd name="T4" fmla="*/ 10799 w 21598"/>
                <a:gd name="T5" fmla="*/ 10800 h 21600"/>
                <a:gd name="T6" fmla="*/ 10799 w 21598"/>
                <a:gd name="T7" fmla="*/ 10800 h 21600"/>
              </a:gdLst>
              <a:ahLst/>
              <a:cxnLst>
                <a:cxn ang="0">
                  <a:pos x="T0" y="T1"/>
                </a:cxn>
                <a:cxn ang="0">
                  <a:pos x="T2" y="T3"/>
                </a:cxn>
                <a:cxn ang="0">
                  <a:pos x="T4" y="T5"/>
                </a:cxn>
                <a:cxn ang="0">
                  <a:pos x="T6" y="T7"/>
                </a:cxn>
              </a:cxnLst>
              <a:rect l="0" t="0" r="r" b="b"/>
              <a:pathLst>
                <a:path w="21598" h="21600">
                  <a:moveTo>
                    <a:pt x="17537" y="12697"/>
                  </a:moveTo>
                  <a:lnTo>
                    <a:pt x="19798" y="9997"/>
                  </a:lnTo>
                  <a:lnTo>
                    <a:pt x="19798" y="17284"/>
                  </a:lnTo>
                  <a:cubicBezTo>
                    <a:pt x="19798" y="17874"/>
                    <a:pt x="19700" y="18429"/>
                    <a:pt x="19505" y="18949"/>
                  </a:cubicBezTo>
                  <a:cubicBezTo>
                    <a:pt x="19309" y="19469"/>
                    <a:pt x="19049" y="19928"/>
                    <a:pt x="18721" y="20321"/>
                  </a:cubicBezTo>
                  <a:cubicBezTo>
                    <a:pt x="18394" y="20715"/>
                    <a:pt x="18014" y="21027"/>
                    <a:pt x="17583" y="21256"/>
                  </a:cubicBezTo>
                  <a:cubicBezTo>
                    <a:pt x="17153" y="21485"/>
                    <a:pt x="16690" y="21599"/>
                    <a:pt x="16188" y="21599"/>
                  </a:cubicBezTo>
                  <a:lnTo>
                    <a:pt x="3595" y="21599"/>
                  </a:lnTo>
                  <a:cubicBezTo>
                    <a:pt x="3103" y="21599"/>
                    <a:pt x="2635" y="21485"/>
                    <a:pt x="2195" y="21256"/>
                  </a:cubicBezTo>
                  <a:cubicBezTo>
                    <a:pt x="1754" y="21027"/>
                    <a:pt x="1372" y="20715"/>
                    <a:pt x="1052" y="20321"/>
                  </a:cubicBezTo>
                  <a:cubicBezTo>
                    <a:pt x="734" y="19928"/>
                    <a:pt x="477" y="19469"/>
                    <a:pt x="286" y="18949"/>
                  </a:cubicBezTo>
                  <a:cubicBezTo>
                    <a:pt x="95" y="18429"/>
                    <a:pt x="0" y="17874"/>
                    <a:pt x="0" y="17284"/>
                  </a:cubicBezTo>
                  <a:lnTo>
                    <a:pt x="0" y="4315"/>
                  </a:lnTo>
                  <a:cubicBezTo>
                    <a:pt x="0" y="3722"/>
                    <a:pt x="95" y="3164"/>
                    <a:pt x="286" y="2632"/>
                  </a:cubicBezTo>
                  <a:cubicBezTo>
                    <a:pt x="477" y="2106"/>
                    <a:pt x="734" y="1645"/>
                    <a:pt x="1052" y="1263"/>
                  </a:cubicBezTo>
                  <a:cubicBezTo>
                    <a:pt x="1372" y="878"/>
                    <a:pt x="1754" y="572"/>
                    <a:pt x="2195" y="343"/>
                  </a:cubicBezTo>
                  <a:cubicBezTo>
                    <a:pt x="2635" y="114"/>
                    <a:pt x="3103" y="0"/>
                    <a:pt x="3595" y="0"/>
                  </a:cubicBezTo>
                  <a:lnTo>
                    <a:pt x="16188" y="0"/>
                  </a:lnTo>
                  <a:cubicBezTo>
                    <a:pt x="16401" y="0"/>
                    <a:pt x="16605" y="26"/>
                    <a:pt x="16798" y="82"/>
                  </a:cubicBezTo>
                  <a:lnTo>
                    <a:pt x="14608" y="2714"/>
                  </a:lnTo>
                  <a:lnTo>
                    <a:pt x="3595" y="2714"/>
                  </a:lnTo>
                  <a:cubicBezTo>
                    <a:pt x="3228" y="2714"/>
                    <a:pt x="2914" y="2867"/>
                    <a:pt x="2652" y="3184"/>
                  </a:cubicBezTo>
                  <a:cubicBezTo>
                    <a:pt x="2391" y="3496"/>
                    <a:pt x="2261" y="3875"/>
                    <a:pt x="2261" y="4315"/>
                  </a:cubicBezTo>
                  <a:lnTo>
                    <a:pt x="2261" y="17284"/>
                  </a:lnTo>
                  <a:cubicBezTo>
                    <a:pt x="2261" y="17724"/>
                    <a:pt x="2391" y="18101"/>
                    <a:pt x="2652" y="18412"/>
                  </a:cubicBezTo>
                  <a:cubicBezTo>
                    <a:pt x="2914" y="18729"/>
                    <a:pt x="3228" y="18888"/>
                    <a:pt x="3595" y="18888"/>
                  </a:cubicBezTo>
                  <a:lnTo>
                    <a:pt x="16188" y="18888"/>
                  </a:lnTo>
                  <a:cubicBezTo>
                    <a:pt x="16556" y="18888"/>
                    <a:pt x="16874" y="18729"/>
                    <a:pt x="17138" y="18412"/>
                  </a:cubicBezTo>
                  <a:cubicBezTo>
                    <a:pt x="17405" y="18101"/>
                    <a:pt x="17537" y="17724"/>
                    <a:pt x="17537" y="17284"/>
                  </a:cubicBezTo>
                  <a:lnTo>
                    <a:pt x="17537" y="12697"/>
                  </a:lnTo>
                  <a:close/>
                  <a:moveTo>
                    <a:pt x="21333" y="2796"/>
                  </a:moveTo>
                  <a:cubicBezTo>
                    <a:pt x="21514" y="3011"/>
                    <a:pt x="21599" y="3272"/>
                    <a:pt x="21597" y="3578"/>
                  </a:cubicBezTo>
                  <a:cubicBezTo>
                    <a:pt x="21592" y="3881"/>
                    <a:pt x="21504" y="4136"/>
                    <a:pt x="21333" y="4342"/>
                  </a:cubicBezTo>
                  <a:lnTo>
                    <a:pt x="13005" y="14346"/>
                  </a:lnTo>
                  <a:lnTo>
                    <a:pt x="11854" y="15721"/>
                  </a:lnTo>
                  <a:cubicBezTo>
                    <a:pt x="11676" y="15938"/>
                    <a:pt x="11458" y="16044"/>
                    <a:pt x="11206" y="16044"/>
                  </a:cubicBezTo>
                  <a:cubicBezTo>
                    <a:pt x="10951" y="16044"/>
                    <a:pt x="10733" y="15938"/>
                    <a:pt x="10555" y="15721"/>
                  </a:cubicBezTo>
                  <a:lnTo>
                    <a:pt x="9383" y="14346"/>
                  </a:lnTo>
                  <a:lnTo>
                    <a:pt x="4779" y="8787"/>
                  </a:lnTo>
                  <a:cubicBezTo>
                    <a:pt x="4600" y="8573"/>
                    <a:pt x="4507" y="8314"/>
                    <a:pt x="4507" y="8006"/>
                  </a:cubicBezTo>
                  <a:cubicBezTo>
                    <a:pt x="4507" y="7703"/>
                    <a:pt x="4600" y="7441"/>
                    <a:pt x="4779" y="7227"/>
                  </a:cubicBezTo>
                  <a:lnTo>
                    <a:pt x="5927" y="5846"/>
                  </a:lnTo>
                  <a:cubicBezTo>
                    <a:pt x="6106" y="5635"/>
                    <a:pt x="6323" y="5526"/>
                    <a:pt x="6578" y="5526"/>
                  </a:cubicBezTo>
                  <a:cubicBezTo>
                    <a:pt x="6830" y="5526"/>
                    <a:pt x="7043" y="5634"/>
                    <a:pt x="7214" y="5846"/>
                  </a:cubicBezTo>
                  <a:lnTo>
                    <a:pt x="11198" y="10632"/>
                  </a:lnTo>
                  <a:lnTo>
                    <a:pt x="18861" y="1404"/>
                  </a:lnTo>
                  <a:cubicBezTo>
                    <a:pt x="19040" y="1186"/>
                    <a:pt x="19262" y="1084"/>
                    <a:pt x="19524" y="1087"/>
                  </a:cubicBezTo>
                  <a:cubicBezTo>
                    <a:pt x="19786" y="1092"/>
                    <a:pt x="20001" y="1198"/>
                    <a:pt x="20173" y="1404"/>
                  </a:cubicBezTo>
                  <a:lnTo>
                    <a:pt x="21333" y="2796"/>
                  </a:lnTo>
                  <a:close/>
                </a:path>
              </a:pathLst>
            </a:custGeom>
            <a:solidFill>
              <a:schemeClr val="accent5"/>
            </a:solidFill>
            <a:ln>
              <a:noFill/>
            </a:ln>
            <a:effectLst/>
          </p:spPr>
          <p:txBody>
            <a:bodyPr lIns="23262" tIns="23262" rIns="23262" bIns="23262" anchor="ctr"/>
            <a:lstStyle/>
            <a:p>
              <a:pPr algn="just" defTabSz="418465">
                <a:lnSpc>
                  <a:spcPct val="120000"/>
                </a:lnSpc>
                <a:defRPr/>
              </a:pPr>
              <a:endParaRPr lang="es-ES" sz="800" dirty="0">
                <a:solidFill>
                  <a:srgbClr val="44CEB9"/>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 name="组 2"/>
          <p:cNvGrpSpPr/>
          <p:nvPr/>
        </p:nvGrpSpPr>
        <p:grpSpPr>
          <a:xfrm>
            <a:off x="6537191" y="4231061"/>
            <a:ext cx="1215733" cy="2209157"/>
            <a:chOff x="6537191" y="4231061"/>
            <a:chExt cx="1215733" cy="2209157"/>
          </a:xfrm>
        </p:grpSpPr>
        <p:sp>
          <p:nvSpPr>
            <p:cNvPr id="32" name="AutoShape 44"/>
            <p:cNvSpPr/>
            <p:nvPr/>
          </p:nvSpPr>
          <p:spPr bwMode="auto">
            <a:xfrm>
              <a:off x="6988230" y="4573958"/>
              <a:ext cx="404507" cy="44369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20" y="19326"/>
                  </a:moveTo>
                  <a:cubicBezTo>
                    <a:pt x="21574" y="19434"/>
                    <a:pt x="21599" y="19552"/>
                    <a:pt x="21599" y="19677"/>
                  </a:cubicBezTo>
                  <a:cubicBezTo>
                    <a:pt x="21599" y="19974"/>
                    <a:pt x="21492" y="20237"/>
                    <a:pt x="21274" y="20463"/>
                  </a:cubicBezTo>
                  <a:lnTo>
                    <a:pt x="20490" y="21235"/>
                  </a:lnTo>
                  <a:cubicBezTo>
                    <a:pt x="20281" y="21461"/>
                    <a:pt x="20026" y="21574"/>
                    <a:pt x="19720" y="21574"/>
                  </a:cubicBezTo>
                  <a:lnTo>
                    <a:pt x="19664" y="21574"/>
                  </a:lnTo>
                  <a:cubicBezTo>
                    <a:pt x="19350" y="21537"/>
                    <a:pt x="19081" y="21396"/>
                    <a:pt x="18866" y="21153"/>
                  </a:cubicBezTo>
                  <a:lnTo>
                    <a:pt x="12700" y="13222"/>
                  </a:lnTo>
                  <a:cubicBezTo>
                    <a:pt x="11958" y="13870"/>
                    <a:pt x="11265" y="14438"/>
                    <a:pt x="10623" y="14927"/>
                  </a:cubicBezTo>
                  <a:cubicBezTo>
                    <a:pt x="9975" y="15413"/>
                    <a:pt x="9366" y="15835"/>
                    <a:pt x="8789" y="16188"/>
                  </a:cubicBezTo>
                  <a:lnTo>
                    <a:pt x="9261" y="19988"/>
                  </a:lnTo>
                  <a:lnTo>
                    <a:pt x="9261" y="20124"/>
                  </a:lnTo>
                  <a:cubicBezTo>
                    <a:pt x="9261" y="20423"/>
                    <a:pt x="9162" y="20672"/>
                    <a:pt x="8964" y="20870"/>
                  </a:cubicBezTo>
                  <a:lnTo>
                    <a:pt x="8546" y="21289"/>
                  </a:lnTo>
                  <a:cubicBezTo>
                    <a:pt x="8339" y="21498"/>
                    <a:pt x="8076" y="21599"/>
                    <a:pt x="7762" y="21599"/>
                  </a:cubicBezTo>
                  <a:lnTo>
                    <a:pt x="7705" y="21599"/>
                  </a:lnTo>
                  <a:cubicBezTo>
                    <a:pt x="7354" y="21563"/>
                    <a:pt x="7088" y="21424"/>
                    <a:pt x="6907" y="21178"/>
                  </a:cubicBezTo>
                  <a:lnTo>
                    <a:pt x="4131" y="17500"/>
                  </a:lnTo>
                  <a:lnTo>
                    <a:pt x="418" y="14695"/>
                  </a:lnTo>
                  <a:cubicBezTo>
                    <a:pt x="155" y="14472"/>
                    <a:pt x="16" y="14201"/>
                    <a:pt x="0" y="13884"/>
                  </a:cubicBezTo>
                  <a:lnTo>
                    <a:pt x="0" y="13833"/>
                  </a:lnTo>
                  <a:cubicBezTo>
                    <a:pt x="0" y="13550"/>
                    <a:pt x="104" y="13293"/>
                    <a:pt x="311" y="13059"/>
                  </a:cubicBezTo>
                  <a:lnTo>
                    <a:pt x="715" y="12668"/>
                  </a:lnTo>
                  <a:cubicBezTo>
                    <a:pt x="897" y="12439"/>
                    <a:pt x="1151" y="12332"/>
                    <a:pt x="1477" y="12340"/>
                  </a:cubicBezTo>
                  <a:cubicBezTo>
                    <a:pt x="1550" y="12340"/>
                    <a:pt x="1596" y="12352"/>
                    <a:pt x="1612" y="12369"/>
                  </a:cubicBezTo>
                  <a:lnTo>
                    <a:pt x="5407" y="12801"/>
                  </a:lnTo>
                  <a:cubicBezTo>
                    <a:pt x="5761" y="12233"/>
                    <a:pt x="6180" y="11625"/>
                    <a:pt x="6672" y="10983"/>
                  </a:cubicBezTo>
                  <a:cubicBezTo>
                    <a:pt x="7167" y="10336"/>
                    <a:pt x="7733" y="9655"/>
                    <a:pt x="8376" y="8931"/>
                  </a:cubicBezTo>
                  <a:lnTo>
                    <a:pt x="478" y="2748"/>
                  </a:lnTo>
                  <a:cubicBezTo>
                    <a:pt x="195" y="2521"/>
                    <a:pt x="59" y="2256"/>
                    <a:pt x="59" y="1950"/>
                  </a:cubicBezTo>
                  <a:lnTo>
                    <a:pt x="59" y="1894"/>
                  </a:lnTo>
                  <a:cubicBezTo>
                    <a:pt x="59" y="1614"/>
                    <a:pt x="161" y="1354"/>
                    <a:pt x="370" y="1111"/>
                  </a:cubicBezTo>
                  <a:lnTo>
                    <a:pt x="1140" y="336"/>
                  </a:lnTo>
                  <a:cubicBezTo>
                    <a:pt x="1383" y="130"/>
                    <a:pt x="1641" y="25"/>
                    <a:pt x="1910" y="25"/>
                  </a:cubicBezTo>
                  <a:lnTo>
                    <a:pt x="2088" y="25"/>
                  </a:lnTo>
                  <a:cubicBezTo>
                    <a:pt x="2153" y="25"/>
                    <a:pt x="2215" y="45"/>
                    <a:pt x="2269" y="79"/>
                  </a:cubicBezTo>
                  <a:lnTo>
                    <a:pt x="13147" y="4045"/>
                  </a:lnTo>
                  <a:lnTo>
                    <a:pt x="15193" y="2030"/>
                  </a:lnTo>
                  <a:cubicBezTo>
                    <a:pt x="15827" y="1396"/>
                    <a:pt x="16551" y="901"/>
                    <a:pt x="17375" y="540"/>
                  </a:cubicBezTo>
                  <a:cubicBezTo>
                    <a:pt x="18195" y="180"/>
                    <a:pt x="18951" y="0"/>
                    <a:pt x="19636" y="0"/>
                  </a:cubicBezTo>
                  <a:cubicBezTo>
                    <a:pt x="20284" y="0"/>
                    <a:pt x="20779" y="166"/>
                    <a:pt x="21113" y="500"/>
                  </a:cubicBezTo>
                  <a:cubicBezTo>
                    <a:pt x="21291" y="661"/>
                    <a:pt x="21418" y="870"/>
                    <a:pt x="21492" y="1125"/>
                  </a:cubicBezTo>
                  <a:cubicBezTo>
                    <a:pt x="21563" y="1374"/>
                    <a:pt x="21599" y="1659"/>
                    <a:pt x="21599" y="1973"/>
                  </a:cubicBezTo>
                  <a:cubicBezTo>
                    <a:pt x="21599" y="2660"/>
                    <a:pt x="21424" y="3415"/>
                    <a:pt x="21076" y="4235"/>
                  </a:cubicBezTo>
                  <a:cubicBezTo>
                    <a:pt x="20728" y="5055"/>
                    <a:pt x="20230" y="5778"/>
                    <a:pt x="19582" y="6400"/>
                  </a:cubicBezTo>
                  <a:lnTo>
                    <a:pt x="17547" y="8456"/>
                  </a:lnTo>
                  <a:lnTo>
                    <a:pt x="21520" y="19326"/>
                  </a:lnTo>
                  <a:close/>
                </a:path>
              </a:pathLst>
            </a:custGeom>
            <a:solidFill>
              <a:schemeClr val="accent3"/>
            </a:solidFill>
            <a:ln>
              <a:solidFill>
                <a:schemeClr val="accent1"/>
              </a:solidFill>
            </a:ln>
            <a:effectLst/>
          </p:spPr>
          <p:txBody>
            <a:bodyPr lIns="46516" tIns="46516" rIns="46516" bIns="46516" anchor="ctr"/>
            <a:lstStyle/>
            <a:p>
              <a:pPr algn="just" defTabSz="418465">
                <a:lnSpc>
                  <a:spcPct val="120000"/>
                </a:lnSpc>
                <a:defRPr/>
              </a:pPr>
              <a:endParaRPr lang="es-ES" sz="800" dirty="0">
                <a:solidFill>
                  <a:srgbClr val="44CEB9"/>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Freeform 7"/>
            <p:cNvSpPr>
              <a:spLocks noEditPoints="1"/>
            </p:cNvSpPr>
            <p:nvPr/>
          </p:nvSpPr>
          <p:spPr bwMode="auto">
            <a:xfrm>
              <a:off x="6537191" y="4231061"/>
              <a:ext cx="1215733" cy="2209157"/>
            </a:xfrm>
            <a:custGeom>
              <a:avLst/>
              <a:gdLst>
                <a:gd name="T0" fmla="*/ 1072 w 1726"/>
                <a:gd name="T1" fmla="*/ 73 h 3136"/>
                <a:gd name="T2" fmla="*/ 60 w 1726"/>
                <a:gd name="T3" fmla="*/ 1513 h 3136"/>
                <a:gd name="T4" fmla="*/ 57 w 1726"/>
                <a:gd name="T5" fmla="*/ 3119 h 3136"/>
                <a:gd name="T6" fmla="*/ 149 w 1726"/>
                <a:gd name="T7" fmla="*/ 1789 h 3136"/>
                <a:gd name="T8" fmla="*/ 1072 w 1726"/>
                <a:gd name="T9" fmla="*/ 1382 h 3136"/>
                <a:gd name="T10" fmla="*/ 1726 w 1726"/>
                <a:gd name="T11" fmla="*/ 728 h 3136"/>
                <a:gd name="T12" fmla="*/ 1072 w 1726"/>
                <a:gd name="T13" fmla="*/ 73 h 3136"/>
                <a:gd name="T14" fmla="*/ 1072 w 1726"/>
                <a:gd name="T15" fmla="*/ 1263 h 3136"/>
                <a:gd name="T16" fmla="*/ 399 w 1726"/>
                <a:gd name="T17" fmla="*/ 1365 h 3136"/>
                <a:gd name="T18" fmla="*/ 209 w 1726"/>
                <a:gd name="T19" fmla="*/ 1260 h 3136"/>
                <a:gd name="T20" fmla="*/ 867 w 1726"/>
                <a:gd name="T21" fmla="*/ 232 h 3136"/>
                <a:gd name="T22" fmla="*/ 867 w 1726"/>
                <a:gd name="T23" fmla="*/ 232 h 3136"/>
                <a:gd name="T24" fmla="*/ 1607 w 1726"/>
                <a:gd name="T25" fmla="*/ 727 h 3136"/>
                <a:gd name="T26" fmla="*/ 1072 w 1726"/>
                <a:gd name="T27" fmla="*/ 1263 h 3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26" h="3136">
                  <a:moveTo>
                    <a:pt x="1072" y="73"/>
                  </a:moveTo>
                  <a:cubicBezTo>
                    <a:pt x="1072" y="73"/>
                    <a:pt x="60" y="0"/>
                    <a:pt x="60" y="1513"/>
                  </a:cubicBezTo>
                  <a:cubicBezTo>
                    <a:pt x="60" y="1513"/>
                    <a:pt x="0" y="3102"/>
                    <a:pt x="57" y="3119"/>
                  </a:cubicBezTo>
                  <a:cubicBezTo>
                    <a:pt x="111" y="3136"/>
                    <a:pt x="75" y="2081"/>
                    <a:pt x="149" y="1789"/>
                  </a:cubicBezTo>
                  <a:cubicBezTo>
                    <a:pt x="255" y="1368"/>
                    <a:pt x="1072" y="1382"/>
                    <a:pt x="1072" y="1382"/>
                  </a:cubicBezTo>
                  <a:cubicBezTo>
                    <a:pt x="1433" y="1382"/>
                    <a:pt x="1726" y="1089"/>
                    <a:pt x="1726" y="728"/>
                  </a:cubicBezTo>
                  <a:cubicBezTo>
                    <a:pt x="1726" y="366"/>
                    <a:pt x="1433" y="73"/>
                    <a:pt x="1072" y="73"/>
                  </a:cubicBezTo>
                  <a:close/>
                  <a:moveTo>
                    <a:pt x="1072" y="1263"/>
                  </a:moveTo>
                  <a:cubicBezTo>
                    <a:pt x="750" y="1254"/>
                    <a:pt x="536" y="1306"/>
                    <a:pt x="399" y="1365"/>
                  </a:cubicBezTo>
                  <a:cubicBezTo>
                    <a:pt x="239" y="1434"/>
                    <a:pt x="196" y="1352"/>
                    <a:pt x="209" y="1260"/>
                  </a:cubicBezTo>
                  <a:cubicBezTo>
                    <a:pt x="265" y="872"/>
                    <a:pt x="424" y="379"/>
                    <a:pt x="867" y="232"/>
                  </a:cubicBezTo>
                  <a:cubicBezTo>
                    <a:pt x="867" y="232"/>
                    <a:pt x="867" y="232"/>
                    <a:pt x="867" y="232"/>
                  </a:cubicBezTo>
                  <a:cubicBezTo>
                    <a:pt x="1262" y="101"/>
                    <a:pt x="1607" y="431"/>
                    <a:pt x="1607" y="727"/>
                  </a:cubicBezTo>
                  <a:cubicBezTo>
                    <a:pt x="1607" y="1023"/>
                    <a:pt x="1367" y="1263"/>
                    <a:pt x="1072" y="1263"/>
                  </a:cubicBezTo>
                  <a:close/>
                </a:path>
              </a:pathLst>
            </a:custGeom>
            <a:solidFill>
              <a:schemeClr val="accent3"/>
            </a:solidFill>
            <a:ln>
              <a:noFill/>
            </a:ln>
          </p:spPr>
          <p:txBody>
            <a:bodyPr vert="horz" wrap="square" lIns="41874" tIns="20937" rIns="41874" bIns="20937" numCol="1" anchor="t" anchorCtr="0" compatLnSpc="1"/>
            <a:lstStyle/>
            <a:p>
              <a:pPr algn="just">
                <a:lnSpc>
                  <a:spcPct val="120000"/>
                </a:lnSpc>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 name="组 3"/>
          <p:cNvGrpSpPr/>
          <p:nvPr/>
        </p:nvGrpSpPr>
        <p:grpSpPr>
          <a:xfrm>
            <a:off x="5273024" y="5256656"/>
            <a:ext cx="1017878" cy="1164487"/>
            <a:chOff x="5273024" y="5256656"/>
            <a:chExt cx="1017878" cy="1164487"/>
          </a:xfrm>
        </p:grpSpPr>
        <p:sp>
          <p:nvSpPr>
            <p:cNvPr id="34" name="AutoShape 43"/>
            <p:cNvSpPr/>
            <p:nvPr/>
          </p:nvSpPr>
          <p:spPr bwMode="auto">
            <a:xfrm>
              <a:off x="5542999" y="5576279"/>
              <a:ext cx="402851" cy="3677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0"/>
                  </a:moveTo>
                  <a:cubicBezTo>
                    <a:pt x="20630" y="0"/>
                    <a:pt x="20946" y="158"/>
                    <a:pt x="21208" y="478"/>
                  </a:cubicBezTo>
                  <a:cubicBezTo>
                    <a:pt x="21470" y="798"/>
                    <a:pt x="21599" y="1177"/>
                    <a:pt x="21599" y="1615"/>
                  </a:cubicBezTo>
                  <a:lnTo>
                    <a:pt x="21599" y="19984"/>
                  </a:lnTo>
                  <a:cubicBezTo>
                    <a:pt x="21599" y="20422"/>
                    <a:pt x="21470" y="20803"/>
                    <a:pt x="21208" y="21124"/>
                  </a:cubicBezTo>
                  <a:cubicBezTo>
                    <a:pt x="20948" y="21441"/>
                    <a:pt x="20632" y="21599"/>
                    <a:pt x="20263" y="21599"/>
                  </a:cubicBezTo>
                  <a:lnTo>
                    <a:pt x="1346" y="21599"/>
                  </a:lnTo>
                  <a:cubicBezTo>
                    <a:pt x="981" y="21599"/>
                    <a:pt x="663" y="21441"/>
                    <a:pt x="396" y="21124"/>
                  </a:cubicBezTo>
                  <a:cubicBezTo>
                    <a:pt x="132" y="20803"/>
                    <a:pt x="0" y="20422"/>
                    <a:pt x="0" y="19984"/>
                  </a:cubicBezTo>
                  <a:lnTo>
                    <a:pt x="0" y="1615"/>
                  </a:lnTo>
                  <a:cubicBezTo>
                    <a:pt x="0" y="1177"/>
                    <a:pt x="132" y="798"/>
                    <a:pt x="396" y="478"/>
                  </a:cubicBezTo>
                  <a:cubicBezTo>
                    <a:pt x="661" y="158"/>
                    <a:pt x="979" y="0"/>
                    <a:pt x="1346" y="0"/>
                  </a:cubicBezTo>
                  <a:lnTo>
                    <a:pt x="20263" y="0"/>
                  </a:lnTo>
                  <a:close/>
                  <a:moveTo>
                    <a:pt x="19805" y="2170"/>
                  </a:moveTo>
                  <a:lnTo>
                    <a:pt x="1801" y="2170"/>
                  </a:lnTo>
                  <a:lnTo>
                    <a:pt x="1801" y="19440"/>
                  </a:lnTo>
                  <a:lnTo>
                    <a:pt x="19805" y="19440"/>
                  </a:lnTo>
                  <a:lnTo>
                    <a:pt x="19805" y="2170"/>
                  </a:lnTo>
                  <a:close/>
                  <a:moveTo>
                    <a:pt x="5425" y="8662"/>
                  </a:moveTo>
                  <a:cubicBezTo>
                    <a:pt x="4910" y="8662"/>
                    <a:pt x="4475" y="8454"/>
                    <a:pt x="4125" y="8034"/>
                  </a:cubicBezTo>
                  <a:cubicBezTo>
                    <a:pt x="3770" y="7611"/>
                    <a:pt x="3598" y="7103"/>
                    <a:pt x="3598" y="6512"/>
                  </a:cubicBezTo>
                  <a:cubicBezTo>
                    <a:pt x="3598" y="5895"/>
                    <a:pt x="3770" y="5372"/>
                    <a:pt x="4125" y="4952"/>
                  </a:cubicBezTo>
                  <a:cubicBezTo>
                    <a:pt x="4477" y="4526"/>
                    <a:pt x="4910" y="4321"/>
                    <a:pt x="5425" y="4321"/>
                  </a:cubicBezTo>
                  <a:cubicBezTo>
                    <a:pt x="5914" y="4321"/>
                    <a:pt x="6340" y="4529"/>
                    <a:pt x="6693" y="4952"/>
                  </a:cubicBezTo>
                  <a:cubicBezTo>
                    <a:pt x="7045" y="5372"/>
                    <a:pt x="7219" y="5895"/>
                    <a:pt x="7219" y="6512"/>
                  </a:cubicBezTo>
                  <a:cubicBezTo>
                    <a:pt x="7219" y="7103"/>
                    <a:pt x="7045" y="7611"/>
                    <a:pt x="6693" y="8034"/>
                  </a:cubicBezTo>
                  <a:cubicBezTo>
                    <a:pt x="6340" y="8454"/>
                    <a:pt x="5914" y="8662"/>
                    <a:pt x="5425" y="8662"/>
                  </a:cubicBezTo>
                  <a:moveTo>
                    <a:pt x="18001" y="17287"/>
                  </a:moveTo>
                  <a:lnTo>
                    <a:pt x="3598" y="17287"/>
                  </a:lnTo>
                  <a:lnTo>
                    <a:pt x="3598" y="15810"/>
                  </a:lnTo>
                  <a:lnTo>
                    <a:pt x="6845" y="10745"/>
                  </a:lnTo>
                  <a:lnTo>
                    <a:pt x="9045" y="12942"/>
                  </a:lnTo>
                  <a:lnTo>
                    <a:pt x="13193" y="5387"/>
                  </a:lnTo>
                  <a:lnTo>
                    <a:pt x="17998" y="11350"/>
                  </a:lnTo>
                  <a:lnTo>
                    <a:pt x="17998" y="17287"/>
                  </a:lnTo>
                  <a:close/>
                </a:path>
              </a:pathLst>
            </a:custGeom>
            <a:solidFill>
              <a:schemeClr val="accent4">
                <a:lumMod val="90000"/>
                <a:lumOff val="10000"/>
              </a:schemeClr>
            </a:solidFill>
            <a:ln>
              <a:noFill/>
            </a:ln>
            <a:effectLst/>
          </p:spPr>
          <p:txBody>
            <a:bodyPr lIns="46516" tIns="46516" rIns="46516" bIns="46516" anchor="ctr"/>
            <a:lstStyle/>
            <a:p>
              <a:pPr algn="just" defTabSz="418465">
                <a:lnSpc>
                  <a:spcPct val="120000"/>
                </a:lnSpc>
                <a:defRPr/>
              </a:pPr>
              <a:endParaRPr lang="es-ES" sz="800" dirty="0">
                <a:solidFill>
                  <a:srgbClr val="44CEB9"/>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Freeform 11"/>
            <p:cNvSpPr>
              <a:spLocks noEditPoints="1"/>
            </p:cNvSpPr>
            <p:nvPr/>
          </p:nvSpPr>
          <p:spPr bwMode="auto">
            <a:xfrm>
              <a:off x="5273024" y="5256656"/>
              <a:ext cx="1017878" cy="1164487"/>
            </a:xfrm>
            <a:custGeom>
              <a:avLst/>
              <a:gdLst>
                <a:gd name="T0" fmla="*/ 0 w 1445"/>
                <a:gd name="T1" fmla="*/ 675 h 1653"/>
                <a:gd name="T2" fmla="*/ 662 w 1445"/>
                <a:gd name="T3" fmla="*/ 1329 h 1653"/>
                <a:gd name="T4" fmla="*/ 1309 w 1445"/>
                <a:gd name="T5" fmla="*/ 1463 h 1653"/>
                <a:gd name="T6" fmla="*/ 1387 w 1445"/>
                <a:gd name="T7" fmla="*/ 1653 h 1653"/>
                <a:gd name="T8" fmla="*/ 1273 w 1445"/>
                <a:gd name="T9" fmla="*/ 389 h 1653"/>
                <a:gd name="T10" fmla="*/ 655 w 1445"/>
                <a:gd name="T11" fmla="*/ 20 h 1653"/>
                <a:gd name="T12" fmla="*/ 0 w 1445"/>
                <a:gd name="T13" fmla="*/ 675 h 1653"/>
                <a:gd name="T14" fmla="*/ 117 w 1445"/>
                <a:gd name="T15" fmla="*/ 671 h 1653"/>
                <a:gd name="T16" fmla="*/ 652 w 1445"/>
                <a:gd name="T17" fmla="*/ 135 h 1653"/>
                <a:gd name="T18" fmla="*/ 1108 w 1445"/>
                <a:gd name="T19" fmla="*/ 389 h 1653"/>
                <a:gd name="T20" fmla="*/ 1275 w 1445"/>
                <a:gd name="T21" fmla="*/ 1129 h 1653"/>
                <a:gd name="T22" fmla="*/ 1121 w 1445"/>
                <a:gd name="T23" fmla="*/ 1248 h 1653"/>
                <a:gd name="T24" fmla="*/ 652 w 1445"/>
                <a:gd name="T25" fmla="*/ 1206 h 1653"/>
                <a:gd name="T26" fmla="*/ 117 w 1445"/>
                <a:gd name="T27" fmla="*/ 671 h 1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45" h="1653">
                  <a:moveTo>
                    <a:pt x="0" y="675"/>
                  </a:moveTo>
                  <a:cubicBezTo>
                    <a:pt x="0" y="1036"/>
                    <a:pt x="294" y="1329"/>
                    <a:pt x="662" y="1329"/>
                  </a:cubicBezTo>
                  <a:cubicBezTo>
                    <a:pt x="662" y="1329"/>
                    <a:pt x="1224" y="1338"/>
                    <a:pt x="1309" y="1463"/>
                  </a:cubicBezTo>
                  <a:cubicBezTo>
                    <a:pt x="1388" y="1579"/>
                    <a:pt x="1346" y="1653"/>
                    <a:pt x="1387" y="1653"/>
                  </a:cubicBezTo>
                  <a:cubicBezTo>
                    <a:pt x="1445" y="1653"/>
                    <a:pt x="1445" y="703"/>
                    <a:pt x="1273" y="389"/>
                  </a:cubicBezTo>
                  <a:cubicBezTo>
                    <a:pt x="1183" y="224"/>
                    <a:pt x="992" y="39"/>
                    <a:pt x="655" y="20"/>
                  </a:cubicBezTo>
                  <a:cubicBezTo>
                    <a:pt x="294" y="0"/>
                    <a:pt x="0" y="313"/>
                    <a:pt x="0" y="675"/>
                  </a:cubicBezTo>
                  <a:close/>
                  <a:moveTo>
                    <a:pt x="117" y="671"/>
                  </a:moveTo>
                  <a:cubicBezTo>
                    <a:pt x="117" y="375"/>
                    <a:pt x="357" y="135"/>
                    <a:pt x="652" y="135"/>
                  </a:cubicBezTo>
                  <a:cubicBezTo>
                    <a:pt x="845" y="135"/>
                    <a:pt x="1013" y="237"/>
                    <a:pt x="1108" y="389"/>
                  </a:cubicBezTo>
                  <a:cubicBezTo>
                    <a:pt x="1241" y="603"/>
                    <a:pt x="1275" y="923"/>
                    <a:pt x="1275" y="1129"/>
                  </a:cubicBezTo>
                  <a:cubicBezTo>
                    <a:pt x="1275" y="1254"/>
                    <a:pt x="1223" y="1273"/>
                    <a:pt x="1121" y="1248"/>
                  </a:cubicBezTo>
                  <a:cubicBezTo>
                    <a:pt x="1018" y="1223"/>
                    <a:pt x="863" y="1199"/>
                    <a:pt x="652" y="1206"/>
                  </a:cubicBezTo>
                  <a:cubicBezTo>
                    <a:pt x="357" y="1206"/>
                    <a:pt x="117" y="966"/>
                    <a:pt x="117" y="671"/>
                  </a:cubicBezTo>
                  <a:close/>
                </a:path>
              </a:pathLst>
            </a:custGeom>
            <a:solidFill>
              <a:schemeClr val="accent4"/>
            </a:solidFill>
            <a:ln>
              <a:noFill/>
            </a:ln>
          </p:spPr>
          <p:txBody>
            <a:bodyPr vert="horz" wrap="square" lIns="41874" tIns="20937" rIns="41874" bIns="20937" numCol="1" anchor="t" anchorCtr="0" compatLnSpc="1"/>
            <a:lstStyle/>
            <a:p>
              <a:pPr algn="just">
                <a:lnSpc>
                  <a:spcPct val="120000"/>
                </a:lnSpc>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9" name="Group 83"/>
          <p:cNvGrpSpPr/>
          <p:nvPr/>
        </p:nvGrpSpPr>
        <p:grpSpPr>
          <a:xfrm>
            <a:off x="5896685" y="3268951"/>
            <a:ext cx="1066448" cy="3975410"/>
            <a:chOff x="5514228" y="3347003"/>
            <a:chExt cx="1164707" cy="4340559"/>
          </a:xfrm>
        </p:grpSpPr>
        <p:sp>
          <p:nvSpPr>
            <p:cNvPr id="50" name="Freeform 5"/>
            <p:cNvSpPr>
              <a:spLocks noEditPoints="1"/>
            </p:cNvSpPr>
            <p:nvPr/>
          </p:nvSpPr>
          <p:spPr bwMode="auto">
            <a:xfrm>
              <a:off x="5514228" y="3347003"/>
              <a:ext cx="1164707" cy="4340559"/>
            </a:xfrm>
            <a:custGeom>
              <a:avLst/>
              <a:gdLst>
                <a:gd name="T0" fmla="*/ 770 w 1514"/>
                <a:gd name="T1" fmla="*/ 0 h 5643"/>
                <a:gd name="T2" fmla="*/ 18 w 1514"/>
                <a:gd name="T3" fmla="*/ 745 h 5643"/>
                <a:gd name="T4" fmla="*/ 702 w 1514"/>
                <a:gd name="T5" fmla="*/ 2271 h 5643"/>
                <a:gd name="T6" fmla="*/ 723 w 1514"/>
                <a:gd name="T7" fmla="*/ 4798 h 5643"/>
                <a:gd name="T8" fmla="*/ 770 w 1514"/>
                <a:gd name="T9" fmla="*/ 5643 h 5643"/>
                <a:gd name="T10" fmla="*/ 816 w 1514"/>
                <a:gd name="T11" fmla="*/ 4803 h 5643"/>
                <a:gd name="T12" fmla="*/ 872 w 1514"/>
                <a:gd name="T13" fmla="*/ 2278 h 5643"/>
                <a:gd name="T14" fmla="*/ 1514 w 1514"/>
                <a:gd name="T15" fmla="*/ 745 h 5643"/>
                <a:gd name="T16" fmla="*/ 770 w 1514"/>
                <a:gd name="T17" fmla="*/ 0 h 5643"/>
                <a:gd name="T18" fmla="*/ 381 w 1514"/>
                <a:gd name="T19" fmla="*/ 1217 h 5643"/>
                <a:gd name="T20" fmla="*/ 159 w 1514"/>
                <a:gd name="T21" fmla="*/ 745 h 5643"/>
                <a:gd name="T22" fmla="*/ 770 w 1514"/>
                <a:gd name="T23" fmla="*/ 133 h 5643"/>
                <a:gd name="T24" fmla="*/ 1382 w 1514"/>
                <a:gd name="T25" fmla="*/ 745 h 5643"/>
                <a:gd name="T26" fmla="*/ 1048 w 1514"/>
                <a:gd name="T27" fmla="*/ 1311 h 5643"/>
                <a:gd name="T28" fmla="*/ 381 w 1514"/>
                <a:gd name="T29" fmla="*/ 1217 h 5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14" h="5643">
                  <a:moveTo>
                    <a:pt x="770" y="0"/>
                  </a:moveTo>
                  <a:cubicBezTo>
                    <a:pt x="359" y="0"/>
                    <a:pt x="0" y="334"/>
                    <a:pt x="18" y="745"/>
                  </a:cubicBezTo>
                  <a:cubicBezTo>
                    <a:pt x="47" y="1432"/>
                    <a:pt x="656" y="1558"/>
                    <a:pt x="702" y="2271"/>
                  </a:cubicBezTo>
                  <a:cubicBezTo>
                    <a:pt x="736" y="2806"/>
                    <a:pt x="723" y="3445"/>
                    <a:pt x="723" y="4798"/>
                  </a:cubicBezTo>
                  <a:cubicBezTo>
                    <a:pt x="723" y="4939"/>
                    <a:pt x="734" y="5643"/>
                    <a:pt x="770" y="5643"/>
                  </a:cubicBezTo>
                  <a:cubicBezTo>
                    <a:pt x="807" y="5643"/>
                    <a:pt x="816" y="4943"/>
                    <a:pt x="816" y="4803"/>
                  </a:cubicBezTo>
                  <a:cubicBezTo>
                    <a:pt x="816" y="3462"/>
                    <a:pt x="842" y="2810"/>
                    <a:pt x="872" y="2278"/>
                  </a:cubicBezTo>
                  <a:cubicBezTo>
                    <a:pt x="912" y="1563"/>
                    <a:pt x="1514" y="1312"/>
                    <a:pt x="1514" y="745"/>
                  </a:cubicBezTo>
                  <a:cubicBezTo>
                    <a:pt x="1514" y="334"/>
                    <a:pt x="1181" y="0"/>
                    <a:pt x="770" y="0"/>
                  </a:cubicBezTo>
                  <a:close/>
                  <a:moveTo>
                    <a:pt x="381" y="1217"/>
                  </a:moveTo>
                  <a:cubicBezTo>
                    <a:pt x="280" y="1111"/>
                    <a:pt x="159" y="935"/>
                    <a:pt x="159" y="745"/>
                  </a:cubicBezTo>
                  <a:cubicBezTo>
                    <a:pt x="159" y="407"/>
                    <a:pt x="432" y="133"/>
                    <a:pt x="770" y="133"/>
                  </a:cubicBezTo>
                  <a:cubicBezTo>
                    <a:pt x="1108" y="133"/>
                    <a:pt x="1382" y="407"/>
                    <a:pt x="1382" y="745"/>
                  </a:cubicBezTo>
                  <a:cubicBezTo>
                    <a:pt x="1382" y="829"/>
                    <a:pt x="1330" y="1116"/>
                    <a:pt x="1048" y="1311"/>
                  </a:cubicBezTo>
                  <a:cubicBezTo>
                    <a:pt x="822" y="1467"/>
                    <a:pt x="603" y="1448"/>
                    <a:pt x="381" y="1217"/>
                  </a:cubicBezTo>
                  <a:close/>
                </a:path>
              </a:pathLst>
            </a:custGeom>
            <a:solidFill>
              <a:schemeClr val="accent1"/>
            </a:solidFill>
            <a:ln>
              <a:noFill/>
            </a:ln>
          </p:spPr>
          <p:txBody>
            <a:bodyPr vert="horz" wrap="square" lIns="41874" tIns="20937" rIns="41874" bIns="20937" numCol="1" anchor="t" anchorCtr="0" compatLnSpc="1"/>
            <a:lstStyle/>
            <a:p>
              <a:pPr algn="just">
                <a:lnSpc>
                  <a:spcPct val="120000"/>
                </a:lnSpc>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AutoShape 24"/>
            <p:cNvSpPr/>
            <p:nvPr/>
          </p:nvSpPr>
          <p:spPr bwMode="auto">
            <a:xfrm>
              <a:off x="5892330" y="3749059"/>
              <a:ext cx="407339" cy="324950"/>
            </a:xfrm>
            <a:custGeom>
              <a:avLst/>
              <a:gdLst>
                <a:gd name="T0" fmla="*/ 10799 w 21598"/>
                <a:gd name="T1" fmla="*/ 10800 h 21600"/>
                <a:gd name="T2" fmla="*/ 10799 w 21598"/>
                <a:gd name="T3" fmla="*/ 10800 h 21600"/>
                <a:gd name="T4" fmla="*/ 10799 w 21598"/>
                <a:gd name="T5" fmla="*/ 10800 h 21600"/>
                <a:gd name="T6" fmla="*/ 10799 w 21598"/>
                <a:gd name="T7" fmla="*/ 10800 h 21600"/>
              </a:gdLst>
              <a:ahLst/>
              <a:cxnLst>
                <a:cxn ang="0">
                  <a:pos x="T0" y="T1"/>
                </a:cxn>
                <a:cxn ang="0">
                  <a:pos x="T2" y="T3"/>
                </a:cxn>
                <a:cxn ang="0">
                  <a:pos x="T4" y="T5"/>
                </a:cxn>
                <a:cxn ang="0">
                  <a:pos x="T6" y="T7"/>
                </a:cxn>
              </a:cxnLst>
              <a:rect l="0" t="0" r="r" b="b"/>
              <a:pathLst>
                <a:path w="21598" h="21600">
                  <a:moveTo>
                    <a:pt x="21333" y="9359"/>
                  </a:moveTo>
                  <a:cubicBezTo>
                    <a:pt x="21511" y="9815"/>
                    <a:pt x="21599" y="10303"/>
                    <a:pt x="21597" y="10814"/>
                  </a:cubicBezTo>
                  <a:cubicBezTo>
                    <a:pt x="21592" y="11336"/>
                    <a:pt x="21504" y="11810"/>
                    <a:pt x="21333" y="12240"/>
                  </a:cubicBezTo>
                  <a:cubicBezTo>
                    <a:pt x="20706" y="13728"/>
                    <a:pt x="20002" y="15055"/>
                    <a:pt x="19216" y="16223"/>
                  </a:cubicBezTo>
                  <a:cubicBezTo>
                    <a:pt x="18433" y="17388"/>
                    <a:pt x="17594" y="18369"/>
                    <a:pt x="16701" y="19163"/>
                  </a:cubicBezTo>
                  <a:cubicBezTo>
                    <a:pt x="15805" y="19953"/>
                    <a:pt x="14863" y="20560"/>
                    <a:pt x="13869" y="20975"/>
                  </a:cubicBezTo>
                  <a:cubicBezTo>
                    <a:pt x="12878" y="21390"/>
                    <a:pt x="11855" y="21599"/>
                    <a:pt x="10801" y="21599"/>
                  </a:cubicBezTo>
                  <a:cubicBezTo>
                    <a:pt x="9763" y="21599"/>
                    <a:pt x="8748" y="21390"/>
                    <a:pt x="7754" y="20975"/>
                  </a:cubicBezTo>
                  <a:cubicBezTo>
                    <a:pt x="6763" y="20560"/>
                    <a:pt x="5814" y="19950"/>
                    <a:pt x="4908" y="19145"/>
                  </a:cubicBezTo>
                  <a:cubicBezTo>
                    <a:pt x="4003" y="18340"/>
                    <a:pt x="3156" y="17355"/>
                    <a:pt x="2373" y="16190"/>
                  </a:cubicBezTo>
                  <a:cubicBezTo>
                    <a:pt x="1588" y="15022"/>
                    <a:pt x="895" y="13706"/>
                    <a:pt x="293" y="12240"/>
                  </a:cubicBezTo>
                  <a:cubicBezTo>
                    <a:pt x="97" y="11806"/>
                    <a:pt x="0" y="11332"/>
                    <a:pt x="0" y="10814"/>
                  </a:cubicBezTo>
                  <a:cubicBezTo>
                    <a:pt x="0" y="10300"/>
                    <a:pt x="97" y="9815"/>
                    <a:pt x="293" y="9359"/>
                  </a:cubicBezTo>
                  <a:cubicBezTo>
                    <a:pt x="902" y="7889"/>
                    <a:pt x="1597" y="6577"/>
                    <a:pt x="2378" y="5416"/>
                  </a:cubicBezTo>
                  <a:cubicBezTo>
                    <a:pt x="3159" y="4255"/>
                    <a:pt x="4003" y="3270"/>
                    <a:pt x="4908" y="2462"/>
                  </a:cubicBezTo>
                  <a:cubicBezTo>
                    <a:pt x="5814" y="1653"/>
                    <a:pt x="6761" y="1039"/>
                    <a:pt x="7749" y="624"/>
                  </a:cubicBezTo>
                  <a:cubicBezTo>
                    <a:pt x="8738" y="205"/>
                    <a:pt x="9753" y="0"/>
                    <a:pt x="10801" y="0"/>
                  </a:cubicBezTo>
                  <a:cubicBezTo>
                    <a:pt x="11855" y="0"/>
                    <a:pt x="12878" y="205"/>
                    <a:pt x="13869" y="624"/>
                  </a:cubicBezTo>
                  <a:cubicBezTo>
                    <a:pt x="14863" y="1039"/>
                    <a:pt x="15805" y="1646"/>
                    <a:pt x="16701" y="2443"/>
                  </a:cubicBezTo>
                  <a:cubicBezTo>
                    <a:pt x="17594" y="3244"/>
                    <a:pt x="18433" y="4222"/>
                    <a:pt x="19216" y="5383"/>
                  </a:cubicBezTo>
                  <a:cubicBezTo>
                    <a:pt x="20002" y="6544"/>
                    <a:pt x="20706" y="7863"/>
                    <a:pt x="21333" y="9359"/>
                  </a:cubicBezTo>
                  <a:moveTo>
                    <a:pt x="10801" y="18906"/>
                  </a:moveTo>
                  <a:cubicBezTo>
                    <a:pt x="11731" y="18906"/>
                    <a:pt x="12624" y="18715"/>
                    <a:pt x="13478" y="18325"/>
                  </a:cubicBezTo>
                  <a:cubicBezTo>
                    <a:pt x="14332" y="17939"/>
                    <a:pt x="15142" y="17399"/>
                    <a:pt x="15908" y="16708"/>
                  </a:cubicBezTo>
                  <a:cubicBezTo>
                    <a:pt x="16674" y="16014"/>
                    <a:pt x="17383" y="15165"/>
                    <a:pt x="18039" y="14155"/>
                  </a:cubicBezTo>
                  <a:cubicBezTo>
                    <a:pt x="18697" y="13148"/>
                    <a:pt x="19282" y="12027"/>
                    <a:pt x="19798" y="10796"/>
                  </a:cubicBezTo>
                  <a:cubicBezTo>
                    <a:pt x="19172" y="9282"/>
                    <a:pt x="18440" y="7955"/>
                    <a:pt x="17601" y="6812"/>
                  </a:cubicBezTo>
                  <a:cubicBezTo>
                    <a:pt x="16762" y="5670"/>
                    <a:pt x="15839" y="4751"/>
                    <a:pt x="14831" y="4060"/>
                  </a:cubicBezTo>
                  <a:cubicBezTo>
                    <a:pt x="15230" y="4751"/>
                    <a:pt x="15538" y="5534"/>
                    <a:pt x="15761" y="6401"/>
                  </a:cubicBezTo>
                  <a:cubicBezTo>
                    <a:pt x="15984" y="7264"/>
                    <a:pt x="16096" y="8205"/>
                    <a:pt x="16096" y="9216"/>
                  </a:cubicBezTo>
                  <a:cubicBezTo>
                    <a:pt x="16096" y="10340"/>
                    <a:pt x="15957" y="11387"/>
                    <a:pt x="15680" y="12361"/>
                  </a:cubicBezTo>
                  <a:cubicBezTo>
                    <a:pt x="15404" y="13339"/>
                    <a:pt x="15017" y="14195"/>
                    <a:pt x="14520" y="14941"/>
                  </a:cubicBezTo>
                  <a:cubicBezTo>
                    <a:pt x="14023" y="15683"/>
                    <a:pt x="13448" y="16271"/>
                    <a:pt x="12793" y="16690"/>
                  </a:cubicBezTo>
                  <a:cubicBezTo>
                    <a:pt x="12137" y="17113"/>
                    <a:pt x="11437" y="17326"/>
                    <a:pt x="10696" y="17326"/>
                  </a:cubicBezTo>
                  <a:cubicBezTo>
                    <a:pt x="9944" y="17326"/>
                    <a:pt x="9247" y="17113"/>
                    <a:pt x="8598" y="16690"/>
                  </a:cubicBezTo>
                  <a:cubicBezTo>
                    <a:pt x="7950" y="16271"/>
                    <a:pt x="7380" y="15683"/>
                    <a:pt x="6883" y="14941"/>
                  </a:cubicBezTo>
                  <a:cubicBezTo>
                    <a:pt x="6386" y="14195"/>
                    <a:pt x="6000" y="13339"/>
                    <a:pt x="5723" y="12361"/>
                  </a:cubicBezTo>
                  <a:cubicBezTo>
                    <a:pt x="5444" y="11387"/>
                    <a:pt x="5307" y="10340"/>
                    <a:pt x="5307" y="9216"/>
                  </a:cubicBezTo>
                  <a:cubicBezTo>
                    <a:pt x="5307" y="8301"/>
                    <a:pt x="5405" y="7426"/>
                    <a:pt x="5606" y="6603"/>
                  </a:cubicBezTo>
                  <a:cubicBezTo>
                    <a:pt x="5804" y="5776"/>
                    <a:pt x="6071" y="5023"/>
                    <a:pt x="6408" y="4339"/>
                  </a:cubicBezTo>
                  <a:cubicBezTo>
                    <a:pt x="5496" y="5034"/>
                    <a:pt x="4644" y="5927"/>
                    <a:pt x="3861" y="7026"/>
                  </a:cubicBezTo>
                  <a:cubicBezTo>
                    <a:pt x="3075" y="8121"/>
                    <a:pt x="2390" y="9381"/>
                    <a:pt x="1803" y="10796"/>
                  </a:cubicBezTo>
                  <a:cubicBezTo>
                    <a:pt x="2319" y="12016"/>
                    <a:pt x="2902" y="13133"/>
                    <a:pt x="3555" y="14147"/>
                  </a:cubicBezTo>
                  <a:cubicBezTo>
                    <a:pt x="4208" y="15165"/>
                    <a:pt x="4918" y="16014"/>
                    <a:pt x="5689" y="16708"/>
                  </a:cubicBezTo>
                  <a:cubicBezTo>
                    <a:pt x="6457" y="17399"/>
                    <a:pt x="7270" y="17940"/>
                    <a:pt x="8124" y="18325"/>
                  </a:cubicBezTo>
                  <a:cubicBezTo>
                    <a:pt x="8980" y="18719"/>
                    <a:pt x="9871" y="18906"/>
                    <a:pt x="10801" y="18906"/>
                  </a:cubicBezTo>
                  <a:moveTo>
                    <a:pt x="10695" y="3953"/>
                  </a:moveTo>
                  <a:cubicBezTo>
                    <a:pt x="10218" y="3953"/>
                    <a:pt x="9763" y="4089"/>
                    <a:pt x="9330" y="4365"/>
                  </a:cubicBezTo>
                  <a:cubicBezTo>
                    <a:pt x="8897" y="4644"/>
                    <a:pt x="8525" y="5015"/>
                    <a:pt x="8217" y="5486"/>
                  </a:cubicBezTo>
                  <a:cubicBezTo>
                    <a:pt x="7908" y="5953"/>
                    <a:pt x="7661" y="6511"/>
                    <a:pt x="7475" y="7165"/>
                  </a:cubicBezTo>
                  <a:cubicBezTo>
                    <a:pt x="7287" y="7816"/>
                    <a:pt x="7191" y="8495"/>
                    <a:pt x="7191" y="9216"/>
                  </a:cubicBezTo>
                  <a:cubicBezTo>
                    <a:pt x="7191" y="9484"/>
                    <a:pt x="7257" y="9715"/>
                    <a:pt x="7385" y="9918"/>
                  </a:cubicBezTo>
                  <a:cubicBezTo>
                    <a:pt x="7514" y="10120"/>
                    <a:pt x="7678" y="10215"/>
                    <a:pt x="7872" y="10215"/>
                  </a:cubicBezTo>
                  <a:cubicBezTo>
                    <a:pt x="8067" y="10215"/>
                    <a:pt x="8226" y="10116"/>
                    <a:pt x="8351" y="9910"/>
                  </a:cubicBezTo>
                  <a:cubicBezTo>
                    <a:pt x="8478" y="9701"/>
                    <a:pt x="8540" y="9473"/>
                    <a:pt x="8540" y="9216"/>
                  </a:cubicBezTo>
                  <a:cubicBezTo>
                    <a:pt x="8540" y="8301"/>
                    <a:pt x="8750" y="7533"/>
                    <a:pt x="9166" y="6912"/>
                  </a:cubicBezTo>
                  <a:cubicBezTo>
                    <a:pt x="9585" y="6287"/>
                    <a:pt x="10094" y="5978"/>
                    <a:pt x="10695" y="5978"/>
                  </a:cubicBezTo>
                  <a:cubicBezTo>
                    <a:pt x="10891" y="5978"/>
                    <a:pt x="11053" y="5872"/>
                    <a:pt x="11182" y="5670"/>
                  </a:cubicBezTo>
                  <a:cubicBezTo>
                    <a:pt x="11310" y="5464"/>
                    <a:pt x="11376" y="5229"/>
                    <a:pt x="11376" y="4957"/>
                  </a:cubicBezTo>
                  <a:cubicBezTo>
                    <a:pt x="11376" y="4663"/>
                    <a:pt x="11310" y="4424"/>
                    <a:pt x="11182" y="4233"/>
                  </a:cubicBezTo>
                  <a:cubicBezTo>
                    <a:pt x="11053" y="4045"/>
                    <a:pt x="10891" y="3953"/>
                    <a:pt x="10695" y="3953"/>
                  </a:cubicBezTo>
                </a:path>
              </a:pathLst>
            </a:custGeom>
            <a:solidFill>
              <a:schemeClr val="accent1"/>
            </a:solidFill>
            <a:ln>
              <a:noFill/>
            </a:ln>
            <a:effectLst/>
          </p:spPr>
          <p:txBody>
            <a:bodyPr lIns="23262" tIns="23262" rIns="23262" bIns="23262" anchor="ctr"/>
            <a:lstStyle/>
            <a:p>
              <a:pPr algn="just" defTabSz="418465">
                <a:lnSpc>
                  <a:spcPct val="120000"/>
                </a:lnSpc>
                <a:defRPr/>
              </a:pPr>
              <a:endParaRPr lang="es-ES" sz="800" dirty="0">
                <a:solidFill>
                  <a:srgbClr val="44CEB9"/>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 name="矩形 1"/>
          <p:cNvSpPr/>
          <p:nvPr/>
        </p:nvSpPr>
        <p:spPr>
          <a:xfrm>
            <a:off x="5514622" y="2320180"/>
            <a:ext cx="1632910" cy="867930"/>
          </a:xfrm>
          <a:prstGeom prst="rect">
            <a:avLst/>
          </a:prstGeom>
        </p:spPr>
        <p:txBody>
          <a:bodyPr wrap="square">
            <a:spAutoFit/>
          </a:bodyPr>
          <a:lstStyle/>
          <a:p>
            <a:pPr algn="just">
              <a:lnSpc>
                <a:spcPct val="120000"/>
              </a:lnSpc>
            </a:pPr>
            <a:r>
              <a:rPr lang="zh-CN" altLang="en-US" sz="1400" dirty="0" smtClean="0">
                <a:solidFill>
                  <a:schemeClr val="accent2">
                    <a:lumMod val="90000"/>
                    <a:lumOff val="10000"/>
                  </a:schemeClr>
                </a:solidFill>
                <a:latin typeface="Arial" panose="020B0604020202020204" pitchFamily="34" charset="0"/>
                <a:ea typeface="微软雅黑" panose="020B0503020204020204" pitchFamily="34" charset="-122"/>
                <a:cs typeface="+mn-ea"/>
                <a:sym typeface="Arial" panose="020B0604020202020204" pitchFamily="34" charset="0"/>
              </a:rPr>
              <a:t>买卖各五档的委托数量，价位洞悉买卖双方力度和信号</a:t>
            </a:r>
            <a:endParaRPr lang="en-US" altLang="zh-CN" sz="1400" dirty="0">
              <a:solidFill>
                <a:schemeClr val="accent2">
                  <a:lumMod val="90000"/>
                  <a:lumOff val="1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5" name="组 4"/>
          <p:cNvGrpSpPr/>
          <p:nvPr/>
        </p:nvGrpSpPr>
        <p:grpSpPr>
          <a:xfrm>
            <a:off x="5137150" y="4235234"/>
            <a:ext cx="1215136" cy="2209157"/>
            <a:chOff x="5137150" y="4235234"/>
            <a:chExt cx="1215136" cy="2209157"/>
          </a:xfrm>
        </p:grpSpPr>
        <p:sp>
          <p:nvSpPr>
            <p:cNvPr id="38" name="Freeform 10"/>
            <p:cNvSpPr>
              <a:spLocks noEditPoints="1"/>
            </p:cNvSpPr>
            <p:nvPr/>
          </p:nvSpPr>
          <p:spPr bwMode="auto">
            <a:xfrm>
              <a:off x="5137150" y="4235234"/>
              <a:ext cx="1215136" cy="2209157"/>
            </a:xfrm>
            <a:custGeom>
              <a:avLst/>
              <a:gdLst>
                <a:gd name="T0" fmla="*/ 0 w 1725"/>
                <a:gd name="T1" fmla="*/ 728 h 3136"/>
                <a:gd name="T2" fmla="*/ 654 w 1725"/>
                <a:gd name="T3" fmla="*/ 1382 h 3136"/>
                <a:gd name="T4" fmla="*/ 1577 w 1725"/>
                <a:gd name="T5" fmla="*/ 1789 h 3136"/>
                <a:gd name="T6" fmla="*/ 1669 w 1725"/>
                <a:gd name="T7" fmla="*/ 3119 h 3136"/>
                <a:gd name="T8" fmla="*/ 1666 w 1725"/>
                <a:gd name="T9" fmla="*/ 1513 h 3136"/>
                <a:gd name="T10" fmla="*/ 654 w 1725"/>
                <a:gd name="T11" fmla="*/ 73 h 3136"/>
                <a:gd name="T12" fmla="*/ 0 w 1725"/>
                <a:gd name="T13" fmla="*/ 728 h 3136"/>
                <a:gd name="T14" fmla="*/ 119 w 1725"/>
                <a:gd name="T15" fmla="*/ 727 h 3136"/>
                <a:gd name="T16" fmla="*/ 858 w 1725"/>
                <a:gd name="T17" fmla="*/ 232 h 3136"/>
                <a:gd name="T18" fmla="*/ 858 w 1725"/>
                <a:gd name="T19" fmla="*/ 232 h 3136"/>
                <a:gd name="T20" fmla="*/ 1517 w 1725"/>
                <a:gd name="T21" fmla="*/ 1260 h 3136"/>
                <a:gd name="T22" fmla="*/ 1327 w 1725"/>
                <a:gd name="T23" fmla="*/ 1365 h 3136"/>
                <a:gd name="T24" fmla="*/ 654 w 1725"/>
                <a:gd name="T25" fmla="*/ 1263 h 3136"/>
                <a:gd name="T26" fmla="*/ 119 w 1725"/>
                <a:gd name="T27" fmla="*/ 727 h 3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25" h="3136">
                  <a:moveTo>
                    <a:pt x="0" y="728"/>
                  </a:moveTo>
                  <a:cubicBezTo>
                    <a:pt x="0" y="1089"/>
                    <a:pt x="293" y="1382"/>
                    <a:pt x="654" y="1382"/>
                  </a:cubicBezTo>
                  <a:cubicBezTo>
                    <a:pt x="654" y="1382"/>
                    <a:pt x="1471" y="1368"/>
                    <a:pt x="1577" y="1789"/>
                  </a:cubicBezTo>
                  <a:cubicBezTo>
                    <a:pt x="1650" y="2081"/>
                    <a:pt x="1614" y="3136"/>
                    <a:pt x="1669" y="3119"/>
                  </a:cubicBezTo>
                  <a:cubicBezTo>
                    <a:pt x="1725" y="3102"/>
                    <a:pt x="1666" y="1513"/>
                    <a:pt x="1666" y="1513"/>
                  </a:cubicBezTo>
                  <a:cubicBezTo>
                    <a:pt x="1666" y="0"/>
                    <a:pt x="654" y="73"/>
                    <a:pt x="654" y="73"/>
                  </a:cubicBezTo>
                  <a:cubicBezTo>
                    <a:pt x="293" y="73"/>
                    <a:pt x="0" y="366"/>
                    <a:pt x="0" y="728"/>
                  </a:cubicBezTo>
                  <a:close/>
                  <a:moveTo>
                    <a:pt x="119" y="727"/>
                  </a:moveTo>
                  <a:cubicBezTo>
                    <a:pt x="119" y="431"/>
                    <a:pt x="464" y="101"/>
                    <a:pt x="858" y="232"/>
                  </a:cubicBezTo>
                  <a:cubicBezTo>
                    <a:pt x="858" y="232"/>
                    <a:pt x="858" y="232"/>
                    <a:pt x="858" y="232"/>
                  </a:cubicBezTo>
                  <a:cubicBezTo>
                    <a:pt x="1302" y="379"/>
                    <a:pt x="1461" y="872"/>
                    <a:pt x="1517" y="1260"/>
                  </a:cubicBezTo>
                  <a:cubicBezTo>
                    <a:pt x="1530" y="1352"/>
                    <a:pt x="1487" y="1434"/>
                    <a:pt x="1327" y="1365"/>
                  </a:cubicBezTo>
                  <a:cubicBezTo>
                    <a:pt x="1190" y="1306"/>
                    <a:pt x="976" y="1254"/>
                    <a:pt x="654" y="1263"/>
                  </a:cubicBezTo>
                  <a:cubicBezTo>
                    <a:pt x="358" y="1263"/>
                    <a:pt x="119" y="1023"/>
                    <a:pt x="119" y="727"/>
                  </a:cubicBezTo>
                  <a:close/>
                </a:path>
              </a:pathLst>
            </a:custGeom>
            <a:solidFill>
              <a:schemeClr val="accent2"/>
            </a:solidFill>
            <a:ln>
              <a:noFill/>
            </a:ln>
          </p:spPr>
          <p:txBody>
            <a:bodyPr vert="horz" wrap="square" lIns="41874" tIns="20937" rIns="41874" bIns="20937" numCol="1" anchor="t" anchorCtr="0" compatLnSpc="1"/>
            <a:lstStyle/>
            <a:p>
              <a:pPr algn="just">
                <a:lnSpc>
                  <a:spcPct val="120000"/>
                </a:lnSpc>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5" name="AutoShape 123"/>
            <p:cNvSpPr/>
            <p:nvPr/>
          </p:nvSpPr>
          <p:spPr bwMode="auto">
            <a:xfrm>
              <a:off x="5479005" y="4573958"/>
              <a:ext cx="405131" cy="45955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6949"/>
                  </a:moveTo>
                  <a:cubicBezTo>
                    <a:pt x="21599" y="7542"/>
                    <a:pt x="21407" y="8153"/>
                    <a:pt x="21017" y="8781"/>
                  </a:cubicBezTo>
                  <a:cubicBezTo>
                    <a:pt x="20628" y="9416"/>
                    <a:pt x="20109" y="10015"/>
                    <a:pt x="19458" y="10585"/>
                  </a:cubicBezTo>
                  <a:cubicBezTo>
                    <a:pt x="18806" y="11152"/>
                    <a:pt x="18040" y="11651"/>
                    <a:pt x="17159" y="12083"/>
                  </a:cubicBezTo>
                  <a:cubicBezTo>
                    <a:pt x="16275" y="12512"/>
                    <a:pt x="15327" y="12820"/>
                    <a:pt x="14315" y="12996"/>
                  </a:cubicBezTo>
                  <a:cubicBezTo>
                    <a:pt x="13880" y="13090"/>
                    <a:pt x="13492" y="13284"/>
                    <a:pt x="13151" y="13578"/>
                  </a:cubicBezTo>
                  <a:cubicBezTo>
                    <a:pt x="12809" y="13872"/>
                    <a:pt x="12641" y="14204"/>
                    <a:pt x="12641" y="14571"/>
                  </a:cubicBezTo>
                  <a:cubicBezTo>
                    <a:pt x="12641" y="14900"/>
                    <a:pt x="12713" y="15140"/>
                    <a:pt x="12865" y="15293"/>
                  </a:cubicBezTo>
                  <a:cubicBezTo>
                    <a:pt x="13015" y="15449"/>
                    <a:pt x="13177" y="15596"/>
                    <a:pt x="13364" y="15728"/>
                  </a:cubicBezTo>
                  <a:cubicBezTo>
                    <a:pt x="13546" y="15866"/>
                    <a:pt x="13717" y="16010"/>
                    <a:pt x="13874" y="16169"/>
                  </a:cubicBezTo>
                  <a:cubicBezTo>
                    <a:pt x="14032" y="16330"/>
                    <a:pt x="14125" y="16574"/>
                    <a:pt x="14160" y="16903"/>
                  </a:cubicBezTo>
                  <a:cubicBezTo>
                    <a:pt x="14195" y="17117"/>
                    <a:pt x="14187" y="17340"/>
                    <a:pt x="14133" y="17564"/>
                  </a:cubicBezTo>
                  <a:cubicBezTo>
                    <a:pt x="14099" y="17696"/>
                    <a:pt x="14200" y="17805"/>
                    <a:pt x="14432" y="17893"/>
                  </a:cubicBezTo>
                  <a:cubicBezTo>
                    <a:pt x="14667" y="17981"/>
                    <a:pt x="14956" y="18069"/>
                    <a:pt x="15295" y="18154"/>
                  </a:cubicBezTo>
                  <a:cubicBezTo>
                    <a:pt x="15637" y="18236"/>
                    <a:pt x="15987" y="18342"/>
                    <a:pt x="16344" y="18468"/>
                  </a:cubicBezTo>
                  <a:cubicBezTo>
                    <a:pt x="16705" y="18595"/>
                    <a:pt x="16975" y="18756"/>
                    <a:pt x="17164" y="18953"/>
                  </a:cubicBezTo>
                  <a:cubicBezTo>
                    <a:pt x="17266" y="19050"/>
                    <a:pt x="17351" y="19232"/>
                    <a:pt x="17415" y="19511"/>
                  </a:cubicBezTo>
                  <a:cubicBezTo>
                    <a:pt x="17477" y="19790"/>
                    <a:pt x="17519" y="20090"/>
                    <a:pt x="17535" y="20416"/>
                  </a:cubicBezTo>
                  <a:cubicBezTo>
                    <a:pt x="17554" y="20727"/>
                    <a:pt x="17527" y="21000"/>
                    <a:pt x="17463" y="21241"/>
                  </a:cubicBezTo>
                  <a:cubicBezTo>
                    <a:pt x="17394" y="21479"/>
                    <a:pt x="17268" y="21599"/>
                    <a:pt x="17089" y="21599"/>
                  </a:cubicBezTo>
                  <a:lnTo>
                    <a:pt x="4496" y="21599"/>
                  </a:lnTo>
                  <a:cubicBezTo>
                    <a:pt x="4328" y="21599"/>
                    <a:pt x="4205" y="21479"/>
                    <a:pt x="4130" y="21241"/>
                  </a:cubicBezTo>
                  <a:cubicBezTo>
                    <a:pt x="4061" y="21000"/>
                    <a:pt x="4032" y="20727"/>
                    <a:pt x="4048" y="20416"/>
                  </a:cubicBezTo>
                  <a:cubicBezTo>
                    <a:pt x="4066" y="20090"/>
                    <a:pt x="4109" y="19790"/>
                    <a:pt x="4170" y="19511"/>
                  </a:cubicBezTo>
                  <a:cubicBezTo>
                    <a:pt x="4235" y="19232"/>
                    <a:pt x="4317" y="19050"/>
                    <a:pt x="4421" y="18953"/>
                  </a:cubicBezTo>
                  <a:cubicBezTo>
                    <a:pt x="4616" y="18768"/>
                    <a:pt x="4889" y="18606"/>
                    <a:pt x="5239" y="18474"/>
                  </a:cubicBezTo>
                  <a:cubicBezTo>
                    <a:pt x="5588" y="18345"/>
                    <a:pt x="5933" y="18236"/>
                    <a:pt x="6269" y="18154"/>
                  </a:cubicBezTo>
                  <a:cubicBezTo>
                    <a:pt x="6606" y="18069"/>
                    <a:pt x="6897" y="17984"/>
                    <a:pt x="7145" y="17901"/>
                  </a:cubicBezTo>
                  <a:cubicBezTo>
                    <a:pt x="7394" y="17816"/>
                    <a:pt x="7498" y="17705"/>
                    <a:pt x="7463" y="17564"/>
                  </a:cubicBezTo>
                  <a:cubicBezTo>
                    <a:pt x="7428" y="17432"/>
                    <a:pt x="7412" y="17311"/>
                    <a:pt x="7412" y="17205"/>
                  </a:cubicBezTo>
                  <a:lnTo>
                    <a:pt x="7412" y="16903"/>
                  </a:lnTo>
                  <a:cubicBezTo>
                    <a:pt x="7428" y="16574"/>
                    <a:pt x="7519" y="16330"/>
                    <a:pt x="7687" y="16169"/>
                  </a:cubicBezTo>
                  <a:cubicBezTo>
                    <a:pt x="7853" y="16010"/>
                    <a:pt x="8034" y="15866"/>
                    <a:pt x="8224" y="15728"/>
                  </a:cubicBezTo>
                  <a:cubicBezTo>
                    <a:pt x="8416" y="15593"/>
                    <a:pt x="8584" y="15446"/>
                    <a:pt x="8729" y="15293"/>
                  </a:cubicBezTo>
                  <a:cubicBezTo>
                    <a:pt x="8873" y="15140"/>
                    <a:pt x="8945" y="14900"/>
                    <a:pt x="8945" y="14571"/>
                  </a:cubicBezTo>
                  <a:cubicBezTo>
                    <a:pt x="8945" y="14204"/>
                    <a:pt x="8777" y="13875"/>
                    <a:pt x="8440" y="13578"/>
                  </a:cubicBezTo>
                  <a:cubicBezTo>
                    <a:pt x="8104" y="13281"/>
                    <a:pt x="7706" y="13090"/>
                    <a:pt x="7247" y="12996"/>
                  </a:cubicBezTo>
                  <a:cubicBezTo>
                    <a:pt x="6251" y="12811"/>
                    <a:pt x="5311" y="12497"/>
                    <a:pt x="4435" y="12062"/>
                  </a:cubicBezTo>
                  <a:cubicBezTo>
                    <a:pt x="3554" y="11628"/>
                    <a:pt x="2790" y="11128"/>
                    <a:pt x="2133" y="10570"/>
                  </a:cubicBezTo>
                  <a:cubicBezTo>
                    <a:pt x="1479" y="10012"/>
                    <a:pt x="958" y="9416"/>
                    <a:pt x="574" y="8781"/>
                  </a:cubicBezTo>
                  <a:cubicBezTo>
                    <a:pt x="189" y="8153"/>
                    <a:pt x="0" y="7542"/>
                    <a:pt x="0" y="6949"/>
                  </a:cubicBezTo>
                  <a:lnTo>
                    <a:pt x="0" y="4320"/>
                  </a:lnTo>
                  <a:cubicBezTo>
                    <a:pt x="0" y="4009"/>
                    <a:pt x="93" y="3756"/>
                    <a:pt x="285" y="3553"/>
                  </a:cubicBezTo>
                  <a:cubicBezTo>
                    <a:pt x="475" y="3354"/>
                    <a:pt x="712" y="3254"/>
                    <a:pt x="998" y="3254"/>
                  </a:cubicBezTo>
                  <a:lnTo>
                    <a:pt x="5124" y="3254"/>
                  </a:lnTo>
                  <a:cubicBezTo>
                    <a:pt x="5108" y="3139"/>
                    <a:pt x="5097" y="3025"/>
                    <a:pt x="5097" y="2901"/>
                  </a:cubicBezTo>
                  <a:lnTo>
                    <a:pt x="5097" y="2564"/>
                  </a:lnTo>
                  <a:lnTo>
                    <a:pt x="5097" y="2505"/>
                  </a:lnTo>
                  <a:cubicBezTo>
                    <a:pt x="5097" y="2005"/>
                    <a:pt x="5118" y="1594"/>
                    <a:pt x="5156" y="1265"/>
                  </a:cubicBezTo>
                  <a:cubicBezTo>
                    <a:pt x="5193" y="939"/>
                    <a:pt x="5260" y="684"/>
                    <a:pt x="5353" y="499"/>
                  </a:cubicBezTo>
                  <a:cubicBezTo>
                    <a:pt x="5444" y="320"/>
                    <a:pt x="5580" y="187"/>
                    <a:pt x="5754" y="111"/>
                  </a:cubicBezTo>
                  <a:cubicBezTo>
                    <a:pt x="5928" y="38"/>
                    <a:pt x="6165" y="0"/>
                    <a:pt x="6464" y="0"/>
                  </a:cubicBezTo>
                  <a:lnTo>
                    <a:pt x="15132" y="0"/>
                  </a:lnTo>
                  <a:cubicBezTo>
                    <a:pt x="15410" y="0"/>
                    <a:pt x="15645" y="38"/>
                    <a:pt x="15829" y="111"/>
                  </a:cubicBezTo>
                  <a:cubicBezTo>
                    <a:pt x="16011" y="187"/>
                    <a:pt x="16149" y="320"/>
                    <a:pt x="16243" y="499"/>
                  </a:cubicBezTo>
                  <a:cubicBezTo>
                    <a:pt x="16336" y="684"/>
                    <a:pt x="16403" y="939"/>
                    <a:pt x="16435" y="1265"/>
                  </a:cubicBezTo>
                  <a:cubicBezTo>
                    <a:pt x="16470" y="1594"/>
                    <a:pt x="16486" y="2006"/>
                    <a:pt x="16486" y="2505"/>
                  </a:cubicBezTo>
                  <a:lnTo>
                    <a:pt x="16486" y="2863"/>
                  </a:lnTo>
                  <a:cubicBezTo>
                    <a:pt x="16486" y="2989"/>
                    <a:pt x="16478" y="3119"/>
                    <a:pt x="16459" y="3251"/>
                  </a:cubicBezTo>
                  <a:lnTo>
                    <a:pt x="20603" y="3251"/>
                  </a:lnTo>
                  <a:cubicBezTo>
                    <a:pt x="20884" y="3251"/>
                    <a:pt x="21119" y="3351"/>
                    <a:pt x="21314" y="3550"/>
                  </a:cubicBezTo>
                  <a:cubicBezTo>
                    <a:pt x="21503" y="3753"/>
                    <a:pt x="21599" y="4006"/>
                    <a:pt x="21599" y="4317"/>
                  </a:cubicBezTo>
                  <a:lnTo>
                    <a:pt x="21599" y="6949"/>
                  </a:lnTo>
                  <a:close/>
                  <a:moveTo>
                    <a:pt x="6283" y="10550"/>
                  </a:moveTo>
                  <a:cubicBezTo>
                    <a:pt x="6072" y="9798"/>
                    <a:pt x="5882" y="8978"/>
                    <a:pt x="5714" y="8082"/>
                  </a:cubicBezTo>
                  <a:cubicBezTo>
                    <a:pt x="5548" y="7189"/>
                    <a:pt x="5407" y="6299"/>
                    <a:pt x="5287" y="5415"/>
                  </a:cubicBezTo>
                  <a:lnTo>
                    <a:pt x="1962" y="5415"/>
                  </a:lnTo>
                  <a:lnTo>
                    <a:pt x="1962" y="6949"/>
                  </a:lnTo>
                  <a:cubicBezTo>
                    <a:pt x="1962" y="7137"/>
                    <a:pt x="2064" y="7389"/>
                    <a:pt x="2264" y="7709"/>
                  </a:cubicBezTo>
                  <a:cubicBezTo>
                    <a:pt x="2462" y="8029"/>
                    <a:pt x="2753" y="8358"/>
                    <a:pt x="3126" y="8699"/>
                  </a:cubicBezTo>
                  <a:cubicBezTo>
                    <a:pt x="3500" y="9040"/>
                    <a:pt x="3954" y="9381"/>
                    <a:pt x="4488" y="9707"/>
                  </a:cubicBezTo>
                  <a:cubicBezTo>
                    <a:pt x="5022" y="10033"/>
                    <a:pt x="5618" y="10315"/>
                    <a:pt x="6283" y="10550"/>
                  </a:cubicBezTo>
                  <a:moveTo>
                    <a:pt x="19629" y="5415"/>
                  </a:moveTo>
                  <a:lnTo>
                    <a:pt x="16280" y="5415"/>
                  </a:lnTo>
                  <a:cubicBezTo>
                    <a:pt x="16179" y="6299"/>
                    <a:pt x="16043" y="7189"/>
                    <a:pt x="15877" y="8082"/>
                  </a:cubicBezTo>
                  <a:cubicBezTo>
                    <a:pt x="15712" y="8978"/>
                    <a:pt x="15522" y="9798"/>
                    <a:pt x="15308" y="10550"/>
                  </a:cubicBezTo>
                  <a:cubicBezTo>
                    <a:pt x="15973" y="10315"/>
                    <a:pt x="16574" y="10033"/>
                    <a:pt x="17105" y="9707"/>
                  </a:cubicBezTo>
                  <a:cubicBezTo>
                    <a:pt x="17637" y="9381"/>
                    <a:pt x="18091" y="9040"/>
                    <a:pt x="18467" y="8699"/>
                  </a:cubicBezTo>
                  <a:cubicBezTo>
                    <a:pt x="18844" y="8358"/>
                    <a:pt x="19130" y="8029"/>
                    <a:pt x="19330" y="7709"/>
                  </a:cubicBezTo>
                  <a:cubicBezTo>
                    <a:pt x="19530" y="7389"/>
                    <a:pt x="19629" y="7137"/>
                    <a:pt x="19629" y="6949"/>
                  </a:cubicBezTo>
                  <a:lnTo>
                    <a:pt x="19629" y="5415"/>
                  </a:lnTo>
                  <a:close/>
                </a:path>
              </a:pathLst>
            </a:custGeom>
            <a:solidFill>
              <a:schemeClr val="accent4"/>
            </a:solidFill>
            <a:ln>
              <a:noFill/>
            </a:ln>
            <a:effectLst/>
          </p:spPr>
          <p:txBody>
            <a:bodyPr lIns="46516" tIns="46516" rIns="46516" bIns="46516" anchor="ctr"/>
            <a:lstStyle/>
            <a:p>
              <a:pPr algn="just" defTabSz="418465">
                <a:lnSpc>
                  <a:spcPct val="120000"/>
                </a:lnSpc>
                <a:defRPr/>
              </a:pPr>
              <a:endParaRPr lang="es-ES" sz="800" dirty="0">
                <a:solidFill>
                  <a:srgbClr val="44CEB9"/>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additive="base">
                                        <p:cTn id="7" dur="500" fill="hold"/>
                                        <p:tgtEl>
                                          <p:spTgt spid="49"/>
                                        </p:tgtEl>
                                        <p:attrNameLst>
                                          <p:attrName>ppt_x</p:attrName>
                                        </p:attrNameLst>
                                      </p:cBhvr>
                                      <p:tavLst>
                                        <p:tav tm="0">
                                          <p:val>
                                            <p:strVal val="#ppt_x"/>
                                          </p:val>
                                        </p:tav>
                                        <p:tav tm="100000">
                                          <p:val>
                                            <p:strVal val="#ppt_x"/>
                                          </p:val>
                                        </p:tav>
                                      </p:tavLst>
                                    </p:anim>
                                    <p:anim calcmode="lin" valueType="num">
                                      <p:cBhvr additive="base">
                                        <p:cTn id="8" dur="500" fill="hold"/>
                                        <p:tgtEl>
                                          <p:spTgt spid="4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ppt_x"/>
                                          </p:val>
                                        </p:tav>
                                        <p:tav tm="100000">
                                          <p:val>
                                            <p:strVal val="#ppt_x"/>
                                          </p:val>
                                        </p:tav>
                                      </p:tavLst>
                                    </p:anim>
                                    <p:anim calcmode="lin" valueType="num">
                                      <p:cBhvr additive="base">
                                        <p:cTn id="34" dur="500" fill="hold"/>
                                        <p:tgtEl>
                                          <p:spTgt spid="40"/>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10"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500"/>
                                        <p:tgtEl>
                                          <p:spTgt spid="24"/>
                                        </p:tgtEl>
                                      </p:cBhvr>
                                    </p:animEffect>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additive="base">
                                        <p:cTn id="42" dur="500" fill="hold"/>
                                        <p:tgtEl>
                                          <p:spTgt spid="2"/>
                                        </p:tgtEl>
                                        <p:attrNameLst>
                                          <p:attrName>ppt_x</p:attrName>
                                        </p:attrNameLst>
                                      </p:cBhvr>
                                      <p:tavLst>
                                        <p:tav tm="0">
                                          <p:val>
                                            <p:strVal val="#ppt_x"/>
                                          </p:val>
                                        </p:tav>
                                        <p:tav tm="100000">
                                          <p:val>
                                            <p:strVal val="#ppt_x"/>
                                          </p:val>
                                        </p:tav>
                                      </p:tavLst>
                                    </p:anim>
                                    <p:anim calcmode="lin" valueType="num">
                                      <p:cBhvr additive="base">
                                        <p:cTn id="43" dur="500" fill="hold"/>
                                        <p:tgtEl>
                                          <p:spTgt spid="2"/>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500"/>
                                        <p:tgtEl>
                                          <p:spTgt spid="25"/>
                                        </p:tgtEl>
                                      </p:cBhvr>
                                    </p:animEffect>
                                  </p:childTnLst>
                                </p:cTn>
                              </p:par>
                            </p:childTnLst>
                          </p:cTn>
                        </p:par>
                        <p:par>
                          <p:cTn id="48" fill="hold">
                            <p:stCondLst>
                              <p:cond delay="4500"/>
                            </p:stCondLst>
                            <p:childTnLst>
                              <p:par>
                                <p:cTn id="49" presetID="10" presetClass="entr" presetSubtype="0"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500"/>
                                        <p:tgtEl>
                                          <p:spTgt spid="26"/>
                                        </p:tgtEl>
                                      </p:cBhvr>
                                    </p:animEffect>
                                  </p:childTnLst>
                                </p:cTn>
                              </p:par>
                            </p:childTnLst>
                          </p:cTn>
                        </p:par>
                        <p:par>
                          <p:cTn id="52" fill="hold">
                            <p:stCondLst>
                              <p:cond delay="5000"/>
                            </p:stCondLst>
                            <p:childTnLst>
                              <p:par>
                                <p:cTn id="53" presetID="22" presetClass="entr" presetSubtype="8"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left)">
                                      <p:cBhvr>
                                        <p:cTn id="55" dur="500"/>
                                        <p:tgtEl>
                                          <p:spTgt spid="15"/>
                                        </p:tgtEl>
                                      </p:cBhvr>
                                    </p:animEffect>
                                  </p:childTnLst>
                                </p:cTn>
                              </p:par>
                            </p:childTnLst>
                          </p:cTn>
                        </p:par>
                        <p:par>
                          <p:cTn id="56" fill="hold">
                            <p:stCondLst>
                              <p:cond delay="5500"/>
                            </p:stCondLst>
                            <p:childTnLst>
                              <p:par>
                                <p:cTn id="57" presetID="2" presetClass="entr" presetSubtype="4"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additive="base">
                                        <p:cTn id="59" dur="500" fill="hold"/>
                                        <p:tgtEl>
                                          <p:spTgt spid="14"/>
                                        </p:tgtEl>
                                        <p:attrNameLst>
                                          <p:attrName>ppt_x</p:attrName>
                                        </p:attrNameLst>
                                      </p:cBhvr>
                                      <p:tavLst>
                                        <p:tav tm="0">
                                          <p:val>
                                            <p:strVal val="#ppt_x"/>
                                          </p:val>
                                        </p:tav>
                                        <p:tav tm="100000">
                                          <p:val>
                                            <p:strVal val="#ppt_x"/>
                                          </p:val>
                                        </p:tav>
                                      </p:tavLst>
                                    </p:anim>
                                    <p:anim calcmode="lin" valueType="num">
                                      <p:cBhvr additive="base">
                                        <p:cTn id="6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12"/>
                                        </p:tgtEl>
                                        <p:attrNameLst>
                                          <p:attrName>style.visibility</p:attrName>
                                        </p:attrNameLst>
                                      </p:cBhvr>
                                      <p:to>
                                        <p:strVal val="visible"/>
                                      </p:to>
                                    </p:set>
                                    <p:anim calcmode="lin" valueType="num">
                                      <p:cBhvr additive="base">
                                        <p:cTn id="65" dur="500" fill="hold"/>
                                        <p:tgtEl>
                                          <p:spTgt spid="12"/>
                                        </p:tgtEl>
                                        <p:attrNameLst>
                                          <p:attrName>ppt_x</p:attrName>
                                        </p:attrNameLst>
                                      </p:cBhvr>
                                      <p:tavLst>
                                        <p:tav tm="0">
                                          <p:val>
                                            <p:strVal val="#ppt_x"/>
                                          </p:val>
                                        </p:tav>
                                        <p:tav tm="100000">
                                          <p:val>
                                            <p:strVal val="#ppt_x"/>
                                          </p:val>
                                        </p:tav>
                                      </p:tavLst>
                                    </p:anim>
                                    <p:anim calcmode="lin" valueType="num">
                                      <p:cBhvr additive="base">
                                        <p:cTn id="66" dur="500" fill="hold"/>
                                        <p:tgtEl>
                                          <p:spTgt spid="12"/>
                                        </p:tgtEl>
                                        <p:attrNameLst>
                                          <p:attrName>ppt_y</p:attrName>
                                        </p:attrNameLst>
                                      </p:cBhvr>
                                      <p:tavLst>
                                        <p:tav tm="0">
                                          <p:val>
                                            <p:strVal val="1+#ppt_h/2"/>
                                          </p:val>
                                        </p:tav>
                                        <p:tav tm="100000">
                                          <p:val>
                                            <p:strVal val="#ppt_y"/>
                                          </p:val>
                                        </p:tav>
                                      </p:tavLst>
                                    </p:anim>
                                  </p:childTnLst>
                                </p:cTn>
                              </p:par>
                            </p:childTnLst>
                          </p:cTn>
                        </p:par>
                        <p:par>
                          <p:cTn id="67" fill="hold">
                            <p:stCondLst>
                              <p:cond delay="500"/>
                            </p:stCondLst>
                            <p:childTnLst>
                              <p:par>
                                <p:cTn id="68" presetID="22" presetClass="entr" presetSubtype="2" fill="hold" nodeType="afterEffect">
                                  <p:stCondLst>
                                    <p:cond delay="0"/>
                                  </p:stCondLst>
                                  <p:childTnLst>
                                    <p:set>
                                      <p:cBhvr>
                                        <p:cTn id="69" dur="1" fill="hold">
                                          <p:stCondLst>
                                            <p:cond delay="0"/>
                                          </p:stCondLst>
                                        </p:cTn>
                                        <p:tgtEl>
                                          <p:spTgt spid="13"/>
                                        </p:tgtEl>
                                        <p:attrNameLst>
                                          <p:attrName>style.visibility</p:attrName>
                                        </p:attrNameLst>
                                      </p:cBhvr>
                                      <p:to>
                                        <p:strVal val="visible"/>
                                      </p:to>
                                    </p:set>
                                    <p:animEffect transition="in" filter="wipe(right)">
                                      <p:cBhvr>
                                        <p:cTn id="70" dur="500"/>
                                        <p:tgtEl>
                                          <p:spTgt spid="13"/>
                                        </p:tgtEl>
                                      </p:cBhvr>
                                    </p:animEffect>
                                  </p:childTnLst>
                                </p:cTn>
                              </p:par>
                            </p:childTnLst>
                          </p:cTn>
                        </p:par>
                        <p:par>
                          <p:cTn id="71" fill="hold">
                            <p:stCondLst>
                              <p:cond delay="1000"/>
                            </p:stCondLst>
                            <p:childTnLst>
                              <p:par>
                                <p:cTn id="72" presetID="10"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500"/>
                                        <p:tgtEl>
                                          <p:spTgt spid="27"/>
                                        </p:tgtEl>
                                      </p:cBhvr>
                                    </p:animEffect>
                                  </p:childTnLst>
                                </p:cTn>
                              </p:par>
                            </p:childTnLst>
                          </p:cTn>
                        </p:par>
                        <p:par>
                          <p:cTn id="75" fill="hold">
                            <p:stCondLst>
                              <p:cond delay="1500"/>
                            </p:stCondLst>
                            <p:childTnLst>
                              <p:par>
                                <p:cTn id="76" presetID="10" presetClass="entr" presetSubtype="0"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fade">
                                      <p:cBhvr>
                                        <p:cTn id="78" dur="500"/>
                                        <p:tgtEl>
                                          <p:spTgt spid="28"/>
                                        </p:tgtEl>
                                      </p:cBhvr>
                                    </p:animEffect>
                                  </p:childTnLst>
                                </p:cTn>
                              </p:par>
                            </p:childTnLst>
                          </p:cTn>
                        </p:par>
                        <p:par>
                          <p:cTn id="79" fill="hold">
                            <p:stCondLst>
                              <p:cond delay="2000"/>
                            </p:stCondLst>
                            <p:childTnLst>
                              <p:par>
                                <p:cTn id="80" presetID="10" presetClass="entr" presetSubtype="0"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Effect transition="in" filter="fade">
                                      <p:cBhvr>
                                        <p:cTn id="82" dur="500"/>
                                        <p:tgtEl>
                                          <p:spTgt spid="21"/>
                                        </p:tgtEl>
                                      </p:cBhvr>
                                    </p:animEffect>
                                  </p:childTnLst>
                                </p:cTn>
                              </p:par>
                            </p:childTnLst>
                          </p:cTn>
                        </p:par>
                        <p:par>
                          <p:cTn id="83" fill="hold">
                            <p:stCondLst>
                              <p:cond delay="2500"/>
                            </p:stCondLst>
                            <p:childTnLst>
                              <p:par>
                                <p:cTn id="84" presetID="10" presetClass="entr" presetSubtype="0" fill="hold" grpId="0" nodeType="afterEffect">
                                  <p:stCondLst>
                                    <p:cond delay="0"/>
                                  </p:stCondLst>
                                  <p:childTnLst>
                                    <p:set>
                                      <p:cBhvr>
                                        <p:cTn id="85" dur="1" fill="hold">
                                          <p:stCondLst>
                                            <p:cond delay="0"/>
                                          </p:stCondLst>
                                        </p:cTn>
                                        <p:tgtEl>
                                          <p:spTgt spid="22"/>
                                        </p:tgtEl>
                                        <p:attrNameLst>
                                          <p:attrName>style.visibility</p:attrName>
                                        </p:attrNameLst>
                                      </p:cBhvr>
                                      <p:to>
                                        <p:strVal val="visible"/>
                                      </p:to>
                                    </p:set>
                                    <p:animEffect transition="in" filter="fade">
                                      <p:cBhvr>
                                        <p:cTn id="86" dur="500"/>
                                        <p:tgtEl>
                                          <p:spTgt spid="22"/>
                                        </p:tgtEl>
                                      </p:cBhvr>
                                    </p:animEffect>
                                  </p:childTnLst>
                                </p:cTn>
                              </p:par>
                            </p:childTnLst>
                          </p:cTn>
                        </p:par>
                        <p:par>
                          <p:cTn id="87" fill="hold">
                            <p:stCondLst>
                              <p:cond delay="3000"/>
                            </p:stCondLst>
                            <p:childTnLst>
                              <p:par>
                                <p:cTn id="88" presetID="22" presetClass="entr" presetSubtype="1" fill="hold" nodeType="afterEffect">
                                  <p:stCondLst>
                                    <p:cond delay="0"/>
                                  </p:stCondLst>
                                  <p:childTnLst>
                                    <p:set>
                                      <p:cBhvr>
                                        <p:cTn id="89" dur="1" fill="hold">
                                          <p:stCondLst>
                                            <p:cond delay="0"/>
                                          </p:stCondLst>
                                        </p:cTn>
                                        <p:tgtEl>
                                          <p:spTgt spid="16"/>
                                        </p:tgtEl>
                                        <p:attrNameLst>
                                          <p:attrName>style.visibility</p:attrName>
                                        </p:attrNameLst>
                                      </p:cBhvr>
                                      <p:to>
                                        <p:strVal val="visible"/>
                                      </p:to>
                                    </p:set>
                                    <p:animEffect transition="in" filter="wipe(up)">
                                      <p:cBhvr>
                                        <p:cTn id="90" dur="500"/>
                                        <p:tgtEl>
                                          <p:spTgt spid="16"/>
                                        </p:tgtEl>
                                      </p:cBhvr>
                                    </p:animEffect>
                                  </p:childTnLst>
                                </p:cTn>
                              </p:par>
                            </p:childTnLst>
                          </p:cTn>
                        </p:par>
                        <p:par>
                          <p:cTn id="91" fill="hold">
                            <p:stCondLst>
                              <p:cond delay="3500"/>
                            </p:stCondLst>
                            <p:childTnLst>
                              <p:par>
                                <p:cTn id="92" presetID="22" presetClass="entr" presetSubtype="8" fill="hold" nodeType="afterEffect">
                                  <p:stCondLst>
                                    <p:cond delay="0"/>
                                  </p:stCondLst>
                                  <p:childTnLst>
                                    <p:set>
                                      <p:cBhvr>
                                        <p:cTn id="93" dur="1" fill="hold">
                                          <p:stCondLst>
                                            <p:cond delay="0"/>
                                          </p:stCondLst>
                                        </p:cTn>
                                        <p:tgtEl>
                                          <p:spTgt spid="30"/>
                                        </p:tgtEl>
                                        <p:attrNameLst>
                                          <p:attrName>style.visibility</p:attrName>
                                        </p:attrNameLst>
                                      </p:cBhvr>
                                      <p:to>
                                        <p:strVal val="visible"/>
                                      </p:to>
                                    </p:set>
                                    <p:animEffect transition="in" filter="wipe(left)">
                                      <p:cBhvr>
                                        <p:cTn id="94" dur="500"/>
                                        <p:tgtEl>
                                          <p:spTgt spid="30"/>
                                        </p:tgtEl>
                                      </p:cBhvr>
                                    </p:animEffect>
                                  </p:childTnLst>
                                </p:cTn>
                              </p:par>
                            </p:childTnLst>
                          </p:cTn>
                        </p:par>
                        <p:par>
                          <p:cTn id="95" fill="hold">
                            <p:stCondLst>
                              <p:cond delay="4000"/>
                            </p:stCondLst>
                            <p:childTnLst>
                              <p:par>
                                <p:cTn id="96" presetID="22" presetClass="entr" presetSubtype="1" fill="hold" nodeType="after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nodeType="clickEffect">
                                  <p:stCondLst>
                                    <p:cond delay="0"/>
                                  </p:stCondLst>
                                  <p:childTnLst>
                                    <p:set>
                                      <p:cBhvr>
                                        <p:cTn id="102" dur="1" fill="hold">
                                          <p:stCondLst>
                                            <p:cond delay="0"/>
                                          </p:stCondLst>
                                        </p:cTn>
                                        <p:tgtEl>
                                          <p:spTgt spid="31"/>
                                        </p:tgtEl>
                                        <p:attrNameLst>
                                          <p:attrName>style.visibility</p:attrName>
                                        </p:attrNameLst>
                                      </p:cBhvr>
                                      <p:to>
                                        <p:strVal val="visible"/>
                                      </p:to>
                                    </p:set>
                                    <p:anim calcmode="lin" valueType="num">
                                      <p:cBhvr additive="base">
                                        <p:cTn id="103" dur="500" fill="hold"/>
                                        <p:tgtEl>
                                          <p:spTgt spid="31"/>
                                        </p:tgtEl>
                                        <p:attrNameLst>
                                          <p:attrName>ppt_x</p:attrName>
                                        </p:attrNameLst>
                                      </p:cBhvr>
                                      <p:tavLst>
                                        <p:tav tm="0">
                                          <p:val>
                                            <p:strVal val="#ppt_x"/>
                                          </p:val>
                                        </p:tav>
                                        <p:tav tm="100000">
                                          <p:val>
                                            <p:strVal val="#ppt_x"/>
                                          </p:val>
                                        </p:tav>
                                      </p:tavLst>
                                    </p:anim>
                                    <p:anim calcmode="lin" valueType="num">
                                      <p:cBhvr additive="base">
                                        <p:cTn id="104" dur="500" fill="hold"/>
                                        <p:tgtEl>
                                          <p:spTgt spid="31"/>
                                        </p:tgtEl>
                                        <p:attrNameLst>
                                          <p:attrName>ppt_y</p:attrName>
                                        </p:attrNameLst>
                                      </p:cBhvr>
                                      <p:tavLst>
                                        <p:tav tm="0">
                                          <p:val>
                                            <p:strVal val="1+#ppt_h/2"/>
                                          </p:val>
                                        </p:tav>
                                        <p:tav tm="100000">
                                          <p:val>
                                            <p:strVal val="#ppt_y"/>
                                          </p:val>
                                        </p:tav>
                                      </p:tavLst>
                                    </p:anim>
                                  </p:childTnLst>
                                </p:cTn>
                              </p:par>
                            </p:childTnLst>
                          </p:cTn>
                        </p:par>
                        <p:par>
                          <p:cTn id="105" fill="hold">
                            <p:stCondLst>
                              <p:cond delay="500"/>
                            </p:stCondLst>
                            <p:childTnLst>
                              <p:par>
                                <p:cTn id="106" presetID="10" presetClass="entr" presetSubtype="0" fill="hold" grpId="0" nodeType="after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500"/>
                                        <p:tgtEl>
                                          <p:spTgt spid="19"/>
                                        </p:tgtEl>
                                      </p:cBhvr>
                                    </p:animEffect>
                                  </p:childTnLst>
                                </p:cTn>
                              </p:par>
                            </p:childTnLst>
                          </p:cTn>
                        </p:par>
                        <p:par>
                          <p:cTn id="109" fill="hold">
                            <p:stCondLst>
                              <p:cond delay="1000"/>
                            </p:stCondLst>
                            <p:childTnLst>
                              <p:par>
                                <p:cTn id="110" presetID="10" presetClass="entr" presetSubtype="0"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Effect transition="in" filter="fade">
                                      <p:cBhvr>
                                        <p:cTn id="1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2" grpId="0"/>
      <p:bldP spid="24" grpId="0"/>
      <p:bldP spid="25" grpId="0"/>
      <p:bldP spid="26" grpId="0"/>
      <p:bldP spid="27" grpId="0"/>
      <p:bldP spid="28" grpId="0"/>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2670014" y="2515603"/>
            <a:ext cx="1631937" cy="1872178"/>
            <a:chOff x="1493333" y="1670330"/>
            <a:chExt cx="1336449" cy="1533190"/>
          </a:xfrm>
        </p:grpSpPr>
        <p:sp>
          <p:nvSpPr>
            <p:cNvPr id="9" name="TextBox 8"/>
            <p:cNvSpPr txBox="1"/>
            <p:nvPr/>
          </p:nvSpPr>
          <p:spPr>
            <a:xfrm>
              <a:off x="1493333" y="2719586"/>
              <a:ext cx="1334504" cy="483934"/>
            </a:xfrm>
            <a:prstGeom prst="rect">
              <a:avLst/>
            </a:prstGeom>
            <a:noFill/>
          </p:spPr>
          <p:txBody>
            <a:bodyPr wrap="square" lIns="0" tIns="0" rIns="0" bIns="0" rtlCol="0">
              <a:spAutoFit/>
            </a:bodyPr>
            <a:lstStyle/>
            <a:p>
              <a:pPr algn="just">
                <a:lnSpc>
                  <a:spcPct val="120000"/>
                </a:lnSpc>
              </a:pPr>
              <a:r>
                <a:rPr lang="en-US" altLang="zh-CN" sz="8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TextBox 9"/>
            <p:cNvSpPr txBox="1"/>
            <p:nvPr/>
          </p:nvSpPr>
          <p:spPr>
            <a:xfrm>
              <a:off x="1823497" y="1670330"/>
              <a:ext cx="701011" cy="823989"/>
            </a:xfrm>
            <a:prstGeom prst="rect">
              <a:avLst/>
            </a:prstGeom>
            <a:noFill/>
          </p:spPr>
          <p:txBody>
            <a:bodyPr wrap="none" lIns="0" tIns="0" rIns="0" bIns="0" rtlCol="0">
              <a:spAutoFit/>
            </a:bodyPr>
            <a:lstStyle/>
            <a:p>
              <a:pPr algn="ctr">
                <a:lnSpc>
                  <a:spcPct val="120000"/>
                </a:lnSpc>
              </a:pPr>
              <a:r>
                <a:rPr lang="en-US" sz="60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76</a:t>
              </a:r>
              <a:endParaRPr lang="en-US" sz="6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TextBox 10"/>
            <p:cNvSpPr txBox="1"/>
            <p:nvPr/>
          </p:nvSpPr>
          <p:spPr>
            <a:xfrm>
              <a:off x="1506525" y="2514843"/>
              <a:ext cx="1323257" cy="211721"/>
            </a:xfrm>
            <a:prstGeom prst="rect">
              <a:avLst/>
            </a:prstGeom>
            <a:noFill/>
          </p:spPr>
          <p:txBody>
            <a:bodyPr wrap="none" lIns="0" tIns="0" rIns="0" bIns="0" rtlCol="0">
              <a:spAutoFit/>
            </a:bodyPr>
            <a:lstStyle/>
            <a:p>
              <a:pPr algn="ctr">
                <a:lnSpc>
                  <a:spcPct val="120000"/>
                </a:lnSpc>
              </a:pPr>
              <a:r>
                <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点击请替换文字内容</a:t>
              </a:r>
              <a:endPar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3" name="文本框 22"/>
          <p:cNvSpPr txBox="1"/>
          <p:nvPr/>
        </p:nvSpPr>
        <p:spPr>
          <a:xfrm>
            <a:off x="372973" y="381145"/>
            <a:ext cx="3104074" cy="651374"/>
          </a:xfrm>
          <a:prstGeom prst="rect">
            <a:avLst/>
          </a:prstGeom>
          <a:noFill/>
        </p:spPr>
        <p:txBody>
          <a:bodyPr wrap="square" lIns="96434" tIns="48217" rIns="96434" bIns="48217" rtlCol="0">
            <a:spAutoFit/>
          </a:bodyPr>
          <a:lstStyle/>
          <a:p>
            <a:pPr defTabSz="963930"/>
            <a:r>
              <a:rPr lang="en-US" altLang="zh-CN" dirty="0" smtClean="0">
                <a:solidFill>
                  <a:srgbClr val="E7E6E6">
                    <a:lumMod val="25000"/>
                  </a:srgbClr>
                </a:solidFill>
                <a:latin typeface="微软雅黑" panose="020B0503020204020204" pitchFamily="34" charset="-122"/>
                <a:ea typeface="微软雅黑" panose="020B0503020204020204" pitchFamily="34" charset="-122"/>
                <a:cs typeface="+mn-ea"/>
                <a:sym typeface="Arial" panose="020B0604020202020204" pitchFamily="34" charset="0"/>
              </a:rPr>
              <a:t>Level2</a:t>
            </a:r>
            <a:r>
              <a:rPr lang="zh-CN" altLang="en-US" dirty="0">
                <a:solidFill>
                  <a:srgbClr val="E7E6E6">
                    <a:lumMod val="25000"/>
                  </a:srgbClr>
                </a:solidFill>
                <a:latin typeface="微软雅黑" panose="020B0503020204020204" pitchFamily="34" charset="-122"/>
                <a:ea typeface="微软雅黑" panose="020B0503020204020204" pitchFamily="34" charset="-122"/>
                <a:cs typeface="+mn-ea"/>
                <a:sym typeface="Arial" panose="020B0604020202020204" pitchFamily="34" charset="0"/>
              </a:rPr>
              <a:t>数据</a:t>
            </a:r>
            <a:r>
              <a:rPr lang="en-US" altLang="zh-CN" dirty="0" err="1" smtClean="0">
                <a:solidFill>
                  <a:srgbClr val="E7E6E6">
                    <a:lumMod val="25000"/>
                  </a:srgbClr>
                </a:solidFill>
                <a:latin typeface="微软雅黑" panose="020B0503020204020204" pitchFamily="34" charset="-122"/>
                <a:ea typeface="微软雅黑" panose="020B0503020204020204" pitchFamily="34" charset="-122"/>
                <a:cs typeface="+mn-ea"/>
                <a:sym typeface="Arial" panose="020B0604020202020204" pitchFamily="34" charset="0"/>
              </a:rPr>
              <a:t>DataFeed</a:t>
            </a:r>
            <a:endParaRPr lang="en-GB" altLang="zh-CN" dirty="0">
              <a:solidFill>
                <a:srgbClr val="E7E6E6">
                  <a:lumMod val="25000"/>
                </a:srgbClr>
              </a:solidFill>
              <a:latin typeface="微软雅黑" panose="020B0503020204020204" pitchFamily="34" charset="-122"/>
              <a:ea typeface="微软雅黑" panose="020B0503020204020204" pitchFamily="34" charset="-122"/>
              <a:cs typeface="+mn-ea"/>
              <a:sym typeface="Arial" panose="020B0604020202020204" pitchFamily="34" charset="0"/>
            </a:endParaRPr>
          </a:p>
          <a:p>
            <a:pPr defTabSz="963930"/>
            <a:endParaRPr lang="zh-CN" altLang="en-US" sz="1800" dirty="0">
              <a:solidFill>
                <a:srgbClr val="E7E6E6">
                  <a:lumMod val="25000"/>
                </a:srgbClr>
              </a:solidFill>
              <a:latin typeface="微软雅黑" panose="020B0503020204020204" pitchFamily="34" charset="-122"/>
              <a:ea typeface="微软雅黑" panose="020B0503020204020204" pitchFamily="34" charset="-122"/>
              <a:cs typeface="+mn-ea"/>
              <a:sym typeface="+mn-lt"/>
            </a:endParaRPr>
          </a:p>
        </p:txBody>
      </p:sp>
      <p:pic>
        <p:nvPicPr>
          <p:cNvPr id="8" name="图片 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860278" y="172156"/>
            <a:ext cx="3893811" cy="754511"/>
          </a:xfrm>
          <a:prstGeom prst="rect">
            <a:avLst/>
          </a:prstGeom>
        </p:spPr>
      </p:pic>
      <p:graphicFrame>
        <p:nvGraphicFramePr>
          <p:cNvPr id="12" name="图表 8"/>
          <p:cNvGraphicFramePr/>
          <p:nvPr/>
        </p:nvGraphicFramePr>
        <p:xfrm>
          <a:off x="377825" y="1744117"/>
          <a:ext cx="6267574" cy="3744416"/>
        </p:xfrm>
        <a:graphic>
          <a:graphicData uri="http://schemas.openxmlformats.org/presentationml/2006/ole">
            <mc:AlternateContent xmlns:mc="http://schemas.openxmlformats.org/markup-compatibility/2006">
              <mc:Choice xmlns:v="urn:schemas-microsoft-com:vml" Requires="v">
                <p:oleObj spid="_x0000_s1070" name="" r:id="rId2" imgW="4389120" imgH="2334895" progId="Excel.Sheet.8">
                  <p:embed/>
                </p:oleObj>
              </mc:Choice>
              <mc:Fallback>
                <p:oleObj name="" r:id="rId2" imgW="4389120" imgH="2334895" progId="Excel.Sheet.8">
                  <p:embed/>
                  <p:pic>
                    <p:nvPicPr>
                      <p:cNvPr id="0" name="Picture 29"/>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825" y="1744117"/>
                        <a:ext cx="6267574" cy="374441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矩形 1"/>
          <p:cNvSpPr/>
          <p:nvPr/>
        </p:nvSpPr>
        <p:spPr>
          <a:xfrm>
            <a:off x="6357367" y="5488533"/>
            <a:ext cx="5544616" cy="923330"/>
          </a:xfrm>
          <a:prstGeom prst="rect">
            <a:avLst/>
          </a:prstGeom>
        </p:spPr>
        <p:txBody>
          <a:bodyPr wrap="square">
            <a:spAutoFit/>
          </a:bodyPr>
          <a:lstStyle/>
          <a:p>
            <a:r>
              <a:rPr lang="zh-CN" altLang="en-US" dirty="0">
                <a:solidFill>
                  <a:schemeClr val="accent2">
                    <a:lumMod val="90000"/>
                    <a:lumOff val="10000"/>
                  </a:schemeClr>
                </a:solidFill>
                <a:latin typeface="微软雅黑" panose="020B0503020204020204" pitchFamily="34" charset="-122"/>
                <a:ea typeface="微软雅黑" panose="020B0503020204020204" pitchFamily="34" charset="-122"/>
                <a:cs typeface="微软雅黑" panose="020B0503020204020204" pitchFamily="34" charset="-122"/>
              </a:rPr>
              <a:t>截至目前，</a:t>
            </a:r>
            <a:r>
              <a:rPr lang="en-US" altLang="zh-CN" dirty="0">
                <a:solidFill>
                  <a:schemeClr val="accent2">
                    <a:lumMod val="90000"/>
                    <a:lumOff val="10000"/>
                  </a:schemeClr>
                </a:solidFill>
                <a:latin typeface="微软雅黑" panose="020B0503020204020204" pitchFamily="34" charset="-122"/>
                <a:ea typeface="微软雅黑" panose="020B0503020204020204" pitchFamily="34" charset="-122"/>
                <a:cs typeface="微软雅黑" panose="020B0503020204020204" pitchFamily="34" charset="-122"/>
              </a:rPr>
              <a:t>level2DataFeed</a:t>
            </a:r>
            <a:r>
              <a:rPr lang="zh-CN" altLang="en-US" dirty="0">
                <a:solidFill>
                  <a:schemeClr val="accent2">
                    <a:lumMod val="90000"/>
                    <a:lumOff val="10000"/>
                  </a:schemeClr>
                </a:solidFill>
                <a:latin typeface="微软雅黑" panose="020B0503020204020204" pitchFamily="34" charset="-122"/>
                <a:ea typeface="微软雅黑" panose="020B0503020204020204" pitchFamily="34" charset="-122"/>
                <a:cs typeface="微软雅黑" panose="020B0503020204020204" pitchFamily="34" charset="-122"/>
              </a:rPr>
              <a:t>服务共</a:t>
            </a:r>
            <a:r>
              <a:rPr lang="en-US" altLang="zh-CN" dirty="0">
                <a:solidFill>
                  <a:schemeClr val="accent2">
                    <a:lumMod val="90000"/>
                    <a:lumOff val="10000"/>
                  </a:schemeClr>
                </a:solidFill>
                <a:latin typeface="微软雅黑" panose="020B0503020204020204" pitchFamily="34" charset="-122"/>
                <a:ea typeface="微软雅黑" panose="020B0503020204020204" pitchFamily="34" charset="-122"/>
                <a:cs typeface="微软雅黑" panose="020B0503020204020204" pitchFamily="34" charset="-122"/>
              </a:rPr>
              <a:t>71</a:t>
            </a:r>
            <a:r>
              <a:rPr lang="zh-CN" altLang="en-US" dirty="0">
                <a:solidFill>
                  <a:schemeClr val="accent2">
                    <a:lumMod val="90000"/>
                    <a:lumOff val="10000"/>
                  </a:schemeClr>
                </a:solidFill>
                <a:latin typeface="微软雅黑" panose="020B0503020204020204" pitchFamily="34" charset="-122"/>
                <a:ea typeface="微软雅黑" panose="020B0503020204020204" pitchFamily="34" charset="-122"/>
                <a:cs typeface="微软雅黑" panose="020B0503020204020204" pitchFamily="34" charset="-122"/>
              </a:rPr>
              <a:t>家，比</a:t>
            </a:r>
            <a:r>
              <a:rPr lang="en-US" altLang="zh-CN" dirty="0">
                <a:solidFill>
                  <a:schemeClr val="accent2">
                    <a:lumMod val="90000"/>
                    <a:lumOff val="10000"/>
                  </a:schemeClr>
                </a:solidFill>
                <a:latin typeface="微软雅黑" panose="020B0503020204020204" pitchFamily="34" charset="-122"/>
                <a:ea typeface="微软雅黑" panose="020B0503020204020204" pitchFamily="34" charset="-122"/>
                <a:cs typeface="微软雅黑" panose="020B0503020204020204" pitchFamily="34" charset="-122"/>
              </a:rPr>
              <a:t>2015</a:t>
            </a:r>
            <a:r>
              <a:rPr lang="zh-CN" altLang="en-US" dirty="0">
                <a:solidFill>
                  <a:schemeClr val="accent2">
                    <a:lumMod val="90000"/>
                    <a:lumOff val="10000"/>
                  </a:schemeClr>
                </a:solidFill>
                <a:latin typeface="微软雅黑" panose="020B0503020204020204" pitchFamily="34" charset="-122"/>
                <a:ea typeface="微软雅黑" panose="020B0503020204020204" pitchFamily="34" charset="-122"/>
                <a:cs typeface="微软雅黑" panose="020B0503020204020204" pitchFamily="34" charset="-122"/>
              </a:rPr>
              <a:t>年的</a:t>
            </a:r>
            <a:r>
              <a:rPr lang="en-US" altLang="zh-CN" dirty="0">
                <a:solidFill>
                  <a:schemeClr val="accent2">
                    <a:lumMod val="90000"/>
                    <a:lumOff val="10000"/>
                  </a:schemeClr>
                </a:solidFill>
                <a:latin typeface="微软雅黑" panose="020B0503020204020204" pitchFamily="34" charset="-122"/>
                <a:ea typeface="微软雅黑" panose="020B0503020204020204" pitchFamily="34" charset="-122"/>
                <a:cs typeface="微软雅黑" panose="020B0503020204020204" pitchFamily="34" charset="-122"/>
              </a:rPr>
              <a:t>30</a:t>
            </a:r>
            <a:r>
              <a:rPr lang="zh-CN" altLang="en-US" dirty="0">
                <a:solidFill>
                  <a:schemeClr val="accent2">
                    <a:lumMod val="90000"/>
                    <a:lumOff val="10000"/>
                  </a:schemeClr>
                </a:solidFill>
                <a:latin typeface="微软雅黑" panose="020B0503020204020204" pitchFamily="34" charset="-122"/>
                <a:ea typeface="微软雅黑" panose="020B0503020204020204" pitchFamily="34" charset="-122"/>
                <a:cs typeface="微软雅黑" panose="020B0503020204020204" pitchFamily="34" charset="-122"/>
              </a:rPr>
              <a:t>家增长了</a:t>
            </a:r>
            <a:r>
              <a:rPr lang="en-US" altLang="zh-CN" dirty="0">
                <a:solidFill>
                  <a:schemeClr val="accent2">
                    <a:lumMod val="90000"/>
                    <a:lumOff val="10000"/>
                  </a:schemeClr>
                </a:solidFill>
                <a:latin typeface="微软雅黑" panose="020B0503020204020204" pitchFamily="34" charset="-122"/>
                <a:ea typeface="微软雅黑" panose="020B0503020204020204" pitchFamily="34" charset="-122"/>
                <a:cs typeface="微软雅黑" panose="020B0503020204020204" pitchFamily="34" charset="-122"/>
              </a:rPr>
              <a:t>136.67%</a:t>
            </a:r>
            <a:r>
              <a:rPr lang="zh-CN" altLang="en-US" dirty="0">
                <a:solidFill>
                  <a:schemeClr val="accent2">
                    <a:lumMod val="90000"/>
                    <a:lumOff val="10000"/>
                  </a:schemeClr>
                </a:solidFill>
                <a:latin typeface="微软雅黑" panose="020B0503020204020204" pitchFamily="34" charset="-122"/>
                <a:ea typeface="微软雅黑" panose="020B0503020204020204" pitchFamily="34" charset="-122"/>
                <a:cs typeface="微软雅黑" panose="020B0503020204020204" pitchFamily="34" charset="-122"/>
              </a:rPr>
              <a:t>，销售额</a:t>
            </a:r>
            <a:r>
              <a:rPr lang="en-US" altLang="zh-CN" dirty="0">
                <a:solidFill>
                  <a:schemeClr val="accent2">
                    <a:lumMod val="90000"/>
                    <a:lumOff val="10000"/>
                  </a:schemeClr>
                </a:solidFill>
                <a:latin typeface="微软雅黑" panose="020B0503020204020204" pitchFamily="34" charset="-122"/>
                <a:ea typeface="微软雅黑" panose="020B0503020204020204" pitchFamily="34" charset="-122"/>
                <a:cs typeface="微软雅黑" panose="020B0503020204020204" pitchFamily="34" charset="-122"/>
              </a:rPr>
              <a:t>1900</a:t>
            </a:r>
            <a:r>
              <a:rPr lang="zh-CN" altLang="en-US" dirty="0">
                <a:solidFill>
                  <a:schemeClr val="accent2">
                    <a:lumMod val="90000"/>
                    <a:lumOff val="10000"/>
                  </a:schemeClr>
                </a:solidFill>
                <a:latin typeface="微软雅黑" panose="020B0503020204020204" pitchFamily="34" charset="-122"/>
                <a:ea typeface="微软雅黑" panose="020B0503020204020204" pitchFamily="34" charset="-122"/>
                <a:cs typeface="微软雅黑" panose="020B0503020204020204" pitchFamily="34" charset="-122"/>
              </a:rPr>
              <a:t>多万比去年（</a:t>
            </a:r>
            <a:r>
              <a:rPr lang="en-US" altLang="zh-CN" dirty="0">
                <a:solidFill>
                  <a:schemeClr val="accent2">
                    <a:lumMod val="90000"/>
                    <a:lumOff val="10000"/>
                  </a:schemeClr>
                </a:solidFill>
                <a:latin typeface="微软雅黑" panose="020B0503020204020204" pitchFamily="34" charset="-122"/>
                <a:ea typeface="微软雅黑" panose="020B0503020204020204" pitchFamily="34" charset="-122"/>
                <a:cs typeface="微软雅黑" panose="020B0503020204020204" pitchFamily="34" charset="-122"/>
              </a:rPr>
              <a:t>840</a:t>
            </a:r>
            <a:r>
              <a:rPr lang="zh-CN" altLang="en-US" dirty="0">
                <a:solidFill>
                  <a:schemeClr val="accent2">
                    <a:lumMod val="90000"/>
                    <a:lumOff val="10000"/>
                  </a:schemeClr>
                </a:solidFill>
                <a:latin typeface="微软雅黑" panose="020B0503020204020204" pitchFamily="34" charset="-122"/>
                <a:ea typeface="微软雅黑" panose="020B0503020204020204" pitchFamily="34" charset="-122"/>
                <a:cs typeface="微软雅黑" panose="020B0503020204020204" pitchFamily="34" charset="-122"/>
              </a:rPr>
              <a:t>万）同期增长</a:t>
            </a:r>
            <a:r>
              <a:rPr lang="en-US" altLang="zh-CN" dirty="0">
                <a:solidFill>
                  <a:schemeClr val="accent2">
                    <a:lumMod val="90000"/>
                    <a:lumOff val="10000"/>
                  </a:schemeClr>
                </a:solidFill>
                <a:latin typeface="微软雅黑" panose="020B0503020204020204" pitchFamily="34" charset="-122"/>
                <a:ea typeface="微软雅黑" panose="020B0503020204020204" pitchFamily="34" charset="-122"/>
                <a:cs typeface="微软雅黑" panose="020B0503020204020204" pitchFamily="34" charset="-122"/>
              </a:rPr>
              <a:t>129.64</a:t>
            </a:r>
            <a:r>
              <a:rPr lang="en-US" altLang="zh-CN" dirty="0" smtClean="0">
                <a:solidFill>
                  <a:schemeClr val="accent2">
                    <a:lumMod val="90000"/>
                    <a:lumOff val="10000"/>
                  </a:schemeClr>
                </a:solidFill>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dirty="0">
              <a:solidFill>
                <a:schemeClr val="accent2">
                  <a:lumMod val="90000"/>
                  <a:lumOff val="10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custDataLst>
              <p:tags r:id="rId1"/>
            </p:custDataLst>
          </p:nvPr>
        </p:nvSpPr>
        <p:spPr>
          <a:xfrm>
            <a:off x="0" y="2647413"/>
            <a:ext cx="12855600" cy="11959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2847500" rtlCol="0" anchor="ctr">
            <a:normAutofit/>
          </a:bodyPr>
          <a:lstStyle/>
          <a:p>
            <a:pPr algn="ctr"/>
            <a:endPar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任意多边形 6"/>
          <p:cNvSpPr/>
          <p:nvPr>
            <p:custDataLst>
              <p:tags r:id="rId2"/>
            </p:custDataLst>
          </p:nvPr>
        </p:nvSpPr>
        <p:spPr>
          <a:xfrm>
            <a:off x="1435296" y="2240406"/>
            <a:ext cx="2733578" cy="2151532"/>
          </a:xfrm>
          <a:custGeom>
            <a:avLst/>
            <a:gdLst>
              <a:gd name="connsiteX0" fmla="*/ 0 w 1950720"/>
              <a:gd name="connsiteY0" fmla="*/ 0 h 1535364"/>
              <a:gd name="connsiteX1" fmla="*/ 1950720 w 1950720"/>
              <a:gd name="connsiteY1" fmla="*/ 0 h 1535364"/>
              <a:gd name="connsiteX2" fmla="*/ 975360 w 1950720"/>
              <a:gd name="connsiteY2" fmla="*/ 1535364 h 1535364"/>
            </a:gdLst>
            <a:ahLst/>
            <a:cxnLst>
              <a:cxn ang="0">
                <a:pos x="connsiteX0" y="connsiteY0"/>
              </a:cxn>
              <a:cxn ang="0">
                <a:pos x="connsiteX1" y="connsiteY1"/>
              </a:cxn>
              <a:cxn ang="0">
                <a:pos x="connsiteX2" y="connsiteY2"/>
              </a:cxn>
            </a:cxnLst>
            <a:rect l="l" t="t" r="r" b="b"/>
            <a:pathLst>
              <a:path w="1950720" h="1535364">
                <a:moveTo>
                  <a:pt x="0" y="0"/>
                </a:moveTo>
                <a:lnTo>
                  <a:pt x="1950720" y="0"/>
                </a:lnTo>
                <a:lnTo>
                  <a:pt x="975360" y="1535364"/>
                </a:lnTo>
                <a:close/>
              </a:path>
            </a:pathLst>
          </a:custGeom>
          <a:solidFill>
            <a:schemeClr val="accent1"/>
          </a:solidFill>
          <a:ln w="0">
            <a:noFill/>
          </a:ln>
        </p:spPr>
        <p:style>
          <a:lnRef idx="2">
            <a:schemeClr val="accent1">
              <a:shade val="50000"/>
            </a:schemeClr>
          </a:lnRef>
          <a:fillRef idx="1">
            <a:schemeClr val="accent1"/>
          </a:fillRef>
          <a:effectRef idx="0">
            <a:schemeClr val="accent1"/>
          </a:effectRef>
          <a:fontRef idx="minor">
            <a:schemeClr val="lt1"/>
          </a:fontRef>
        </p:style>
        <p:txBody>
          <a:bodyPr wrap="square" tIns="0" bIns="569500" rtlCol="0" anchor="ctr">
            <a:noAutofit/>
          </a:bodyPr>
          <a:lstStyle/>
          <a:p>
            <a:pPr lvl="0" algn="ctr">
              <a:buClr>
                <a:srgbClr val="FFC000">
                  <a:lumMod val="75000"/>
                </a:srgbClr>
              </a:buClr>
              <a:buSzPct val="60000"/>
            </a:pPr>
            <a:r>
              <a:rPr lang="en-US" altLang="zh-CN" sz="66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02</a:t>
            </a:r>
            <a:endParaRPr lang="zh-CN" altLang="en-US" sz="66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MH_Entry_1"/>
          <p:cNvSpPr/>
          <p:nvPr>
            <p:custDataLst>
              <p:tags r:id="rId3"/>
            </p:custDataLst>
          </p:nvPr>
        </p:nvSpPr>
        <p:spPr>
          <a:xfrm>
            <a:off x="5693929" y="2967974"/>
            <a:ext cx="3039702" cy="492443"/>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algn="ctr"/>
            <a:r>
              <a:rPr lang="zh-CN" altLang="en-US" sz="32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历史数据</a:t>
            </a:r>
            <a:endPar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pic>
        <p:nvPicPr>
          <p:cNvPr id="13" name="图片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60278" y="172156"/>
            <a:ext cx="3893811" cy="754511"/>
          </a:xfrm>
          <a:prstGeom prst="rect">
            <a:avLst/>
          </a:prstGeom>
        </p:spPr>
      </p:pic>
    </p:spTree>
    <p:custDataLst>
      <p:tags r:id="rId5"/>
    </p:custDataLst>
  </p:cSld>
  <p:clrMapOvr>
    <a:masterClrMapping/>
  </p:clrMapOvr>
  <p:transition spd="slow" advTm="0">
    <p:push/>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8"/>
          <p:cNvSpPr txBox="1"/>
          <p:nvPr/>
        </p:nvSpPr>
        <p:spPr>
          <a:xfrm>
            <a:off x="2143656" y="3482958"/>
            <a:ext cx="4859673" cy="871264"/>
          </a:xfrm>
          <a:prstGeom prst="rect">
            <a:avLst/>
          </a:prstGeom>
          <a:noFill/>
        </p:spPr>
        <p:txBody>
          <a:bodyPr wrap="square" rtlCol="0" anchor="ctr">
            <a:spAutoFit/>
          </a:bodyPr>
          <a:lstStyle/>
          <a:p>
            <a:pPr>
              <a:lnSpc>
                <a:spcPct val="120000"/>
              </a:lnSpc>
              <a:spcBef>
                <a:spcPts val="0"/>
              </a:spcBef>
              <a:spcAft>
                <a:spcPts val="0"/>
              </a:spcAft>
            </a:pPr>
            <a:r>
              <a:rPr lang="zh-CN" altLang="en-US" sz="4220" b="1" dirty="0" smtClean="0">
                <a:solidFill>
                  <a:schemeClr val="accent1"/>
                </a:solidFill>
                <a:latin typeface="Arial" panose="020B0604020202020204" pitchFamily="34" charset="0"/>
                <a:ea typeface="微软雅黑" panose="020B0503020204020204" pitchFamily="34" charset="-122"/>
                <a:sym typeface="Arial" panose="020B0604020202020204" pitchFamily="34" charset="0"/>
              </a:rPr>
              <a:t>公司介绍</a:t>
            </a:r>
            <a:endParaRPr lang="en-US" altLang="zh-CN" sz="44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矩形 6"/>
          <p:cNvSpPr/>
          <p:nvPr/>
        </p:nvSpPr>
        <p:spPr>
          <a:xfrm>
            <a:off x="2143655" y="4669899"/>
            <a:ext cx="3490785" cy="429861"/>
          </a:xfrm>
          <a:prstGeom prst="rect">
            <a:avLst/>
          </a:prstGeom>
        </p:spPr>
        <p:txBody>
          <a:bodyPr wrap="square">
            <a:spAutoFit/>
          </a:bodyPr>
          <a:lstStyle/>
          <a:p>
            <a:pPr>
              <a:lnSpc>
                <a:spcPct val="120000"/>
              </a:lnSpc>
              <a:spcBef>
                <a:spcPts val="0"/>
              </a:spcBef>
              <a:spcAft>
                <a:spcPts val="0"/>
              </a:spcAft>
            </a:pPr>
            <a:r>
              <a:rPr lang="zh-CN" altLang="en-US" sz="20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公</a:t>
            </a:r>
            <a:r>
              <a:rPr lang="zh-CN" altLang="en-US" sz="2000" b="1"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司简介</a:t>
            </a:r>
            <a:endParaRPr lang="en-US" altLang="zh-CN" sz="20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矩形 7"/>
          <p:cNvSpPr/>
          <p:nvPr/>
        </p:nvSpPr>
        <p:spPr>
          <a:xfrm>
            <a:off x="2143655" y="5125387"/>
            <a:ext cx="3490785" cy="427746"/>
          </a:xfrm>
          <a:prstGeom prst="rect">
            <a:avLst/>
          </a:prstGeom>
        </p:spPr>
        <p:txBody>
          <a:bodyPr wrap="square">
            <a:spAutoFit/>
          </a:bodyPr>
          <a:lstStyle/>
          <a:p>
            <a:pPr>
              <a:lnSpc>
                <a:spcPct val="120000"/>
              </a:lnSpc>
              <a:spcBef>
                <a:spcPts val="0"/>
              </a:spcBef>
              <a:spcAft>
                <a:spcPts val="0"/>
              </a:spcAft>
            </a:pPr>
            <a:r>
              <a:rPr lang="zh-CN" altLang="en-US" sz="20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公</a:t>
            </a:r>
            <a:r>
              <a:rPr lang="zh-CN" altLang="en-US" sz="2000" b="1"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司理念</a:t>
            </a:r>
            <a:endParaRPr lang="en-US" altLang="zh-CN" sz="20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矩形 8"/>
          <p:cNvSpPr/>
          <p:nvPr/>
        </p:nvSpPr>
        <p:spPr>
          <a:xfrm>
            <a:off x="2143655" y="5580876"/>
            <a:ext cx="3490785" cy="427746"/>
          </a:xfrm>
          <a:prstGeom prst="rect">
            <a:avLst/>
          </a:prstGeom>
        </p:spPr>
        <p:txBody>
          <a:bodyPr wrap="square">
            <a:spAutoFit/>
          </a:bodyPr>
          <a:lstStyle/>
          <a:p>
            <a:pPr>
              <a:lnSpc>
                <a:spcPct val="120000"/>
              </a:lnSpc>
              <a:spcBef>
                <a:spcPts val="0"/>
              </a:spcBef>
              <a:spcAft>
                <a:spcPts val="0"/>
              </a:spcAft>
            </a:pPr>
            <a:r>
              <a:rPr lang="zh-CN" altLang="en-US" sz="2000" b="1"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公司团队</a:t>
            </a:r>
            <a:endParaRPr lang="en-US" altLang="zh-CN" sz="20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11" name="直接连接符 10"/>
          <p:cNvCxnSpPr/>
          <p:nvPr/>
        </p:nvCxnSpPr>
        <p:spPr>
          <a:xfrm>
            <a:off x="1129026" y="4299717"/>
            <a:ext cx="11730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1129026" y="4369824"/>
            <a:ext cx="11730252"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矩形 12"/>
          <p:cNvSpPr/>
          <p:nvPr/>
        </p:nvSpPr>
        <p:spPr>
          <a:xfrm>
            <a:off x="6400340" y="508364"/>
            <a:ext cx="5644917" cy="3179969"/>
          </a:xfrm>
          <a:prstGeom prst="rect">
            <a:avLst/>
          </a:prstGeom>
          <a:blipFill dpi="0" rotWithShape="1">
            <a:blip r:embed="rId1"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5" name="图片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64939" y="6086680"/>
            <a:ext cx="3893811" cy="754511"/>
          </a:xfrm>
          <a:prstGeom prst="rect">
            <a:avLst/>
          </a:prstGeom>
        </p:spPr>
      </p:pic>
    </p:spTree>
  </p:cSld>
  <p:clrMapOvr>
    <a:masterClrMapping/>
  </p:clrMapOvr>
  <mc:AlternateContent xmlns:mc="http://schemas.openxmlformats.org/markup-compatibility/2006">
    <mc:Choice xmlns:p14="http://schemas.microsoft.com/office/powerpoint/2010/main" Requires="p14">
      <p:transition advTm="0">
        <p14:prism/>
      </p:transition>
    </mc:Choice>
    <mc:Fallback>
      <p:transition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strVal val="4/3*#ppt_w"/>
                                          </p:val>
                                        </p:tav>
                                        <p:tav tm="100000">
                                          <p:val>
                                            <p:strVal val="#ppt_w"/>
                                          </p:val>
                                        </p:tav>
                                      </p:tavLst>
                                    </p:anim>
                                    <p:anim calcmode="lin" valueType="num">
                                      <p:cBhvr>
                                        <p:cTn id="8" dur="500" fill="hold"/>
                                        <p:tgtEl>
                                          <p:spTgt spid="13"/>
                                        </p:tgtEl>
                                        <p:attrNameLst>
                                          <p:attrName>ppt_h</p:attrName>
                                        </p:attrNameLst>
                                      </p:cBhvr>
                                      <p:tavLst>
                                        <p:tav tm="0">
                                          <p:val>
                                            <p:strVal val="4/3*#ppt_h"/>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left)">
                                      <p:cBhvr>
                                        <p:cTn id="16" dur="500"/>
                                        <p:tgtEl>
                                          <p:spTgt spid="12"/>
                                        </p:tgtEl>
                                      </p:cBhvr>
                                    </p:animEffect>
                                  </p:childTnLst>
                                </p:cTn>
                              </p:par>
                            </p:childTnLst>
                          </p:cTn>
                        </p:par>
                        <p:par>
                          <p:cTn id="17" fill="hold">
                            <p:stCondLst>
                              <p:cond delay="1500"/>
                            </p:stCondLst>
                            <p:childTnLst>
                              <p:par>
                                <p:cTn id="18" presetID="52" presetClass="entr" presetSubtype="0"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Scale>
                                      <p:cBhvr>
                                        <p:cTn id="20"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1" dur="1000" decel="50000" fill="hold">
                                          <p:stCondLst>
                                            <p:cond delay="0"/>
                                          </p:stCondLst>
                                        </p:cTn>
                                        <p:tgtEl>
                                          <p:spTgt spid="7"/>
                                        </p:tgtEl>
                                        <p:attrNameLst>
                                          <p:attrName>ppt_x</p:attrName>
                                          <p:attrName>ppt_y</p:attrName>
                                        </p:attrNameLst>
                                      </p:cBhvr>
                                    </p:animMotion>
                                    <p:animEffect transition="in" filter="fade">
                                      <p:cBhvr>
                                        <p:cTn id="22" dur="1000"/>
                                        <p:tgtEl>
                                          <p:spTgt spid="7"/>
                                        </p:tgtEl>
                                      </p:cBhvr>
                                    </p:animEffect>
                                  </p:childTnLst>
                                </p:cTn>
                              </p:par>
                              <p:par>
                                <p:cTn id="23" presetID="52" presetClass="entr" presetSubtype="0" fill="hold" grpId="0" nodeType="withEffect">
                                  <p:stCondLst>
                                    <p:cond delay="200"/>
                                  </p:stCondLst>
                                  <p:iterate type="lt">
                                    <p:tmPct val="0"/>
                                  </p:iterate>
                                  <p:childTnLst>
                                    <p:set>
                                      <p:cBhvr>
                                        <p:cTn id="24" dur="1" fill="hold">
                                          <p:stCondLst>
                                            <p:cond delay="0"/>
                                          </p:stCondLst>
                                        </p:cTn>
                                        <p:tgtEl>
                                          <p:spTgt spid="8"/>
                                        </p:tgtEl>
                                        <p:attrNameLst>
                                          <p:attrName>style.visibility</p:attrName>
                                        </p:attrNameLst>
                                      </p:cBhvr>
                                      <p:to>
                                        <p:strVal val="visible"/>
                                      </p:to>
                                    </p:set>
                                    <p:animScale>
                                      <p:cBhvr>
                                        <p:cTn id="25"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1000" decel="50000" fill="hold">
                                          <p:stCondLst>
                                            <p:cond delay="0"/>
                                          </p:stCondLst>
                                        </p:cTn>
                                        <p:tgtEl>
                                          <p:spTgt spid="8"/>
                                        </p:tgtEl>
                                        <p:attrNameLst>
                                          <p:attrName>ppt_x</p:attrName>
                                          <p:attrName>ppt_y</p:attrName>
                                        </p:attrNameLst>
                                      </p:cBhvr>
                                    </p:animMotion>
                                    <p:animEffect transition="in" filter="fade">
                                      <p:cBhvr>
                                        <p:cTn id="27" dur="1000"/>
                                        <p:tgtEl>
                                          <p:spTgt spid="8"/>
                                        </p:tgtEl>
                                      </p:cBhvr>
                                    </p:animEffect>
                                  </p:childTnLst>
                                </p:cTn>
                              </p:par>
                              <p:par>
                                <p:cTn id="28" presetID="52" presetClass="entr" presetSubtype="0" fill="hold" grpId="0" nodeType="withEffect">
                                  <p:stCondLst>
                                    <p:cond delay="400"/>
                                  </p:stCondLst>
                                  <p:childTnLst>
                                    <p:set>
                                      <p:cBhvr>
                                        <p:cTn id="29" dur="1" fill="hold">
                                          <p:stCondLst>
                                            <p:cond delay="0"/>
                                          </p:stCondLst>
                                        </p:cTn>
                                        <p:tgtEl>
                                          <p:spTgt spid="9"/>
                                        </p:tgtEl>
                                        <p:attrNameLst>
                                          <p:attrName>style.visibility</p:attrName>
                                        </p:attrNameLst>
                                      </p:cBhvr>
                                      <p:to>
                                        <p:strVal val="visible"/>
                                      </p:to>
                                    </p:set>
                                    <p:animScale>
                                      <p:cBhvr>
                                        <p:cTn id="30"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9"/>
                                        </p:tgtEl>
                                        <p:attrNameLst>
                                          <p:attrName>ppt_x</p:attrName>
                                          <p:attrName>ppt_y</p:attrName>
                                        </p:attrNameLst>
                                      </p:cBhvr>
                                    </p:animMotion>
                                    <p:animEffect transition="in" filter="fade">
                                      <p:cBhvr>
                                        <p:cTn id="3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7" grpId="0"/>
      <p:bldP spid="8" grpId="0"/>
      <p:bldP spid="9" grpId="0"/>
      <p:bldP spid="1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文本框 22"/>
          <p:cNvSpPr txBox="1"/>
          <p:nvPr/>
        </p:nvSpPr>
        <p:spPr>
          <a:xfrm>
            <a:off x="377825" y="381313"/>
            <a:ext cx="3104074" cy="374375"/>
          </a:xfrm>
          <a:prstGeom prst="rect">
            <a:avLst/>
          </a:prstGeom>
          <a:noFill/>
        </p:spPr>
        <p:txBody>
          <a:bodyPr wrap="square" lIns="96434" tIns="48217" rIns="96434" bIns="48217" rtlCol="0">
            <a:spAutoFit/>
          </a:bodyPr>
          <a:lstStyle/>
          <a:p>
            <a:pPr defTabSz="963930"/>
            <a:r>
              <a:rPr lang="zh-CN" altLang="en-US" dirty="0" smtClean="0">
                <a:solidFill>
                  <a:srgbClr val="E7E6E6">
                    <a:lumMod val="25000"/>
                  </a:srgbClr>
                </a:solidFill>
                <a:latin typeface="微软雅黑" panose="020B0503020204020204" pitchFamily="34" charset="-122"/>
                <a:ea typeface="微软雅黑" panose="020B0503020204020204" pitchFamily="34" charset="-122"/>
                <a:cs typeface="+mn-ea"/>
                <a:sym typeface="Arial" panose="020B0604020202020204" pitchFamily="34" charset="0"/>
              </a:rPr>
              <a:t>历史数据内容</a:t>
            </a:r>
            <a:endParaRPr lang="zh-CN" altLang="en-US" sz="1800" dirty="0">
              <a:solidFill>
                <a:srgbClr val="E7E6E6">
                  <a:lumMod val="25000"/>
                </a:srgbClr>
              </a:solidFill>
              <a:latin typeface="微软雅黑" panose="020B0503020204020204" pitchFamily="34" charset="-122"/>
              <a:ea typeface="微软雅黑" panose="020B0503020204020204" pitchFamily="34" charset="-122"/>
              <a:cs typeface="+mn-ea"/>
              <a:sym typeface="+mn-lt"/>
            </a:endParaRPr>
          </a:p>
        </p:txBody>
      </p:sp>
      <p:pic>
        <p:nvPicPr>
          <p:cNvPr id="8" name="图片 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860278" y="172156"/>
            <a:ext cx="3893811" cy="754511"/>
          </a:xfrm>
          <a:prstGeom prst="rect">
            <a:avLst/>
          </a:prstGeom>
        </p:spPr>
      </p:pic>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6767" y="1312069"/>
            <a:ext cx="10745224" cy="5340821"/>
          </a:xfrm>
          <a:prstGeom prst="rect">
            <a:avLst/>
          </a:prstGeom>
          <a:solidFill>
            <a:schemeClr val="accent4">
              <a:lumMod val="90000"/>
              <a:lumOff val="10000"/>
            </a:schemeClr>
          </a:solidFill>
          <a:ln>
            <a:solidFill>
              <a:schemeClr val="accent1"/>
            </a:solidFill>
          </a:ln>
        </p:spPr>
      </p:pic>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725624" y="1384077"/>
            <a:ext cx="3883063" cy="4863655"/>
            <a:chOff x="1912729" y="1458758"/>
            <a:chExt cx="3576832" cy="5187394"/>
          </a:xfrm>
        </p:grpSpPr>
        <p:grpSp>
          <p:nvGrpSpPr>
            <p:cNvPr id="5" name="Group 4"/>
            <p:cNvGrpSpPr/>
            <p:nvPr/>
          </p:nvGrpSpPr>
          <p:grpSpPr>
            <a:xfrm>
              <a:off x="1972256" y="1458758"/>
              <a:ext cx="292103" cy="5187394"/>
              <a:chOff x="1374772" y="1213680"/>
              <a:chExt cx="274322" cy="5187394"/>
            </a:xfrm>
          </p:grpSpPr>
          <p:sp>
            <p:nvSpPr>
              <p:cNvPr id="22" name="Pentagon 21"/>
              <p:cNvSpPr/>
              <p:nvPr/>
            </p:nvSpPr>
            <p:spPr>
              <a:xfrm rot="5400000">
                <a:off x="1103752" y="5857228"/>
                <a:ext cx="814866" cy="272825"/>
              </a:xfrm>
              <a:prstGeom prst="homePlate">
                <a:avLst>
                  <a:gd name="adj" fmla="val 281623"/>
                </a:avLst>
              </a:prstGeom>
              <a:gradFill flip="none" rotWithShape="1">
                <a:gsLst>
                  <a:gs pos="100000">
                    <a:srgbClr val="B88954"/>
                  </a:gs>
                  <a:gs pos="0">
                    <a:srgbClr val="E1C9AF"/>
                  </a:gs>
                </a:gsLst>
                <a:lin ang="5400000" scaled="1"/>
                <a:tileRect/>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Rectangle 5"/>
              <p:cNvSpPr/>
              <p:nvPr/>
            </p:nvSpPr>
            <p:spPr>
              <a:xfrm>
                <a:off x="1374774" y="2007666"/>
                <a:ext cx="273845" cy="3776859"/>
              </a:xfrm>
              <a:custGeom>
                <a:avLst/>
                <a:gdLst>
                  <a:gd name="connsiteX0" fmla="*/ 0 w 272825"/>
                  <a:gd name="connsiteY0" fmla="*/ 0 h 3776662"/>
                  <a:gd name="connsiteX1" fmla="*/ 272825 w 272825"/>
                  <a:gd name="connsiteY1" fmla="*/ 0 h 3776662"/>
                  <a:gd name="connsiteX2" fmla="*/ 272825 w 272825"/>
                  <a:gd name="connsiteY2" fmla="*/ 3776662 h 3776662"/>
                  <a:gd name="connsiteX3" fmla="*/ 0 w 272825"/>
                  <a:gd name="connsiteY3" fmla="*/ 3776662 h 3776662"/>
                  <a:gd name="connsiteX4" fmla="*/ 0 w 272825"/>
                  <a:gd name="connsiteY4" fmla="*/ 0 h 3776662"/>
                  <a:gd name="connsiteX0-1" fmla="*/ 0 w 272825"/>
                  <a:gd name="connsiteY0-2" fmla="*/ 0 h 3776662"/>
                  <a:gd name="connsiteX1-3" fmla="*/ 272825 w 272825"/>
                  <a:gd name="connsiteY1-4" fmla="*/ 0 h 3776662"/>
                  <a:gd name="connsiteX2-5" fmla="*/ 272825 w 272825"/>
                  <a:gd name="connsiteY2-6" fmla="*/ 3776662 h 3776662"/>
                  <a:gd name="connsiteX3-7" fmla="*/ 0 w 272825"/>
                  <a:gd name="connsiteY3-8" fmla="*/ 3776662 h 3776662"/>
                  <a:gd name="connsiteX4-9" fmla="*/ 1 w 272825"/>
                  <a:gd name="connsiteY4-10" fmla="*/ 3609974 h 3776662"/>
                  <a:gd name="connsiteX5" fmla="*/ 0 w 272825"/>
                  <a:gd name="connsiteY5" fmla="*/ 0 h 3776662"/>
                  <a:gd name="connsiteX0-11" fmla="*/ 0 w 272825"/>
                  <a:gd name="connsiteY0-12" fmla="*/ 0 h 3776662"/>
                  <a:gd name="connsiteX1-13" fmla="*/ 272825 w 272825"/>
                  <a:gd name="connsiteY1-14" fmla="*/ 0 h 3776662"/>
                  <a:gd name="connsiteX2-15" fmla="*/ 272825 w 272825"/>
                  <a:gd name="connsiteY2-16" fmla="*/ 3776662 h 3776662"/>
                  <a:gd name="connsiteX3-17" fmla="*/ 57151 w 272825"/>
                  <a:gd name="connsiteY3-18" fmla="*/ 3776661 h 3776662"/>
                  <a:gd name="connsiteX4-19" fmla="*/ 0 w 272825"/>
                  <a:gd name="connsiteY4-20" fmla="*/ 3776662 h 3776662"/>
                  <a:gd name="connsiteX5-21" fmla="*/ 1 w 272825"/>
                  <a:gd name="connsiteY5-22" fmla="*/ 3609974 h 3776662"/>
                  <a:gd name="connsiteX6" fmla="*/ 0 w 272825"/>
                  <a:gd name="connsiteY6" fmla="*/ 0 h 3776662"/>
                  <a:gd name="connsiteX0-23" fmla="*/ 0 w 272825"/>
                  <a:gd name="connsiteY0-24" fmla="*/ 0 h 3776662"/>
                  <a:gd name="connsiteX1-25" fmla="*/ 272825 w 272825"/>
                  <a:gd name="connsiteY1-26" fmla="*/ 0 h 3776662"/>
                  <a:gd name="connsiteX2-27" fmla="*/ 272825 w 272825"/>
                  <a:gd name="connsiteY2-28" fmla="*/ 3776662 h 3776662"/>
                  <a:gd name="connsiteX3-29" fmla="*/ 166689 w 272825"/>
                  <a:gd name="connsiteY3-30" fmla="*/ 3776661 h 3776662"/>
                  <a:gd name="connsiteX4-31" fmla="*/ 57151 w 272825"/>
                  <a:gd name="connsiteY4-32" fmla="*/ 3776661 h 3776662"/>
                  <a:gd name="connsiteX5-33" fmla="*/ 0 w 272825"/>
                  <a:gd name="connsiteY5-34" fmla="*/ 3776662 h 3776662"/>
                  <a:gd name="connsiteX6-35" fmla="*/ 1 w 272825"/>
                  <a:gd name="connsiteY6-36" fmla="*/ 3609974 h 3776662"/>
                  <a:gd name="connsiteX7" fmla="*/ 0 w 272825"/>
                  <a:gd name="connsiteY7" fmla="*/ 0 h 3776662"/>
                  <a:gd name="connsiteX0-37" fmla="*/ 0 w 272825"/>
                  <a:gd name="connsiteY0-38" fmla="*/ 0 h 3776662"/>
                  <a:gd name="connsiteX1-39" fmla="*/ 272825 w 272825"/>
                  <a:gd name="connsiteY1-40" fmla="*/ 0 h 3776662"/>
                  <a:gd name="connsiteX2-41" fmla="*/ 272825 w 272825"/>
                  <a:gd name="connsiteY2-42" fmla="*/ 3776662 h 3776662"/>
                  <a:gd name="connsiteX3-43" fmla="*/ 166689 w 272825"/>
                  <a:gd name="connsiteY3-44" fmla="*/ 3776661 h 3776662"/>
                  <a:gd name="connsiteX4-45" fmla="*/ 107157 w 272825"/>
                  <a:gd name="connsiteY4-46" fmla="*/ 3774280 h 3776662"/>
                  <a:gd name="connsiteX5-47" fmla="*/ 57151 w 272825"/>
                  <a:gd name="connsiteY5-48" fmla="*/ 3776661 h 3776662"/>
                  <a:gd name="connsiteX6-49" fmla="*/ 0 w 272825"/>
                  <a:gd name="connsiteY6-50" fmla="*/ 3776662 h 3776662"/>
                  <a:gd name="connsiteX7-51" fmla="*/ 1 w 272825"/>
                  <a:gd name="connsiteY7-52" fmla="*/ 3609974 h 3776662"/>
                  <a:gd name="connsiteX8" fmla="*/ 0 w 272825"/>
                  <a:gd name="connsiteY8" fmla="*/ 0 h 3776662"/>
                  <a:gd name="connsiteX0-53" fmla="*/ 0 w 272825"/>
                  <a:gd name="connsiteY0-54" fmla="*/ 0 h 3776662"/>
                  <a:gd name="connsiteX1-55" fmla="*/ 272825 w 272825"/>
                  <a:gd name="connsiteY1-56" fmla="*/ 0 h 3776662"/>
                  <a:gd name="connsiteX2-57" fmla="*/ 272825 w 272825"/>
                  <a:gd name="connsiteY2-58" fmla="*/ 3776662 h 3776662"/>
                  <a:gd name="connsiteX3-59" fmla="*/ 221457 w 272825"/>
                  <a:gd name="connsiteY3-60" fmla="*/ 3774280 h 3776662"/>
                  <a:gd name="connsiteX4-61" fmla="*/ 166689 w 272825"/>
                  <a:gd name="connsiteY4-62" fmla="*/ 3776661 h 3776662"/>
                  <a:gd name="connsiteX5-63" fmla="*/ 107157 w 272825"/>
                  <a:gd name="connsiteY5-64" fmla="*/ 3774280 h 3776662"/>
                  <a:gd name="connsiteX6-65" fmla="*/ 57151 w 272825"/>
                  <a:gd name="connsiteY6-66" fmla="*/ 3776661 h 3776662"/>
                  <a:gd name="connsiteX7-67" fmla="*/ 0 w 272825"/>
                  <a:gd name="connsiteY7-68" fmla="*/ 3776662 h 3776662"/>
                  <a:gd name="connsiteX8-69" fmla="*/ 1 w 272825"/>
                  <a:gd name="connsiteY8-70" fmla="*/ 3609974 h 3776662"/>
                  <a:gd name="connsiteX9" fmla="*/ 0 w 272825"/>
                  <a:gd name="connsiteY9" fmla="*/ 0 h 3776662"/>
                  <a:gd name="connsiteX0-71" fmla="*/ 0 w 272825"/>
                  <a:gd name="connsiteY0-72" fmla="*/ 0 h 3776662"/>
                  <a:gd name="connsiteX1-73" fmla="*/ 272825 w 272825"/>
                  <a:gd name="connsiteY1-74" fmla="*/ 0 h 3776662"/>
                  <a:gd name="connsiteX2-75" fmla="*/ 272825 w 272825"/>
                  <a:gd name="connsiteY2-76" fmla="*/ 3776662 h 3776662"/>
                  <a:gd name="connsiteX3-77" fmla="*/ 252414 w 272825"/>
                  <a:gd name="connsiteY3-78" fmla="*/ 3776661 h 3776662"/>
                  <a:gd name="connsiteX4-79" fmla="*/ 221457 w 272825"/>
                  <a:gd name="connsiteY4-80" fmla="*/ 3774280 h 3776662"/>
                  <a:gd name="connsiteX5-81" fmla="*/ 166689 w 272825"/>
                  <a:gd name="connsiteY5-82" fmla="*/ 3776661 h 3776662"/>
                  <a:gd name="connsiteX6-83" fmla="*/ 107157 w 272825"/>
                  <a:gd name="connsiteY6-84" fmla="*/ 3774280 h 3776662"/>
                  <a:gd name="connsiteX7-85" fmla="*/ 57151 w 272825"/>
                  <a:gd name="connsiteY7-86" fmla="*/ 3776661 h 3776662"/>
                  <a:gd name="connsiteX8-87" fmla="*/ 0 w 272825"/>
                  <a:gd name="connsiteY8-88" fmla="*/ 3776662 h 3776662"/>
                  <a:gd name="connsiteX9-89" fmla="*/ 1 w 272825"/>
                  <a:gd name="connsiteY9-90" fmla="*/ 3609974 h 3776662"/>
                  <a:gd name="connsiteX10" fmla="*/ 0 w 272825"/>
                  <a:gd name="connsiteY10" fmla="*/ 0 h 3776662"/>
                  <a:gd name="connsiteX0-91" fmla="*/ 0 w 273845"/>
                  <a:gd name="connsiteY0-92" fmla="*/ 0 h 3776662"/>
                  <a:gd name="connsiteX1-93" fmla="*/ 272825 w 273845"/>
                  <a:gd name="connsiteY1-94" fmla="*/ 0 h 3776662"/>
                  <a:gd name="connsiteX2-95" fmla="*/ 273845 w 273845"/>
                  <a:gd name="connsiteY2-96" fmla="*/ 3581399 h 3776662"/>
                  <a:gd name="connsiteX3-97" fmla="*/ 272825 w 273845"/>
                  <a:gd name="connsiteY3-98" fmla="*/ 3776662 h 3776662"/>
                  <a:gd name="connsiteX4-99" fmla="*/ 252414 w 273845"/>
                  <a:gd name="connsiteY4-100" fmla="*/ 3776661 h 3776662"/>
                  <a:gd name="connsiteX5-101" fmla="*/ 221457 w 273845"/>
                  <a:gd name="connsiteY5-102" fmla="*/ 3774280 h 3776662"/>
                  <a:gd name="connsiteX6-103" fmla="*/ 166689 w 273845"/>
                  <a:gd name="connsiteY6-104" fmla="*/ 3776661 h 3776662"/>
                  <a:gd name="connsiteX7-105" fmla="*/ 107157 w 273845"/>
                  <a:gd name="connsiteY7-106" fmla="*/ 3774280 h 3776662"/>
                  <a:gd name="connsiteX8-107" fmla="*/ 57151 w 273845"/>
                  <a:gd name="connsiteY8-108" fmla="*/ 3776661 h 3776662"/>
                  <a:gd name="connsiteX9-109" fmla="*/ 0 w 273845"/>
                  <a:gd name="connsiteY9-110" fmla="*/ 3776662 h 3776662"/>
                  <a:gd name="connsiteX10-111" fmla="*/ 1 w 273845"/>
                  <a:gd name="connsiteY10-112" fmla="*/ 3609974 h 3776662"/>
                  <a:gd name="connsiteX11" fmla="*/ 0 w 273845"/>
                  <a:gd name="connsiteY11" fmla="*/ 0 h 3776662"/>
                  <a:gd name="connsiteX0-113" fmla="*/ 0 w 273845"/>
                  <a:gd name="connsiteY0-114" fmla="*/ 0 h 3776662"/>
                  <a:gd name="connsiteX1-115" fmla="*/ 272825 w 273845"/>
                  <a:gd name="connsiteY1-116" fmla="*/ 0 h 3776662"/>
                  <a:gd name="connsiteX2-117" fmla="*/ 273845 w 273845"/>
                  <a:gd name="connsiteY2-118" fmla="*/ 3581399 h 3776662"/>
                  <a:gd name="connsiteX3-119" fmla="*/ 252414 w 273845"/>
                  <a:gd name="connsiteY3-120" fmla="*/ 3776661 h 3776662"/>
                  <a:gd name="connsiteX4-121" fmla="*/ 221457 w 273845"/>
                  <a:gd name="connsiteY4-122" fmla="*/ 3774280 h 3776662"/>
                  <a:gd name="connsiteX5-123" fmla="*/ 166689 w 273845"/>
                  <a:gd name="connsiteY5-124" fmla="*/ 3776661 h 3776662"/>
                  <a:gd name="connsiteX6-125" fmla="*/ 107157 w 273845"/>
                  <a:gd name="connsiteY6-126" fmla="*/ 3774280 h 3776662"/>
                  <a:gd name="connsiteX7-127" fmla="*/ 57151 w 273845"/>
                  <a:gd name="connsiteY7-128" fmla="*/ 3776661 h 3776662"/>
                  <a:gd name="connsiteX8-129" fmla="*/ 0 w 273845"/>
                  <a:gd name="connsiteY8-130" fmla="*/ 3776662 h 3776662"/>
                  <a:gd name="connsiteX9-131" fmla="*/ 1 w 273845"/>
                  <a:gd name="connsiteY9-132" fmla="*/ 3609974 h 3776662"/>
                  <a:gd name="connsiteX10-133" fmla="*/ 0 w 273845"/>
                  <a:gd name="connsiteY10-134" fmla="*/ 0 h 3776662"/>
                  <a:gd name="connsiteX0-135" fmla="*/ 0 w 273845"/>
                  <a:gd name="connsiteY0-136" fmla="*/ 0 h 3776661"/>
                  <a:gd name="connsiteX1-137" fmla="*/ 272825 w 273845"/>
                  <a:gd name="connsiteY1-138" fmla="*/ 0 h 3776661"/>
                  <a:gd name="connsiteX2-139" fmla="*/ 273845 w 273845"/>
                  <a:gd name="connsiteY2-140" fmla="*/ 3581399 h 3776661"/>
                  <a:gd name="connsiteX3-141" fmla="*/ 252414 w 273845"/>
                  <a:gd name="connsiteY3-142" fmla="*/ 3776661 h 3776661"/>
                  <a:gd name="connsiteX4-143" fmla="*/ 221457 w 273845"/>
                  <a:gd name="connsiteY4-144" fmla="*/ 3774280 h 3776661"/>
                  <a:gd name="connsiteX5-145" fmla="*/ 166689 w 273845"/>
                  <a:gd name="connsiteY5-146" fmla="*/ 3776661 h 3776661"/>
                  <a:gd name="connsiteX6-147" fmla="*/ 107157 w 273845"/>
                  <a:gd name="connsiteY6-148" fmla="*/ 3774280 h 3776661"/>
                  <a:gd name="connsiteX7-149" fmla="*/ 57151 w 273845"/>
                  <a:gd name="connsiteY7-150" fmla="*/ 3776661 h 3776661"/>
                  <a:gd name="connsiteX8-151" fmla="*/ 1 w 273845"/>
                  <a:gd name="connsiteY8-152" fmla="*/ 3609974 h 3776661"/>
                  <a:gd name="connsiteX9-153" fmla="*/ 0 w 273845"/>
                  <a:gd name="connsiteY9-154" fmla="*/ 0 h 3776661"/>
                  <a:gd name="connsiteX0-155" fmla="*/ 0 w 273845"/>
                  <a:gd name="connsiteY0-156" fmla="*/ 0 h 3776661"/>
                  <a:gd name="connsiteX1-157" fmla="*/ 272825 w 273845"/>
                  <a:gd name="connsiteY1-158" fmla="*/ 0 h 3776661"/>
                  <a:gd name="connsiteX2-159" fmla="*/ 273845 w 273845"/>
                  <a:gd name="connsiteY2-160" fmla="*/ 3581399 h 3776661"/>
                  <a:gd name="connsiteX3-161" fmla="*/ 252414 w 273845"/>
                  <a:gd name="connsiteY3-162" fmla="*/ 3776661 h 3776661"/>
                  <a:gd name="connsiteX4-163" fmla="*/ 221457 w 273845"/>
                  <a:gd name="connsiteY4-164" fmla="*/ 3774280 h 3776661"/>
                  <a:gd name="connsiteX5-165" fmla="*/ 166689 w 273845"/>
                  <a:gd name="connsiteY5-166" fmla="*/ 3776661 h 3776661"/>
                  <a:gd name="connsiteX6-167" fmla="*/ 104776 w 273845"/>
                  <a:gd name="connsiteY6-168" fmla="*/ 3664743 h 3776661"/>
                  <a:gd name="connsiteX7-169" fmla="*/ 57151 w 273845"/>
                  <a:gd name="connsiteY7-170" fmla="*/ 3776661 h 3776661"/>
                  <a:gd name="connsiteX8-171" fmla="*/ 1 w 273845"/>
                  <a:gd name="connsiteY8-172" fmla="*/ 3609974 h 3776661"/>
                  <a:gd name="connsiteX9-173" fmla="*/ 0 w 273845"/>
                  <a:gd name="connsiteY9-174" fmla="*/ 0 h 3776661"/>
                  <a:gd name="connsiteX0-175" fmla="*/ 0 w 273845"/>
                  <a:gd name="connsiteY0-176" fmla="*/ 0 h 3776661"/>
                  <a:gd name="connsiteX1-177" fmla="*/ 272825 w 273845"/>
                  <a:gd name="connsiteY1-178" fmla="*/ 0 h 3776661"/>
                  <a:gd name="connsiteX2-179" fmla="*/ 273845 w 273845"/>
                  <a:gd name="connsiteY2-180" fmla="*/ 3581399 h 3776661"/>
                  <a:gd name="connsiteX3-181" fmla="*/ 252414 w 273845"/>
                  <a:gd name="connsiteY3-182" fmla="*/ 3776661 h 3776661"/>
                  <a:gd name="connsiteX4-183" fmla="*/ 221457 w 273845"/>
                  <a:gd name="connsiteY4-184" fmla="*/ 3774280 h 3776661"/>
                  <a:gd name="connsiteX5-185" fmla="*/ 166689 w 273845"/>
                  <a:gd name="connsiteY5-186" fmla="*/ 3776661 h 3776661"/>
                  <a:gd name="connsiteX6-187" fmla="*/ 104776 w 273845"/>
                  <a:gd name="connsiteY6-188" fmla="*/ 3664743 h 3776661"/>
                  <a:gd name="connsiteX7-189" fmla="*/ 57151 w 273845"/>
                  <a:gd name="connsiteY7-190" fmla="*/ 3750467 h 3776661"/>
                  <a:gd name="connsiteX8-191" fmla="*/ 1 w 273845"/>
                  <a:gd name="connsiteY8-192" fmla="*/ 3609974 h 3776661"/>
                  <a:gd name="connsiteX9-193" fmla="*/ 0 w 273845"/>
                  <a:gd name="connsiteY9-194" fmla="*/ 0 h 3776661"/>
                  <a:gd name="connsiteX0-195" fmla="*/ 0 w 273845"/>
                  <a:gd name="connsiteY0-196" fmla="*/ 0 h 3776661"/>
                  <a:gd name="connsiteX1-197" fmla="*/ 272825 w 273845"/>
                  <a:gd name="connsiteY1-198" fmla="*/ 0 h 3776661"/>
                  <a:gd name="connsiteX2-199" fmla="*/ 273845 w 273845"/>
                  <a:gd name="connsiteY2-200" fmla="*/ 3581399 h 3776661"/>
                  <a:gd name="connsiteX3-201" fmla="*/ 252414 w 273845"/>
                  <a:gd name="connsiteY3-202" fmla="*/ 3776661 h 3776661"/>
                  <a:gd name="connsiteX4-203" fmla="*/ 228601 w 273845"/>
                  <a:gd name="connsiteY4-204" fmla="*/ 3629023 h 3776661"/>
                  <a:gd name="connsiteX5-205" fmla="*/ 166689 w 273845"/>
                  <a:gd name="connsiteY5-206" fmla="*/ 3776661 h 3776661"/>
                  <a:gd name="connsiteX6-207" fmla="*/ 104776 w 273845"/>
                  <a:gd name="connsiteY6-208" fmla="*/ 3664743 h 3776661"/>
                  <a:gd name="connsiteX7-209" fmla="*/ 57151 w 273845"/>
                  <a:gd name="connsiteY7-210" fmla="*/ 3750467 h 3776661"/>
                  <a:gd name="connsiteX8-211" fmla="*/ 1 w 273845"/>
                  <a:gd name="connsiteY8-212" fmla="*/ 3609974 h 3776661"/>
                  <a:gd name="connsiteX9-213" fmla="*/ 0 w 273845"/>
                  <a:gd name="connsiteY9-214" fmla="*/ 0 h 3776661"/>
                  <a:gd name="connsiteX0-215" fmla="*/ 0 w 273845"/>
                  <a:gd name="connsiteY0-216" fmla="*/ 0 h 3776661"/>
                  <a:gd name="connsiteX1-217" fmla="*/ 272825 w 273845"/>
                  <a:gd name="connsiteY1-218" fmla="*/ 0 h 3776661"/>
                  <a:gd name="connsiteX2-219" fmla="*/ 273845 w 273845"/>
                  <a:gd name="connsiteY2-220" fmla="*/ 3581399 h 3776661"/>
                  <a:gd name="connsiteX3-221" fmla="*/ 250032 w 273845"/>
                  <a:gd name="connsiteY3-222" fmla="*/ 3695699 h 3776661"/>
                  <a:gd name="connsiteX4-223" fmla="*/ 228601 w 273845"/>
                  <a:gd name="connsiteY4-224" fmla="*/ 3629023 h 3776661"/>
                  <a:gd name="connsiteX5-225" fmla="*/ 166689 w 273845"/>
                  <a:gd name="connsiteY5-226" fmla="*/ 3776661 h 3776661"/>
                  <a:gd name="connsiteX6-227" fmla="*/ 104776 w 273845"/>
                  <a:gd name="connsiteY6-228" fmla="*/ 3664743 h 3776661"/>
                  <a:gd name="connsiteX7-229" fmla="*/ 57151 w 273845"/>
                  <a:gd name="connsiteY7-230" fmla="*/ 3750467 h 3776661"/>
                  <a:gd name="connsiteX8-231" fmla="*/ 1 w 273845"/>
                  <a:gd name="connsiteY8-232" fmla="*/ 3609974 h 3776661"/>
                  <a:gd name="connsiteX9-233" fmla="*/ 0 w 273845"/>
                  <a:gd name="connsiteY9-234" fmla="*/ 0 h 3776661"/>
                  <a:gd name="connsiteX0-235" fmla="*/ 0 w 273845"/>
                  <a:gd name="connsiteY0-236" fmla="*/ 0 h 3776661"/>
                  <a:gd name="connsiteX1-237" fmla="*/ 272825 w 273845"/>
                  <a:gd name="connsiteY1-238" fmla="*/ 0 h 3776661"/>
                  <a:gd name="connsiteX2-239" fmla="*/ 273845 w 273845"/>
                  <a:gd name="connsiteY2-240" fmla="*/ 3581399 h 3776661"/>
                  <a:gd name="connsiteX3-241" fmla="*/ 247651 w 273845"/>
                  <a:gd name="connsiteY3-242" fmla="*/ 3702843 h 3776661"/>
                  <a:gd name="connsiteX4-243" fmla="*/ 228601 w 273845"/>
                  <a:gd name="connsiteY4-244" fmla="*/ 3629023 h 3776661"/>
                  <a:gd name="connsiteX5-245" fmla="*/ 166689 w 273845"/>
                  <a:gd name="connsiteY5-246" fmla="*/ 3776661 h 3776661"/>
                  <a:gd name="connsiteX6-247" fmla="*/ 104776 w 273845"/>
                  <a:gd name="connsiteY6-248" fmla="*/ 3664743 h 3776661"/>
                  <a:gd name="connsiteX7-249" fmla="*/ 57151 w 273845"/>
                  <a:gd name="connsiteY7-250" fmla="*/ 3750467 h 3776661"/>
                  <a:gd name="connsiteX8-251" fmla="*/ 1 w 273845"/>
                  <a:gd name="connsiteY8-252" fmla="*/ 3609974 h 3776661"/>
                  <a:gd name="connsiteX9-253" fmla="*/ 0 w 273845"/>
                  <a:gd name="connsiteY9-254" fmla="*/ 0 h 3776661"/>
                  <a:gd name="connsiteX0-255" fmla="*/ 0 w 273845"/>
                  <a:gd name="connsiteY0-256" fmla="*/ 0 h 3776661"/>
                  <a:gd name="connsiteX1-257" fmla="*/ 272825 w 273845"/>
                  <a:gd name="connsiteY1-258" fmla="*/ 0 h 3776661"/>
                  <a:gd name="connsiteX2-259" fmla="*/ 273845 w 273845"/>
                  <a:gd name="connsiteY2-260" fmla="*/ 3581399 h 3776661"/>
                  <a:gd name="connsiteX3-261" fmla="*/ 247651 w 273845"/>
                  <a:gd name="connsiteY3-262" fmla="*/ 3702843 h 3776661"/>
                  <a:gd name="connsiteX4-263" fmla="*/ 228601 w 273845"/>
                  <a:gd name="connsiteY4-264" fmla="*/ 3629023 h 3776661"/>
                  <a:gd name="connsiteX5-265" fmla="*/ 166689 w 273845"/>
                  <a:gd name="connsiteY5-266" fmla="*/ 3776661 h 3776661"/>
                  <a:gd name="connsiteX6-267" fmla="*/ 104776 w 273845"/>
                  <a:gd name="connsiteY6-268" fmla="*/ 3664743 h 3776661"/>
                  <a:gd name="connsiteX7-269" fmla="*/ 57151 w 273845"/>
                  <a:gd name="connsiteY7-270" fmla="*/ 3750467 h 3776661"/>
                  <a:gd name="connsiteX8-271" fmla="*/ 1 w 273845"/>
                  <a:gd name="connsiteY8-272" fmla="*/ 3609974 h 3776661"/>
                  <a:gd name="connsiteX9-273" fmla="*/ 0 w 273845"/>
                  <a:gd name="connsiteY9-274" fmla="*/ 0 h 3776661"/>
                  <a:gd name="connsiteX0-275" fmla="*/ 0 w 273845"/>
                  <a:gd name="connsiteY0-276" fmla="*/ 0 h 3776661"/>
                  <a:gd name="connsiteX1-277" fmla="*/ 272825 w 273845"/>
                  <a:gd name="connsiteY1-278" fmla="*/ 0 h 3776661"/>
                  <a:gd name="connsiteX2-279" fmla="*/ 273845 w 273845"/>
                  <a:gd name="connsiteY2-280" fmla="*/ 3581399 h 3776661"/>
                  <a:gd name="connsiteX3-281" fmla="*/ 247651 w 273845"/>
                  <a:gd name="connsiteY3-282" fmla="*/ 3702843 h 3776661"/>
                  <a:gd name="connsiteX4-283" fmla="*/ 228601 w 273845"/>
                  <a:gd name="connsiteY4-284" fmla="*/ 3629023 h 3776661"/>
                  <a:gd name="connsiteX5-285" fmla="*/ 166689 w 273845"/>
                  <a:gd name="connsiteY5-286" fmla="*/ 3776661 h 3776661"/>
                  <a:gd name="connsiteX6-287" fmla="*/ 104776 w 273845"/>
                  <a:gd name="connsiteY6-288" fmla="*/ 3664743 h 3776661"/>
                  <a:gd name="connsiteX7-289" fmla="*/ 57151 w 273845"/>
                  <a:gd name="connsiteY7-290" fmla="*/ 3750467 h 3776661"/>
                  <a:gd name="connsiteX8-291" fmla="*/ 1 w 273845"/>
                  <a:gd name="connsiteY8-292" fmla="*/ 3609974 h 3776661"/>
                  <a:gd name="connsiteX9-293" fmla="*/ 0 w 273845"/>
                  <a:gd name="connsiteY9-294" fmla="*/ 0 h 3776661"/>
                  <a:gd name="connsiteX0-295" fmla="*/ 0 w 273845"/>
                  <a:gd name="connsiteY0-296" fmla="*/ 0 h 3776661"/>
                  <a:gd name="connsiteX1-297" fmla="*/ 272825 w 273845"/>
                  <a:gd name="connsiteY1-298" fmla="*/ 0 h 3776661"/>
                  <a:gd name="connsiteX2-299" fmla="*/ 273845 w 273845"/>
                  <a:gd name="connsiteY2-300" fmla="*/ 3581399 h 3776661"/>
                  <a:gd name="connsiteX3-301" fmla="*/ 247651 w 273845"/>
                  <a:gd name="connsiteY3-302" fmla="*/ 3702843 h 3776661"/>
                  <a:gd name="connsiteX4-303" fmla="*/ 228601 w 273845"/>
                  <a:gd name="connsiteY4-304" fmla="*/ 3629023 h 3776661"/>
                  <a:gd name="connsiteX5-305" fmla="*/ 166689 w 273845"/>
                  <a:gd name="connsiteY5-306" fmla="*/ 3776661 h 3776661"/>
                  <a:gd name="connsiteX6-307" fmla="*/ 104776 w 273845"/>
                  <a:gd name="connsiteY6-308" fmla="*/ 3664743 h 3776661"/>
                  <a:gd name="connsiteX7-309" fmla="*/ 57151 w 273845"/>
                  <a:gd name="connsiteY7-310" fmla="*/ 3750467 h 3776661"/>
                  <a:gd name="connsiteX8-311" fmla="*/ 1 w 273845"/>
                  <a:gd name="connsiteY8-312" fmla="*/ 3609974 h 3776661"/>
                  <a:gd name="connsiteX9-313" fmla="*/ 0 w 273845"/>
                  <a:gd name="connsiteY9-314" fmla="*/ 0 h 3776661"/>
                  <a:gd name="connsiteX0-315" fmla="*/ 0 w 273845"/>
                  <a:gd name="connsiteY0-316" fmla="*/ 0 h 3776661"/>
                  <a:gd name="connsiteX1-317" fmla="*/ 272825 w 273845"/>
                  <a:gd name="connsiteY1-318" fmla="*/ 0 h 3776661"/>
                  <a:gd name="connsiteX2-319" fmla="*/ 273845 w 273845"/>
                  <a:gd name="connsiteY2-320" fmla="*/ 3581399 h 3776661"/>
                  <a:gd name="connsiteX3-321" fmla="*/ 247651 w 273845"/>
                  <a:gd name="connsiteY3-322" fmla="*/ 3702843 h 3776661"/>
                  <a:gd name="connsiteX4-323" fmla="*/ 228601 w 273845"/>
                  <a:gd name="connsiteY4-324" fmla="*/ 3629023 h 3776661"/>
                  <a:gd name="connsiteX5-325" fmla="*/ 166689 w 273845"/>
                  <a:gd name="connsiteY5-326" fmla="*/ 3776661 h 3776661"/>
                  <a:gd name="connsiteX6-327" fmla="*/ 104776 w 273845"/>
                  <a:gd name="connsiteY6-328" fmla="*/ 3664743 h 3776661"/>
                  <a:gd name="connsiteX7-329" fmla="*/ 57151 w 273845"/>
                  <a:gd name="connsiteY7-330" fmla="*/ 3750467 h 3776661"/>
                  <a:gd name="connsiteX8-331" fmla="*/ 1 w 273845"/>
                  <a:gd name="connsiteY8-332" fmla="*/ 3609974 h 3776661"/>
                  <a:gd name="connsiteX9-333" fmla="*/ 0 w 273845"/>
                  <a:gd name="connsiteY9-334" fmla="*/ 0 h 3776661"/>
                  <a:gd name="connsiteX0-335" fmla="*/ 0 w 273845"/>
                  <a:gd name="connsiteY0-336" fmla="*/ 0 h 3776661"/>
                  <a:gd name="connsiteX1-337" fmla="*/ 272825 w 273845"/>
                  <a:gd name="connsiteY1-338" fmla="*/ 0 h 3776661"/>
                  <a:gd name="connsiteX2-339" fmla="*/ 273845 w 273845"/>
                  <a:gd name="connsiteY2-340" fmla="*/ 3581399 h 3776661"/>
                  <a:gd name="connsiteX3-341" fmla="*/ 247651 w 273845"/>
                  <a:gd name="connsiteY3-342" fmla="*/ 3702843 h 3776661"/>
                  <a:gd name="connsiteX4-343" fmla="*/ 228601 w 273845"/>
                  <a:gd name="connsiteY4-344" fmla="*/ 3629023 h 3776661"/>
                  <a:gd name="connsiteX5-345" fmla="*/ 166689 w 273845"/>
                  <a:gd name="connsiteY5-346" fmla="*/ 3776661 h 3776661"/>
                  <a:gd name="connsiteX6-347" fmla="*/ 104776 w 273845"/>
                  <a:gd name="connsiteY6-348" fmla="*/ 3664743 h 3776661"/>
                  <a:gd name="connsiteX7-349" fmla="*/ 57151 w 273845"/>
                  <a:gd name="connsiteY7-350" fmla="*/ 3750467 h 3776661"/>
                  <a:gd name="connsiteX8-351" fmla="*/ 1 w 273845"/>
                  <a:gd name="connsiteY8-352" fmla="*/ 3609974 h 3776661"/>
                  <a:gd name="connsiteX9-353" fmla="*/ 0 w 273845"/>
                  <a:gd name="connsiteY9-354" fmla="*/ 0 h 3776661"/>
                  <a:gd name="connsiteX0-355" fmla="*/ 0 w 273845"/>
                  <a:gd name="connsiteY0-356" fmla="*/ 0 h 3776887"/>
                  <a:gd name="connsiteX1-357" fmla="*/ 272825 w 273845"/>
                  <a:gd name="connsiteY1-358" fmla="*/ 0 h 3776887"/>
                  <a:gd name="connsiteX2-359" fmla="*/ 273845 w 273845"/>
                  <a:gd name="connsiteY2-360" fmla="*/ 3581399 h 3776887"/>
                  <a:gd name="connsiteX3-361" fmla="*/ 247651 w 273845"/>
                  <a:gd name="connsiteY3-362" fmla="*/ 3702843 h 3776887"/>
                  <a:gd name="connsiteX4-363" fmla="*/ 228601 w 273845"/>
                  <a:gd name="connsiteY4-364" fmla="*/ 3629023 h 3776887"/>
                  <a:gd name="connsiteX5-365" fmla="*/ 166689 w 273845"/>
                  <a:gd name="connsiteY5-366" fmla="*/ 3776661 h 3776887"/>
                  <a:gd name="connsiteX6-367" fmla="*/ 104776 w 273845"/>
                  <a:gd name="connsiteY6-368" fmla="*/ 3664743 h 3776887"/>
                  <a:gd name="connsiteX7-369" fmla="*/ 57151 w 273845"/>
                  <a:gd name="connsiteY7-370" fmla="*/ 3750467 h 3776887"/>
                  <a:gd name="connsiteX8-371" fmla="*/ 1 w 273845"/>
                  <a:gd name="connsiteY8-372" fmla="*/ 3609974 h 3776887"/>
                  <a:gd name="connsiteX9-373" fmla="*/ 0 w 273845"/>
                  <a:gd name="connsiteY9-374" fmla="*/ 0 h 3776887"/>
                  <a:gd name="connsiteX0-375" fmla="*/ 0 w 273845"/>
                  <a:gd name="connsiteY0-376" fmla="*/ 0 h 3776887"/>
                  <a:gd name="connsiteX1-377" fmla="*/ 272825 w 273845"/>
                  <a:gd name="connsiteY1-378" fmla="*/ 0 h 3776887"/>
                  <a:gd name="connsiteX2-379" fmla="*/ 273845 w 273845"/>
                  <a:gd name="connsiteY2-380" fmla="*/ 3581399 h 3776887"/>
                  <a:gd name="connsiteX3-381" fmla="*/ 247651 w 273845"/>
                  <a:gd name="connsiteY3-382" fmla="*/ 3702843 h 3776887"/>
                  <a:gd name="connsiteX4-383" fmla="*/ 228601 w 273845"/>
                  <a:gd name="connsiteY4-384" fmla="*/ 3629023 h 3776887"/>
                  <a:gd name="connsiteX5-385" fmla="*/ 166689 w 273845"/>
                  <a:gd name="connsiteY5-386" fmla="*/ 3776661 h 3776887"/>
                  <a:gd name="connsiteX6-387" fmla="*/ 104776 w 273845"/>
                  <a:gd name="connsiteY6-388" fmla="*/ 3664743 h 3776887"/>
                  <a:gd name="connsiteX7-389" fmla="*/ 57151 w 273845"/>
                  <a:gd name="connsiteY7-390" fmla="*/ 3750467 h 3776887"/>
                  <a:gd name="connsiteX8-391" fmla="*/ 1 w 273845"/>
                  <a:gd name="connsiteY8-392" fmla="*/ 3609974 h 3776887"/>
                  <a:gd name="connsiteX9-393" fmla="*/ 0 w 273845"/>
                  <a:gd name="connsiteY9-394" fmla="*/ 0 h 3776887"/>
                  <a:gd name="connsiteX0-395" fmla="*/ 0 w 273845"/>
                  <a:gd name="connsiteY0-396" fmla="*/ 0 h 3776887"/>
                  <a:gd name="connsiteX1-397" fmla="*/ 272825 w 273845"/>
                  <a:gd name="connsiteY1-398" fmla="*/ 0 h 3776887"/>
                  <a:gd name="connsiteX2-399" fmla="*/ 273845 w 273845"/>
                  <a:gd name="connsiteY2-400" fmla="*/ 3581399 h 3776887"/>
                  <a:gd name="connsiteX3-401" fmla="*/ 247651 w 273845"/>
                  <a:gd name="connsiteY3-402" fmla="*/ 3702843 h 3776887"/>
                  <a:gd name="connsiteX4-403" fmla="*/ 228601 w 273845"/>
                  <a:gd name="connsiteY4-404" fmla="*/ 3629023 h 3776887"/>
                  <a:gd name="connsiteX5-405" fmla="*/ 166689 w 273845"/>
                  <a:gd name="connsiteY5-406" fmla="*/ 3776661 h 3776887"/>
                  <a:gd name="connsiteX6-407" fmla="*/ 104776 w 273845"/>
                  <a:gd name="connsiteY6-408" fmla="*/ 3664743 h 3776887"/>
                  <a:gd name="connsiteX7-409" fmla="*/ 57151 w 273845"/>
                  <a:gd name="connsiteY7-410" fmla="*/ 3750467 h 3776887"/>
                  <a:gd name="connsiteX8-411" fmla="*/ 1 w 273845"/>
                  <a:gd name="connsiteY8-412" fmla="*/ 3609974 h 3776887"/>
                  <a:gd name="connsiteX9-413" fmla="*/ 0 w 273845"/>
                  <a:gd name="connsiteY9-414" fmla="*/ 0 h 3776887"/>
                  <a:gd name="connsiteX0-415" fmla="*/ 0 w 273845"/>
                  <a:gd name="connsiteY0-416" fmla="*/ 0 h 3776859"/>
                  <a:gd name="connsiteX1-417" fmla="*/ 272825 w 273845"/>
                  <a:gd name="connsiteY1-418" fmla="*/ 0 h 3776859"/>
                  <a:gd name="connsiteX2-419" fmla="*/ 273845 w 273845"/>
                  <a:gd name="connsiteY2-420" fmla="*/ 3581399 h 3776859"/>
                  <a:gd name="connsiteX3-421" fmla="*/ 247651 w 273845"/>
                  <a:gd name="connsiteY3-422" fmla="*/ 3702843 h 3776859"/>
                  <a:gd name="connsiteX4-423" fmla="*/ 223839 w 273845"/>
                  <a:gd name="connsiteY4-424" fmla="*/ 3631404 h 3776859"/>
                  <a:gd name="connsiteX5-425" fmla="*/ 166689 w 273845"/>
                  <a:gd name="connsiteY5-426" fmla="*/ 3776661 h 3776859"/>
                  <a:gd name="connsiteX6-427" fmla="*/ 104776 w 273845"/>
                  <a:gd name="connsiteY6-428" fmla="*/ 3664743 h 3776859"/>
                  <a:gd name="connsiteX7-429" fmla="*/ 57151 w 273845"/>
                  <a:gd name="connsiteY7-430" fmla="*/ 3750467 h 3776859"/>
                  <a:gd name="connsiteX8-431" fmla="*/ 1 w 273845"/>
                  <a:gd name="connsiteY8-432" fmla="*/ 3609974 h 3776859"/>
                  <a:gd name="connsiteX9-433" fmla="*/ 0 w 273845"/>
                  <a:gd name="connsiteY9-434" fmla="*/ 0 h 3776859"/>
                  <a:gd name="connsiteX0-435" fmla="*/ 0 w 273845"/>
                  <a:gd name="connsiteY0-436" fmla="*/ 0 h 3776859"/>
                  <a:gd name="connsiteX1-437" fmla="*/ 272825 w 273845"/>
                  <a:gd name="connsiteY1-438" fmla="*/ 0 h 3776859"/>
                  <a:gd name="connsiteX2-439" fmla="*/ 273845 w 273845"/>
                  <a:gd name="connsiteY2-440" fmla="*/ 3581399 h 3776859"/>
                  <a:gd name="connsiteX3-441" fmla="*/ 247651 w 273845"/>
                  <a:gd name="connsiteY3-442" fmla="*/ 3702843 h 3776859"/>
                  <a:gd name="connsiteX4-443" fmla="*/ 223839 w 273845"/>
                  <a:gd name="connsiteY4-444" fmla="*/ 3631404 h 3776859"/>
                  <a:gd name="connsiteX5-445" fmla="*/ 166689 w 273845"/>
                  <a:gd name="connsiteY5-446" fmla="*/ 3776661 h 3776859"/>
                  <a:gd name="connsiteX6-447" fmla="*/ 104776 w 273845"/>
                  <a:gd name="connsiteY6-448" fmla="*/ 3664743 h 3776859"/>
                  <a:gd name="connsiteX7-449" fmla="*/ 57151 w 273845"/>
                  <a:gd name="connsiteY7-450" fmla="*/ 3750467 h 3776859"/>
                  <a:gd name="connsiteX8-451" fmla="*/ 1 w 273845"/>
                  <a:gd name="connsiteY8-452" fmla="*/ 3609974 h 3776859"/>
                  <a:gd name="connsiteX9-453" fmla="*/ 0 w 273845"/>
                  <a:gd name="connsiteY9-454" fmla="*/ 0 h 3776859"/>
                  <a:gd name="connsiteX0-455" fmla="*/ 0 w 273894"/>
                  <a:gd name="connsiteY0-456" fmla="*/ 0 h 3776859"/>
                  <a:gd name="connsiteX1-457" fmla="*/ 272825 w 273894"/>
                  <a:gd name="connsiteY1-458" fmla="*/ 0 h 3776859"/>
                  <a:gd name="connsiteX2-459" fmla="*/ 273845 w 273894"/>
                  <a:gd name="connsiteY2-460" fmla="*/ 3581399 h 3776859"/>
                  <a:gd name="connsiteX3-461" fmla="*/ 247651 w 273894"/>
                  <a:gd name="connsiteY3-462" fmla="*/ 3702843 h 3776859"/>
                  <a:gd name="connsiteX4-463" fmla="*/ 223839 w 273894"/>
                  <a:gd name="connsiteY4-464" fmla="*/ 3631404 h 3776859"/>
                  <a:gd name="connsiteX5-465" fmla="*/ 166689 w 273894"/>
                  <a:gd name="connsiteY5-466" fmla="*/ 3776661 h 3776859"/>
                  <a:gd name="connsiteX6-467" fmla="*/ 104776 w 273894"/>
                  <a:gd name="connsiteY6-468" fmla="*/ 3664743 h 3776859"/>
                  <a:gd name="connsiteX7-469" fmla="*/ 57151 w 273894"/>
                  <a:gd name="connsiteY7-470" fmla="*/ 3750467 h 3776859"/>
                  <a:gd name="connsiteX8-471" fmla="*/ 1 w 273894"/>
                  <a:gd name="connsiteY8-472" fmla="*/ 3609974 h 3776859"/>
                  <a:gd name="connsiteX9-473" fmla="*/ 0 w 273894"/>
                  <a:gd name="connsiteY9-474" fmla="*/ 0 h 3776859"/>
                  <a:gd name="connsiteX0-475" fmla="*/ 0 w 273894"/>
                  <a:gd name="connsiteY0-476" fmla="*/ 0 h 3776859"/>
                  <a:gd name="connsiteX1-477" fmla="*/ 272825 w 273894"/>
                  <a:gd name="connsiteY1-478" fmla="*/ 0 h 3776859"/>
                  <a:gd name="connsiteX2-479" fmla="*/ 273845 w 273894"/>
                  <a:gd name="connsiteY2-480" fmla="*/ 3581399 h 3776859"/>
                  <a:gd name="connsiteX3-481" fmla="*/ 247651 w 273894"/>
                  <a:gd name="connsiteY3-482" fmla="*/ 3702843 h 3776859"/>
                  <a:gd name="connsiteX4-483" fmla="*/ 223839 w 273894"/>
                  <a:gd name="connsiteY4-484" fmla="*/ 3631404 h 3776859"/>
                  <a:gd name="connsiteX5-485" fmla="*/ 166689 w 273894"/>
                  <a:gd name="connsiteY5-486" fmla="*/ 3776661 h 3776859"/>
                  <a:gd name="connsiteX6-487" fmla="*/ 104776 w 273894"/>
                  <a:gd name="connsiteY6-488" fmla="*/ 3664743 h 3776859"/>
                  <a:gd name="connsiteX7-489" fmla="*/ 57151 w 273894"/>
                  <a:gd name="connsiteY7-490" fmla="*/ 3750467 h 3776859"/>
                  <a:gd name="connsiteX8-491" fmla="*/ 1 w 273894"/>
                  <a:gd name="connsiteY8-492" fmla="*/ 3609974 h 3776859"/>
                  <a:gd name="connsiteX9-493" fmla="*/ 0 w 273894"/>
                  <a:gd name="connsiteY9-494" fmla="*/ 0 h 3776859"/>
                  <a:gd name="connsiteX0-495" fmla="*/ 0 w 273845"/>
                  <a:gd name="connsiteY0-496" fmla="*/ 0 h 3776859"/>
                  <a:gd name="connsiteX1-497" fmla="*/ 272825 w 273845"/>
                  <a:gd name="connsiteY1-498" fmla="*/ 0 h 3776859"/>
                  <a:gd name="connsiteX2-499" fmla="*/ 273845 w 273845"/>
                  <a:gd name="connsiteY2-500" fmla="*/ 3581399 h 3776859"/>
                  <a:gd name="connsiteX3-501" fmla="*/ 247651 w 273845"/>
                  <a:gd name="connsiteY3-502" fmla="*/ 3702843 h 3776859"/>
                  <a:gd name="connsiteX4-503" fmla="*/ 223839 w 273845"/>
                  <a:gd name="connsiteY4-504" fmla="*/ 3631404 h 3776859"/>
                  <a:gd name="connsiteX5-505" fmla="*/ 166689 w 273845"/>
                  <a:gd name="connsiteY5-506" fmla="*/ 3776661 h 3776859"/>
                  <a:gd name="connsiteX6-507" fmla="*/ 104776 w 273845"/>
                  <a:gd name="connsiteY6-508" fmla="*/ 3664743 h 3776859"/>
                  <a:gd name="connsiteX7-509" fmla="*/ 57151 w 273845"/>
                  <a:gd name="connsiteY7-510" fmla="*/ 3750467 h 3776859"/>
                  <a:gd name="connsiteX8-511" fmla="*/ 1 w 273845"/>
                  <a:gd name="connsiteY8-512" fmla="*/ 3609974 h 3776859"/>
                  <a:gd name="connsiteX9-513" fmla="*/ 0 w 273845"/>
                  <a:gd name="connsiteY9-514" fmla="*/ 0 h 3776859"/>
                  <a:gd name="connsiteX0-515" fmla="*/ 0 w 273845"/>
                  <a:gd name="connsiteY0-516" fmla="*/ 0 h 3776859"/>
                  <a:gd name="connsiteX1-517" fmla="*/ 272825 w 273845"/>
                  <a:gd name="connsiteY1-518" fmla="*/ 0 h 3776859"/>
                  <a:gd name="connsiteX2-519" fmla="*/ 273845 w 273845"/>
                  <a:gd name="connsiteY2-520" fmla="*/ 3581399 h 3776859"/>
                  <a:gd name="connsiteX3-521" fmla="*/ 252414 w 273845"/>
                  <a:gd name="connsiteY3-522" fmla="*/ 3702843 h 3776859"/>
                  <a:gd name="connsiteX4-523" fmla="*/ 223839 w 273845"/>
                  <a:gd name="connsiteY4-524" fmla="*/ 3631404 h 3776859"/>
                  <a:gd name="connsiteX5-525" fmla="*/ 166689 w 273845"/>
                  <a:gd name="connsiteY5-526" fmla="*/ 3776661 h 3776859"/>
                  <a:gd name="connsiteX6-527" fmla="*/ 104776 w 273845"/>
                  <a:gd name="connsiteY6-528" fmla="*/ 3664743 h 3776859"/>
                  <a:gd name="connsiteX7-529" fmla="*/ 57151 w 273845"/>
                  <a:gd name="connsiteY7-530" fmla="*/ 3750467 h 3776859"/>
                  <a:gd name="connsiteX8-531" fmla="*/ 1 w 273845"/>
                  <a:gd name="connsiteY8-532" fmla="*/ 3609974 h 3776859"/>
                  <a:gd name="connsiteX9-533" fmla="*/ 0 w 273845"/>
                  <a:gd name="connsiteY9-534" fmla="*/ 0 h 3776859"/>
                  <a:gd name="connsiteX0-535" fmla="*/ 0 w 273845"/>
                  <a:gd name="connsiteY0-536" fmla="*/ 0 h 3776859"/>
                  <a:gd name="connsiteX1-537" fmla="*/ 272825 w 273845"/>
                  <a:gd name="connsiteY1-538" fmla="*/ 0 h 3776859"/>
                  <a:gd name="connsiteX2-539" fmla="*/ 273845 w 273845"/>
                  <a:gd name="connsiteY2-540" fmla="*/ 3581399 h 3776859"/>
                  <a:gd name="connsiteX3-541" fmla="*/ 252414 w 273845"/>
                  <a:gd name="connsiteY3-542" fmla="*/ 3702843 h 3776859"/>
                  <a:gd name="connsiteX4-543" fmla="*/ 223839 w 273845"/>
                  <a:gd name="connsiteY4-544" fmla="*/ 3631404 h 3776859"/>
                  <a:gd name="connsiteX5-545" fmla="*/ 166689 w 273845"/>
                  <a:gd name="connsiteY5-546" fmla="*/ 3776661 h 3776859"/>
                  <a:gd name="connsiteX6-547" fmla="*/ 104776 w 273845"/>
                  <a:gd name="connsiteY6-548" fmla="*/ 3664743 h 3776859"/>
                  <a:gd name="connsiteX7-549" fmla="*/ 57151 w 273845"/>
                  <a:gd name="connsiteY7-550" fmla="*/ 3750467 h 3776859"/>
                  <a:gd name="connsiteX8-551" fmla="*/ 1 w 273845"/>
                  <a:gd name="connsiteY8-552" fmla="*/ 3609974 h 3776859"/>
                  <a:gd name="connsiteX9-553" fmla="*/ 0 w 273845"/>
                  <a:gd name="connsiteY9-554" fmla="*/ 0 h 3776859"/>
                  <a:gd name="connsiteX0-555" fmla="*/ 0 w 273845"/>
                  <a:gd name="connsiteY0-556" fmla="*/ 0 h 3776859"/>
                  <a:gd name="connsiteX1-557" fmla="*/ 272825 w 273845"/>
                  <a:gd name="connsiteY1-558" fmla="*/ 0 h 3776859"/>
                  <a:gd name="connsiteX2-559" fmla="*/ 273845 w 273845"/>
                  <a:gd name="connsiteY2-560" fmla="*/ 3581399 h 3776859"/>
                  <a:gd name="connsiteX3-561" fmla="*/ 245270 w 273845"/>
                  <a:gd name="connsiteY3-562" fmla="*/ 3702843 h 3776859"/>
                  <a:gd name="connsiteX4-563" fmla="*/ 223839 w 273845"/>
                  <a:gd name="connsiteY4-564" fmla="*/ 3631404 h 3776859"/>
                  <a:gd name="connsiteX5-565" fmla="*/ 166689 w 273845"/>
                  <a:gd name="connsiteY5-566" fmla="*/ 3776661 h 3776859"/>
                  <a:gd name="connsiteX6-567" fmla="*/ 104776 w 273845"/>
                  <a:gd name="connsiteY6-568" fmla="*/ 3664743 h 3776859"/>
                  <a:gd name="connsiteX7-569" fmla="*/ 57151 w 273845"/>
                  <a:gd name="connsiteY7-570" fmla="*/ 3750467 h 3776859"/>
                  <a:gd name="connsiteX8-571" fmla="*/ 1 w 273845"/>
                  <a:gd name="connsiteY8-572" fmla="*/ 3609974 h 3776859"/>
                  <a:gd name="connsiteX9-573" fmla="*/ 0 w 273845"/>
                  <a:gd name="connsiteY9-574" fmla="*/ 0 h 3776859"/>
                  <a:gd name="connsiteX0-575" fmla="*/ 0 w 273845"/>
                  <a:gd name="connsiteY0-576" fmla="*/ 0 h 3776859"/>
                  <a:gd name="connsiteX1-577" fmla="*/ 272825 w 273845"/>
                  <a:gd name="connsiteY1-578" fmla="*/ 0 h 3776859"/>
                  <a:gd name="connsiteX2-579" fmla="*/ 273845 w 273845"/>
                  <a:gd name="connsiteY2-580" fmla="*/ 3581399 h 3776859"/>
                  <a:gd name="connsiteX3-581" fmla="*/ 245270 w 273845"/>
                  <a:gd name="connsiteY3-582" fmla="*/ 3702843 h 3776859"/>
                  <a:gd name="connsiteX4-583" fmla="*/ 223839 w 273845"/>
                  <a:gd name="connsiteY4-584" fmla="*/ 3631404 h 3776859"/>
                  <a:gd name="connsiteX5-585" fmla="*/ 166689 w 273845"/>
                  <a:gd name="connsiteY5-586" fmla="*/ 3776661 h 3776859"/>
                  <a:gd name="connsiteX6-587" fmla="*/ 104776 w 273845"/>
                  <a:gd name="connsiteY6-588" fmla="*/ 3664743 h 3776859"/>
                  <a:gd name="connsiteX7-589" fmla="*/ 57151 w 273845"/>
                  <a:gd name="connsiteY7-590" fmla="*/ 3750467 h 3776859"/>
                  <a:gd name="connsiteX8-591" fmla="*/ 1 w 273845"/>
                  <a:gd name="connsiteY8-592" fmla="*/ 3609974 h 3776859"/>
                  <a:gd name="connsiteX9-593" fmla="*/ 0 w 273845"/>
                  <a:gd name="connsiteY9-594" fmla="*/ 0 h 3776859"/>
                  <a:gd name="connsiteX0-595" fmla="*/ 0 w 273845"/>
                  <a:gd name="connsiteY0-596" fmla="*/ 0 h 3776859"/>
                  <a:gd name="connsiteX1-597" fmla="*/ 272825 w 273845"/>
                  <a:gd name="connsiteY1-598" fmla="*/ 0 h 3776859"/>
                  <a:gd name="connsiteX2-599" fmla="*/ 273845 w 273845"/>
                  <a:gd name="connsiteY2-600" fmla="*/ 3581399 h 3776859"/>
                  <a:gd name="connsiteX3-601" fmla="*/ 245270 w 273845"/>
                  <a:gd name="connsiteY3-602" fmla="*/ 3702843 h 3776859"/>
                  <a:gd name="connsiteX4-603" fmla="*/ 223839 w 273845"/>
                  <a:gd name="connsiteY4-604" fmla="*/ 3631404 h 3776859"/>
                  <a:gd name="connsiteX5-605" fmla="*/ 166689 w 273845"/>
                  <a:gd name="connsiteY5-606" fmla="*/ 3776661 h 3776859"/>
                  <a:gd name="connsiteX6-607" fmla="*/ 104776 w 273845"/>
                  <a:gd name="connsiteY6-608" fmla="*/ 3664743 h 3776859"/>
                  <a:gd name="connsiteX7-609" fmla="*/ 57151 w 273845"/>
                  <a:gd name="connsiteY7-610" fmla="*/ 3750467 h 3776859"/>
                  <a:gd name="connsiteX8-611" fmla="*/ 1 w 273845"/>
                  <a:gd name="connsiteY8-612" fmla="*/ 3609974 h 3776859"/>
                  <a:gd name="connsiteX9-613" fmla="*/ 0 w 273845"/>
                  <a:gd name="connsiteY9-614" fmla="*/ 0 h 3776859"/>
                  <a:gd name="connsiteX0-615" fmla="*/ 0 w 273845"/>
                  <a:gd name="connsiteY0-616" fmla="*/ 0 h 3776859"/>
                  <a:gd name="connsiteX1-617" fmla="*/ 272825 w 273845"/>
                  <a:gd name="connsiteY1-618" fmla="*/ 0 h 3776859"/>
                  <a:gd name="connsiteX2-619" fmla="*/ 273845 w 273845"/>
                  <a:gd name="connsiteY2-620" fmla="*/ 3581399 h 3776859"/>
                  <a:gd name="connsiteX3-621" fmla="*/ 245270 w 273845"/>
                  <a:gd name="connsiteY3-622" fmla="*/ 3702843 h 3776859"/>
                  <a:gd name="connsiteX4-623" fmla="*/ 223839 w 273845"/>
                  <a:gd name="connsiteY4-624" fmla="*/ 3631404 h 3776859"/>
                  <a:gd name="connsiteX5-625" fmla="*/ 166689 w 273845"/>
                  <a:gd name="connsiteY5-626" fmla="*/ 3776661 h 3776859"/>
                  <a:gd name="connsiteX6-627" fmla="*/ 104776 w 273845"/>
                  <a:gd name="connsiteY6-628" fmla="*/ 3664743 h 3776859"/>
                  <a:gd name="connsiteX7-629" fmla="*/ 57151 w 273845"/>
                  <a:gd name="connsiteY7-630" fmla="*/ 3750467 h 3776859"/>
                  <a:gd name="connsiteX8-631" fmla="*/ 1 w 273845"/>
                  <a:gd name="connsiteY8-632" fmla="*/ 3609974 h 3776859"/>
                  <a:gd name="connsiteX9-633" fmla="*/ 0 w 273845"/>
                  <a:gd name="connsiteY9-634" fmla="*/ 0 h 3776859"/>
                  <a:gd name="connsiteX0-635" fmla="*/ 0 w 273845"/>
                  <a:gd name="connsiteY0-636" fmla="*/ 0 h 3776859"/>
                  <a:gd name="connsiteX1-637" fmla="*/ 272825 w 273845"/>
                  <a:gd name="connsiteY1-638" fmla="*/ 0 h 3776859"/>
                  <a:gd name="connsiteX2-639" fmla="*/ 273845 w 273845"/>
                  <a:gd name="connsiteY2-640" fmla="*/ 3581399 h 3776859"/>
                  <a:gd name="connsiteX3-641" fmla="*/ 245270 w 273845"/>
                  <a:gd name="connsiteY3-642" fmla="*/ 3702843 h 3776859"/>
                  <a:gd name="connsiteX4-643" fmla="*/ 223839 w 273845"/>
                  <a:gd name="connsiteY4-644" fmla="*/ 3631404 h 3776859"/>
                  <a:gd name="connsiteX5-645" fmla="*/ 166689 w 273845"/>
                  <a:gd name="connsiteY5-646" fmla="*/ 3776661 h 3776859"/>
                  <a:gd name="connsiteX6-647" fmla="*/ 104776 w 273845"/>
                  <a:gd name="connsiteY6-648" fmla="*/ 3664743 h 3776859"/>
                  <a:gd name="connsiteX7-649" fmla="*/ 57151 w 273845"/>
                  <a:gd name="connsiteY7-650" fmla="*/ 3750467 h 3776859"/>
                  <a:gd name="connsiteX8-651" fmla="*/ 1 w 273845"/>
                  <a:gd name="connsiteY8-652" fmla="*/ 3609974 h 3776859"/>
                  <a:gd name="connsiteX9-653" fmla="*/ 0 w 273845"/>
                  <a:gd name="connsiteY9-654" fmla="*/ 0 h 3776859"/>
                  <a:gd name="connsiteX0-655" fmla="*/ 0 w 273845"/>
                  <a:gd name="connsiteY0-656" fmla="*/ 0 h 3776859"/>
                  <a:gd name="connsiteX1-657" fmla="*/ 272825 w 273845"/>
                  <a:gd name="connsiteY1-658" fmla="*/ 0 h 3776859"/>
                  <a:gd name="connsiteX2-659" fmla="*/ 273845 w 273845"/>
                  <a:gd name="connsiteY2-660" fmla="*/ 3581399 h 3776859"/>
                  <a:gd name="connsiteX3-661" fmla="*/ 245270 w 273845"/>
                  <a:gd name="connsiteY3-662" fmla="*/ 3702843 h 3776859"/>
                  <a:gd name="connsiteX4-663" fmla="*/ 223839 w 273845"/>
                  <a:gd name="connsiteY4-664" fmla="*/ 3631404 h 3776859"/>
                  <a:gd name="connsiteX5-665" fmla="*/ 166689 w 273845"/>
                  <a:gd name="connsiteY5-666" fmla="*/ 3776661 h 3776859"/>
                  <a:gd name="connsiteX6-667" fmla="*/ 104776 w 273845"/>
                  <a:gd name="connsiteY6-668" fmla="*/ 3664743 h 3776859"/>
                  <a:gd name="connsiteX7-669" fmla="*/ 57151 w 273845"/>
                  <a:gd name="connsiteY7-670" fmla="*/ 3750467 h 3776859"/>
                  <a:gd name="connsiteX8-671" fmla="*/ 1 w 273845"/>
                  <a:gd name="connsiteY8-672" fmla="*/ 3609974 h 3776859"/>
                  <a:gd name="connsiteX9-673" fmla="*/ 0 w 273845"/>
                  <a:gd name="connsiteY9-674" fmla="*/ 0 h 3776859"/>
                  <a:gd name="connsiteX0-675" fmla="*/ 0 w 273845"/>
                  <a:gd name="connsiteY0-676" fmla="*/ 0 h 3776859"/>
                  <a:gd name="connsiteX1-677" fmla="*/ 272825 w 273845"/>
                  <a:gd name="connsiteY1-678" fmla="*/ 0 h 3776859"/>
                  <a:gd name="connsiteX2-679" fmla="*/ 273845 w 273845"/>
                  <a:gd name="connsiteY2-680" fmla="*/ 3581399 h 3776859"/>
                  <a:gd name="connsiteX3-681" fmla="*/ 245270 w 273845"/>
                  <a:gd name="connsiteY3-682" fmla="*/ 3702843 h 3776859"/>
                  <a:gd name="connsiteX4-683" fmla="*/ 223839 w 273845"/>
                  <a:gd name="connsiteY4-684" fmla="*/ 3631404 h 3776859"/>
                  <a:gd name="connsiteX5-685" fmla="*/ 166689 w 273845"/>
                  <a:gd name="connsiteY5-686" fmla="*/ 3776661 h 3776859"/>
                  <a:gd name="connsiteX6-687" fmla="*/ 104776 w 273845"/>
                  <a:gd name="connsiteY6-688" fmla="*/ 3664743 h 3776859"/>
                  <a:gd name="connsiteX7-689" fmla="*/ 57151 w 273845"/>
                  <a:gd name="connsiteY7-690" fmla="*/ 3750467 h 3776859"/>
                  <a:gd name="connsiteX8-691" fmla="*/ 1 w 273845"/>
                  <a:gd name="connsiteY8-692" fmla="*/ 3609974 h 3776859"/>
                  <a:gd name="connsiteX9-693" fmla="*/ 0 w 273845"/>
                  <a:gd name="connsiteY9-694" fmla="*/ 0 h 3776859"/>
                  <a:gd name="connsiteX0-695" fmla="*/ 0 w 273845"/>
                  <a:gd name="connsiteY0-696" fmla="*/ 0 h 3776859"/>
                  <a:gd name="connsiteX1-697" fmla="*/ 272825 w 273845"/>
                  <a:gd name="connsiteY1-698" fmla="*/ 0 h 3776859"/>
                  <a:gd name="connsiteX2-699" fmla="*/ 273845 w 273845"/>
                  <a:gd name="connsiteY2-700" fmla="*/ 3581399 h 3776859"/>
                  <a:gd name="connsiteX3-701" fmla="*/ 245270 w 273845"/>
                  <a:gd name="connsiteY3-702" fmla="*/ 3702843 h 3776859"/>
                  <a:gd name="connsiteX4-703" fmla="*/ 223839 w 273845"/>
                  <a:gd name="connsiteY4-704" fmla="*/ 3631404 h 3776859"/>
                  <a:gd name="connsiteX5-705" fmla="*/ 166689 w 273845"/>
                  <a:gd name="connsiteY5-706" fmla="*/ 3776661 h 3776859"/>
                  <a:gd name="connsiteX6-707" fmla="*/ 104776 w 273845"/>
                  <a:gd name="connsiteY6-708" fmla="*/ 3664743 h 3776859"/>
                  <a:gd name="connsiteX7-709" fmla="*/ 57151 w 273845"/>
                  <a:gd name="connsiteY7-710" fmla="*/ 3750467 h 3776859"/>
                  <a:gd name="connsiteX8-711" fmla="*/ 1 w 273845"/>
                  <a:gd name="connsiteY8-712" fmla="*/ 3609974 h 3776859"/>
                  <a:gd name="connsiteX9-713" fmla="*/ 0 w 273845"/>
                  <a:gd name="connsiteY9-714" fmla="*/ 0 h 377685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51" y="connsiteY7-52"/>
                  </a:cxn>
                  <a:cxn ang="0">
                    <a:pos x="connsiteX8-69" y="connsiteY8-70"/>
                  </a:cxn>
                  <a:cxn ang="0">
                    <a:pos x="connsiteX9-89" y="connsiteY9-90"/>
                  </a:cxn>
                </a:cxnLst>
                <a:rect l="l" t="t" r="r" b="b"/>
                <a:pathLst>
                  <a:path w="273845" h="3776859">
                    <a:moveTo>
                      <a:pt x="0" y="0"/>
                    </a:moveTo>
                    <a:lnTo>
                      <a:pt x="272825" y="0"/>
                    </a:lnTo>
                    <a:lnTo>
                      <a:pt x="273845" y="3581399"/>
                    </a:lnTo>
                    <a:cubicBezTo>
                      <a:pt x="269876" y="3659980"/>
                      <a:pt x="258763" y="3688555"/>
                      <a:pt x="245270" y="3702843"/>
                    </a:cubicBezTo>
                    <a:cubicBezTo>
                      <a:pt x="228204" y="3675061"/>
                      <a:pt x="236936" y="3619101"/>
                      <a:pt x="223839" y="3631404"/>
                    </a:cubicBezTo>
                    <a:cubicBezTo>
                      <a:pt x="210742" y="3643707"/>
                      <a:pt x="186533" y="3771105"/>
                      <a:pt x="166689" y="3776661"/>
                    </a:cubicBezTo>
                    <a:cubicBezTo>
                      <a:pt x="146845" y="3782217"/>
                      <a:pt x="123032" y="3669109"/>
                      <a:pt x="104776" y="3664743"/>
                    </a:cubicBezTo>
                    <a:cubicBezTo>
                      <a:pt x="86520" y="3660377"/>
                      <a:pt x="74614" y="3759595"/>
                      <a:pt x="57151" y="3750467"/>
                    </a:cubicBezTo>
                    <a:cubicBezTo>
                      <a:pt x="28576" y="3725068"/>
                      <a:pt x="9527" y="3661568"/>
                      <a:pt x="1" y="3609974"/>
                    </a:cubicBezTo>
                    <a:cubicBezTo>
                      <a:pt x="1" y="2406649"/>
                      <a:pt x="0" y="1203325"/>
                      <a:pt x="0" y="0"/>
                    </a:cubicBezTo>
                    <a:close/>
                  </a:path>
                </a:pathLst>
              </a:custGeom>
              <a:gradFill flip="none" rotWithShape="1">
                <a:gsLst>
                  <a:gs pos="83000">
                    <a:schemeClr val="tx2"/>
                  </a:gs>
                  <a:gs pos="82000">
                    <a:schemeClr val="tx2"/>
                  </a:gs>
                  <a:gs pos="34000">
                    <a:schemeClr val="tx2">
                      <a:lumMod val="75000"/>
                    </a:schemeClr>
                  </a:gs>
                  <a:gs pos="0">
                    <a:schemeClr val="tx2"/>
                  </a:gs>
                  <a:gs pos="38000">
                    <a:schemeClr val="tx2"/>
                  </a:gs>
                  <a:gs pos="100000">
                    <a:schemeClr val="tx2"/>
                  </a:gs>
                </a:gsLst>
                <a:lin ang="0" scaled="1"/>
                <a:tileRect/>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Rectangle 23"/>
              <p:cNvSpPr/>
              <p:nvPr/>
            </p:nvSpPr>
            <p:spPr>
              <a:xfrm>
                <a:off x="1374774" y="1417118"/>
                <a:ext cx="272825" cy="590550"/>
              </a:xfrm>
              <a:prstGeom prst="rect">
                <a:avLst/>
              </a:prstGeom>
              <a:gradFill flip="none" rotWithShape="1">
                <a:gsLst>
                  <a:gs pos="0">
                    <a:schemeClr val="bg1">
                      <a:lumMod val="75000"/>
                    </a:schemeClr>
                  </a:gs>
                  <a:gs pos="27000">
                    <a:srgbClr val="F2F2F2">
                      <a:lumMod val="0"/>
                      <a:lumOff val="100000"/>
                    </a:srgbClr>
                  </a:gs>
                  <a:gs pos="100000">
                    <a:schemeClr val="bg1">
                      <a:lumMod val="50000"/>
                    </a:schemeClr>
                  </a:gs>
                </a:gsLst>
                <a:lin ang="10800000" scaled="1"/>
                <a:tileRect/>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Rectangle 24"/>
              <p:cNvSpPr/>
              <p:nvPr/>
            </p:nvSpPr>
            <p:spPr>
              <a:xfrm>
                <a:off x="1404710" y="1213680"/>
                <a:ext cx="212954" cy="203438"/>
              </a:xfrm>
              <a:prstGeom prst="rect">
                <a:avLst/>
              </a:prstGeom>
              <a:solidFill>
                <a:schemeClr val="tx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Freeform 25"/>
              <p:cNvSpPr/>
              <p:nvPr/>
            </p:nvSpPr>
            <p:spPr>
              <a:xfrm rot="5400000">
                <a:off x="1396885" y="6250198"/>
                <a:ext cx="228600" cy="73152"/>
              </a:xfrm>
              <a:custGeom>
                <a:avLst/>
                <a:gdLst>
                  <a:gd name="connsiteX0" fmla="*/ 0 w 226544"/>
                  <a:gd name="connsiteY0" fmla="*/ 35306 h 70612"/>
                  <a:gd name="connsiteX1" fmla="*/ 27685 w 226544"/>
                  <a:gd name="connsiteY1" fmla="*/ 0 h 70612"/>
                  <a:gd name="connsiteX2" fmla="*/ 226544 w 226544"/>
                  <a:gd name="connsiteY2" fmla="*/ 35306 h 70612"/>
                  <a:gd name="connsiteX3" fmla="*/ 27685 w 226544"/>
                  <a:gd name="connsiteY3" fmla="*/ 70612 h 70612"/>
                  <a:gd name="connsiteX0-1" fmla="*/ 0 w 226544"/>
                  <a:gd name="connsiteY0-2" fmla="*/ 35306 h 70612"/>
                  <a:gd name="connsiteX1-3" fmla="*/ 27685 w 226544"/>
                  <a:gd name="connsiteY1-4" fmla="*/ 0 h 70612"/>
                  <a:gd name="connsiteX2-5" fmla="*/ 226544 w 226544"/>
                  <a:gd name="connsiteY2-6" fmla="*/ 35306 h 70612"/>
                  <a:gd name="connsiteX3-7" fmla="*/ 27685 w 226544"/>
                  <a:gd name="connsiteY3-8" fmla="*/ 70612 h 70612"/>
                  <a:gd name="connsiteX4" fmla="*/ 0 w 226544"/>
                  <a:gd name="connsiteY4" fmla="*/ 35306 h 70612"/>
                  <a:gd name="connsiteX0-9" fmla="*/ 0 w 226544"/>
                  <a:gd name="connsiteY0-10" fmla="*/ 35306 h 70612"/>
                  <a:gd name="connsiteX1-11" fmla="*/ 27685 w 226544"/>
                  <a:gd name="connsiteY1-12" fmla="*/ 0 h 70612"/>
                  <a:gd name="connsiteX2-13" fmla="*/ 226544 w 226544"/>
                  <a:gd name="connsiteY2-14" fmla="*/ 35306 h 70612"/>
                  <a:gd name="connsiteX3-15" fmla="*/ 27685 w 226544"/>
                  <a:gd name="connsiteY3-16" fmla="*/ 70612 h 70612"/>
                  <a:gd name="connsiteX4-17" fmla="*/ 0 w 226544"/>
                  <a:gd name="connsiteY4-18" fmla="*/ 35306 h 70612"/>
                  <a:gd name="connsiteX0-19" fmla="*/ 0 w 226544"/>
                  <a:gd name="connsiteY0-20" fmla="*/ 35306 h 70612"/>
                  <a:gd name="connsiteX1-21" fmla="*/ 27685 w 226544"/>
                  <a:gd name="connsiteY1-22" fmla="*/ 0 h 70612"/>
                  <a:gd name="connsiteX2-23" fmla="*/ 226544 w 226544"/>
                  <a:gd name="connsiteY2-24" fmla="*/ 35306 h 70612"/>
                  <a:gd name="connsiteX3-25" fmla="*/ 27685 w 226544"/>
                  <a:gd name="connsiteY3-26" fmla="*/ 70612 h 70612"/>
                  <a:gd name="connsiteX4-27" fmla="*/ 0 w 226544"/>
                  <a:gd name="connsiteY4-28" fmla="*/ 35306 h 70612"/>
                  <a:gd name="connsiteX0-29" fmla="*/ 0 w 226544"/>
                  <a:gd name="connsiteY0-30" fmla="*/ 35306 h 70612"/>
                  <a:gd name="connsiteX1-31" fmla="*/ 27685 w 226544"/>
                  <a:gd name="connsiteY1-32" fmla="*/ 0 h 70612"/>
                  <a:gd name="connsiteX2-33" fmla="*/ 226544 w 226544"/>
                  <a:gd name="connsiteY2-34" fmla="*/ 35306 h 70612"/>
                  <a:gd name="connsiteX3-35" fmla="*/ 27685 w 226544"/>
                  <a:gd name="connsiteY3-36" fmla="*/ 70612 h 70612"/>
                  <a:gd name="connsiteX4-37" fmla="*/ 0 w 226544"/>
                  <a:gd name="connsiteY4-38" fmla="*/ 35306 h 70612"/>
                  <a:gd name="connsiteX0-39" fmla="*/ 0 w 226544"/>
                  <a:gd name="connsiteY0-40" fmla="*/ 35306 h 70612"/>
                  <a:gd name="connsiteX1-41" fmla="*/ 27685 w 226544"/>
                  <a:gd name="connsiteY1-42" fmla="*/ 0 h 70612"/>
                  <a:gd name="connsiteX2-43" fmla="*/ 226544 w 226544"/>
                  <a:gd name="connsiteY2-44" fmla="*/ 35306 h 70612"/>
                  <a:gd name="connsiteX3-45" fmla="*/ 27685 w 226544"/>
                  <a:gd name="connsiteY3-46" fmla="*/ 70612 h 70612"/>
                  <a:gd name="connsiteX4-47" fmla="*/ 0 w 226544"/>
                  <a:gd name="connsiteY4-48" fmla="*/ 35306 h 70612"/>
                  <a:gd name="connsiteX0-49" fmla="*/ 0 w 226544"/>
                  <a:gd name="connsiteY0-50" fmla="*/ 35306 h 70612"/>
                  <a:gd name="connsiteX1-51" fmla="*/ 27685 w 226544"/>
                  <a:gd name="connsiteY1-52" fmla="*/ 0 h 70612"/>
                  <a:gd name="connsiteX2-53" fmla="*/ 226544 w 226544"/>
                  <a:gd name="connsiteY2-54" fmla="*/ 35306 h 70612"/>
                  <a:gd name="connsiteX3-55" fmla="*/ 27685 w 226544"/>
                  <a:gd name="connsiteY3-56" fmla="*/ 70612 h 70612"/>
                  <a:gd name="connsiteX4-57" fmla="*/ 0 w 226544"/>
                  <a:gd name="connsiteY4-58" fmla="*/ 35306 h 70612"/>
                  <a:gd name="connsiteX0-59" fmla="*/ 0 w 226544"/>
                  <a:gd name="connsiteY0-60" fmla="*/ 35306 h 70612"/>
                  <a:gd name="connsiteX1-61" fmla="*/ 27685 w 226544"/>
                  <a:gd name="connsiteY1-62" fmla="*/ 0 h 70612"/>
                  <a:gd name="connsiteX2-63" fmla="*/ 226544 w 226544"/>
                  <a:gd name="connsiteY2-64" fmla="*/ 35306 h 70612"/>
                  <a:gd name="connsiteX3-65" fmla="*/ 27685 w 226544"/>
                  <a:gd name="connsiteY3-66" fmla="*/ 70612 h 70612"/>
                  <a:gd name="connsiteX4-67" fmla="*/ 0 w 226544"/>
                  <a:gd name="connsiteY4-68" fmla="*/ 35306 h 70612"/>
                  <a:gd name="connsiteX0-69" fmla="*/ 0 w 226544"/>
                  <a:gd name="connsiteY0-70" fmla="*/ 35306 h 70612"/>
                  <a:gd name="connsiteX1-71" fmla="*/ 27685 w 226544"/>
                  <a:gd name="connsiteY1-72" fmla="*/ 0 h 70612"/>
                  <a:gd name="connsiteX2-73" fmla="*/ 226544 w 226544"/>
                  <a:gd name="connsiteY2-74" fmla="*/ 35306 h 70612"/>
                  <a:gd name="connsiteX3-75" fmla="*/ 27685 w 226544"/>
                  <a:gd name="connsiteY3-76" fmla="*/ 70612 h 70612"/>
                  <a:gd name="connsiteX4-77" fmla="*/ 0 w 226544"/>
                  <a:gd name="connsiteY4-78" fmla="*/ 35306 h 70612"/>
                  <a:gd name="connsiteX0-79" fmla="*/ 0 w 226544"/>
                  <a:gd name="connsiteY0-80" fmla="*/ 35306 h 70612"/>
                  <a:gd name="connsiteX1-81" fmla="*/ 27685 w 226544"/>
                  <a:gd name="connsiteY1-82" fmla="*/ 0 h 70612"/>
                  <a:gd name="connsiteX2-83" fmla="*/ 226544 w 226544"/>
                  <a:gd name="connsiteY2-84" fmla="*/ 35306 h 70612"/>
                  <a:gd name="connsiteX3-85" fmla="*/ 27685 w 226544"/>
                  <a:gd name="connsiteY3-86" fmla="*/ 70612 h 70612"/>
                  <a:gd name="connsiteX4-87" fmla="*/ 0 w 226544"/>
                  <a:gd name="connsiteY4-88" fmla="*/ 35306 h 70612"/>
                </a:gdLst>
                <a:ahLst/>
                <a:cxnLst>
                  <a:cxn ang="0">
                    <a:pos x="connsiteX0-1" y="connsiteY0-2"/>
                  </a:cxn>
                  <a:cxn ang="0">
                    <a:pos x="connsiteX1-3" y="connsiteY1-4"/>
                  </a:cxn>
                  <a:cxn ang="0">
                    <a:pos x="connsiteX2-5" y="connsiteY2-6"/>
                  </a:cxn>
                  <a:cxn ang="0">
                    <a:pos x="connsiteX3-7" y="connsiteY3-8"/>
                  </a:cxn>
                  <a:cxn ang="0">
                    <a:pos x="connsiteX4-17" y="connsiteY4-18"/>
                  </a:cxn>
                </a:cxnLst>
                <a:rect l="l" t="t" r="r" b="b"/>
                <a:pathLst>
                  <a:path w="226544" h="70612">
                    <a:moveTo>
                      <a:pt x="0" y="35306"/>
                    </a:moveTo>
                    <a:cubicBezTo>
                      <a:pt x="1521" y="15316"/>
                      <a:pt x="12805" y="4576"/>
                      <a:pt x="27685" y="0"/>
                    </a:cubicBezTo>
                    <a:lnTo>
                      <a:pt x="226544" y="35306"/>
                    </a:lnTo>
                    <a:lnTo>
                      <a:pt x="27685" y="70612"/>
                    </a:lnTo>
                    <a:cubicBezTo>
                      <a:pt x="11264" y="65009"/>
                      <a:pt x="1007" y="52726"/>
                      <a:pt x="0" y="35306"/>
                    </a:cubicBezTo>
                    <a:close/>
                  </a:path>
                </a:pathLst>
              </a:custGeom>
              <a:solidFill>
                <a:srgbClr val="4C504C"/>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27" name="Straight Connector 26"/>
              <p:cNvCxnSpPr/>
              <p:nvPr/>
            </p:nvCxnSpPr>
            <p:spPr>
              <a:xfrm>
                <a:off x="1374774" y="1486648"/>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374774" y="1562425"/>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374774" y="1638202"/>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374774" y="1713979"/>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374774" y="1789756"/>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374774" y="1865533"/>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374774" y="1941308"/>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Trapezoid 7"/>
            <p:cNvSpPr/>
            <p:nvPr/>
          </p:nvSpPr>
          <p:spPr>
            <a:xfrm rot="16200000">
              <a:off x="1601379" y="5002518"/>
              <a:ext cx="695326" cy="59529"/>
            </a:xfrm>
            <a:prstGeom prst="trapezoid">
              <a:avLst>
                <a:gd name="adj" fmla="val 69837"/>
              </a:avLst>
            </a:prstGeom>
            <a:solidFill>
              <a:schemeClr val="accent4">
                <a:lumMod val="5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Trapezoid 8"/>
            <p:cNvSpPr/>
            <p:nvPr/>
          </p:nvSpPr>
          <p:spPr>
            <a:xfrm rot="16200000">
              <a:off x="1594832" y="2634935"/>
              <a:ext cx="695326" cy="59529"/>
            </a:xfrm>
            <a:prstGeom prst="trapezoid">
              <a:avLst>
                <a:gd name="adj" fmla="val 69837"/>
              </a:avLst>
            </a:prstGeom>
            <a:solidFill>
              <a:schemeClr val="accent3">
                <a:lumMod val="5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Pentagon 9"/>
            <p:cNvSpPr/>
            <p:nvPr/>
          </p:nvSpPr>
          <p:spPr>
            <a:xfrm>
              <a:off x="1912729" y="2359899"/>
              <a:ext cx="3510756" cy="607219"/>
            </a:xfrm>
            <a:prstGeom prst="homePlate">
              <a:avLst>
                <a:gd name="adj" fmla="val 36274"/>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Pentagon 10"/>
            <p:cNvSpPr/>
            <p:nvPr/>
          </p:nvSpPr>
          <p:spPr>
            <a:xfrm>
              <a:off x="1978804" y="4756055"/>
              <a:ext cx="3510757" cy="607219"/>
            </a:xfrm>
            <a:prstGeom prst="homePlate">
              <a:avLst>
                <a:gd name="adj" fmla="val 36274"/>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Rectangle 33"/>
            <p:cNvSpPr/>
            <p:nvPr/>
          </p:nvSpPr>
          <p:spPr>
            <a:xfrm>
              <a:off x="2679704" y="2509740"/>
              <a:ext cx="2330568" cy="375027"/>
            </a:xfrm>
            <a:prstGeom prst="rect">
              <a:avLst/>
            </a:prstGeom>
          </p:spPr>
          <p:txBody>
            <a:bodyPr wrap="square">
              <a:spAutoFit/>
            </a:bodyPr>
            <a:lstStyle/>
            <a:p>
              <a:pPr algn="ctr">
                <a:lnSpc>
                  <a:spcPct val="120000"/>
                </a:lnSpc>
              </a:pPr>
              <a:r>
                <a:rPr lang="zh-CN" altLang="en-US" sz="14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应用托管服务</a:t>
              </a:r>
              <a:endParaRPr lang="en-GB"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TextBox 38"/>
            <p:cNvSpPr txBox="1"/>
            <p:nvPr/>
          </p:nvSpPr>
          <p:spPr>
            <a:xfrm>
              <a:off x="1944843" y="2478964"/>
              <a:ext cx="303613" cy="349601"/>
            </a:xfrm>
            <a:prstGeom prst="rect">
              <a:avLst/>
            </a:prstGeom>
            <a:noFill/>
            <a:effectLst/>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sz="14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1</a:t>
              </a:r>
              <a:endParaRPr lang="en-US" sz="14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TextBox 191"/>
            <p:cNvSpPr txBox="1"/>
            <p:nvPr/>
          </p:nvSpPr>
          <p:spPr>
            <a:xfrm>
              <a:off x="1944843" y="4863880"/>
              <a:ext cx="303613" cy="349601"/>
            </a:xfrm>
            <a:prstGeom prst="rect">
              <a:avLst/>
            </a:prstGeom>
            <a:noFill/>
            <a:effectLst/>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sz="14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2</a:t>
              </a:r>
              <a:endParaRPr lang="en-US" sz="14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7" name="TextBox 192"/>
            <p:cNvSpPr txBox="1"/>
            <p:nvPr/>
          </p:nvSpPr>
          <p:spPr>
            <a:xfrm>
              <a:off x="1995857" y="5190414"/>
              <a:ext cx="170163" cy="348848"/>
            </a:xfrm>
            <a:prstGeom prst="rect">
              <a:avLst/>
            </a:prstGeom>
            <a:noFill/>
            <a:effectLst/>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endParaRPr lang="en-US" sz="14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Rectangle 38"/>
            <p:cNvSpPr/>
            <p:nvPr/>
          </p:nvSpPr>
          <p:spPr>
            <a:xfrm>
              <a:off x="2668093" y="4852878"/>
              <a:ext cx="2330568" cy="374220"/>
            </a:xfrm>
            <a:prstGeom prst="rect">
              <a:avLst/>
            </a:prstGeom>
          </p:spPr>
          <p:txBody>
            <a:bodyPr wrap="square">
              <a:spAutoFit/>
            </a:bodyPr>
            <a:lstStyle/>
            <a:p>
              <a:pPr algn="ctr">
                <a:lnSpc>
                  <a:spcPct val="120000"/>
                </a:lnSpc>
              </a:pPr>
              <a:r>
                <a:rPr lang="zh-CN" altLang="en-US" sz="14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主机托管与</a:t>
              </a:r>
              <a:r>
                <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机</a:t>
              </a:r>
              <a:r>
                <a:rPr lang="zh-CN" altLang="en-US" sz="14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位租赁</a:t>
              </a:r>
              <a:endParaRPr lang="en-GB"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Rectangle 39"/>
            <p:cNvSpPr/>
            <p:nvPr/>
          </p:nvSpPr>
          <p:spPr>
            <a:xfrm>
              <a:off x="2679704" y="4314672"/>
              <a:ext cx="2562980" cy="375027"/>
            </a:xfrm>
            <a:prstGeom prst="rect">
              <a:avLst/>
            </a:prstGeom>
          </p:spPr>
          <p:txBody>
            <a:bodyPr wrap="square">
              <a:spAutoFit/>
            </a:bodyPr>
            <a:lstStyle/>
            <a:p>
              <a:pPr algn="ctr">
                <a:lnSpc>
                  <a:spcPct val="120000"/>
                </a:lnSpc>
              </a:pPr>
              <a:r>
                <a:rPr lang="zh-CN" altLang="en-US" sz="14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链路服务</a:t>
              </a:r>
              <a:endParaRPr lang="en-GB"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Rectangle 40"/>
            <p:cNvSpPr/>
            <p:nvPr/>
          </p:nvSpPr>
          <p:spPr>
            <a:xfrm>
              <a:off x="2679704" y="5214753"/>
              <a:ext cx="2330568" cy="350420"/>
            </a:xfrm>
            <a:prstGeom prst="rect">
              <a:avLst/>
            </a:prstGeom>
          </p:spPr>
          <p:txBody>
            <a:bodyPr wrap="square">
              <a:spAutoFit/>
            </a:bodyPr>
            <a:lstStyle/>
            <a:p>
              <a:pPr algn="ctr">
                <a:lnSpc>
                  <a:spcPct val="120000"/>
                </a:lnSpc>
              </a:pPr>
              <a:r>
                <a:rPr lang="zh-CN" altLang="en-US" sz="14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、器</a:t>
              </a:r>
              <a:r>
                <a:rPr lang="en-GB" sz="14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 </a:t>
              </a:r>
              <a:endParaRPr lang="en-GB"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65" name="文本框 64"/>
          <p:cNvSpPr txBox="1"/>
          <p:nvPr/>
        </p:nvSpPr>
        <p:spPr>
          <a:xfrm>
            <a:off x="372973" y="362225"/>
            <a:ext cx="1118081" cy="374375"/>
          </a:xfrm>
          <a:prstGeom prst="rect">
            <a:avLst/>
          </a:prstGeom>
          <a:noFill/>
        </p:spPr>
        <p:txBody>
          <a:bodyPr wrap="none" lIns="96434" tIns="48217" rIns="96434" bIns="48217" rtlCol="0">
            <a:spAutoFit/>
          </a:bodyPr>
          <a:lstStyle/>
          <a:p>
            <a:pPr defTabSz="963930"/>
            <a:r>
              <a:rPr lang="zh-CN" altLang="en-US" sz="1800" dirty="0" smtClean="0">
                <a:solidFill>
                  <a:srgbClr val="E7E6E6">
                    <a:lumMod val="25000"/>
                  </a:srgbClr>
                </a:solidFill>
                <a:latin typeface="微软雅黑" panose="020B0503020204020204" pitchFamily="34" charset="-122"/>
                <a:ea typeface="微软雅黑" panose="020B0503020204020204" pitchFamily="34" charset="-122"/>
                <a:cs typeface="+mn-ea"/>
                <a:sym typeface="+mn-lt"/>
              </a:rPr>
              <a:t>托管服务</a:t>
            </a:r>
            <a:endParaRPr lang="zh-CN" altLang="en-US" sz="1800" dirty="0">
              <a:solidFill>
                <a:srgbClr val="E7E6E6">
                  <a:lumMod val="25000"/>
                </a:srgbClr>
              </a:solidFill>
              <a:latin typeface="微软雅黑" panose="020B0503020204020204" pitchFamily="34" charset="-122"/>
              <a:ea typeface="微软雅黑" panose="020B0503020204020204" pitchFamily="34" charset="-122"/>
              <a:cs typeface="+mn-ea"/>
              <a:sym typeface="+mn-lt"/>
            </a:endParaRPr>
          </a:p>
        </p:txBody>
      </p:sp>
      <p:pic>
        <p:nvPicPr>
          <p:cNvPr id="67" name="图片 6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860278" y="197518"/>
            <a:ext cx="3893811" cy="754511"/>
          </a:xfrm>
          <a:prstGeom prst="rect">
            <a:avLst/>
          </a:prstGeom>
        </p:spPr>
      </p:pic>
      <p:pic>
        <p:nvPicPr>
          <p:cNvPr id="42" name="图片 4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860278" y="172156"/>
            <a:ext cx="3893811" cy="75451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custDataLst>
              <p:tags r:id="rId1"/>
            </p:custDataLst>
          </p:nvPr>
        </p:nvSpPr>
        <p:spPr>
          <a:xfrm>
            <a:off x="0" y="2647413"/>
            <a:ext cx="12855600" cy="11959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2847500" rtlCol="0" anchor="ctr">
            <a:normAutofit/>
          </a:bodyPr>
          <a:lstStyle/>
          <a:p>
            <a:pPr algn="ctr"/>
            <a:endPar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任意多边形 6"/>
          <p:cNvSpPr/>
          <p:nvPr>
            <p:custDataLst>
              <p:tags r:id="rId2"/>
            </p:custDataLst>
          </p:nvPr>
        </p:nvSpPr>
        <p:spPr>
          <a:xfrm>
            <a:off x="1435296" y="2240406"/>
            <a:ext cx="2733578" cy="2151532"/>
          </a:xfrm>
          <a:custGeom>
            <a:avLst/>
            <a:gdLst>
              <a:gd name="connsiteX0" fmla="*/ 0 w 1950720"/>
              <a:gd name="connsiteY0" fmla="*/ 0 h 1535364"/>
              <a:gd name="connsiteX1" fmla="*/ 1950720 w 1950720"/>
              <a:gd name="connsiteY1" fmla="*/ 0 h 1535364"/>
              <a:gd name="connsiteX2" fmla="*/ 975360 w 1950720"/>
              <a:gd name="connsiteY2" fmla="*/ 1535364 h 1535364"/>
            </a:gdLst>
            <a:ahLst/>
            <a:cxnLst>
              <a:cxn ang="0">
                <a:pos x="connsiteX0" y="connsiteY0"/>
              </a:cxn>
              <a:cxn ang="0">
                <a:pos x="connsiteX1" y="connsiteY1"/>
              </a:cxn>
              <a:cxn ang="0">
                <a:pos x="connsiteX2" y="connsiteY2"/>
              </a:cxn>
            </a:cxnLst>
            <a:rect l="l" t="t" r="r" b="b"/>
            <a:pathLst>
              <a:path w="1950720" h="1535364">
                <a:moveTo>
                  <a:pt x="0" y="0"/>
                </a:moveTo>
                <a:lnTo>
                  <a:pt x="1950720" y="0"/>
                </a:lnTo>
                <a:lnTo>
                  <a:pt x="975360" y="1535364"/>
                </a:lnTo>
                <a:close/>
              </a:path>
            </a:pathLst>
          </a:custGeom>
          <a:solidFill>
            <a:schemeClr val="accent1"/>
          </a:solidFill>
          <a:ln w="0">
            <a:noFill/>
          </a:ln>
        </p:spPr>
        <p:style>
          <a:lnRef idx="2">
            <a:schemeClr val="accent1">
              <a:shade val="50000"/>
            </a:schemeClr>
          </a:lnRef>
          <a:fillRef idx="1">
            <a:schemeClr val="accent1"/>
          </a:fillRef>
          <a:effectRef idx="0">
            <a:schemeClr val="accent1"/>
          </a:effectRef>
          <a:fontRef idx="minor">
            <a:schemeClr val="lt1"/>
          </a:fontRef>
        </p:style>
        <p:txBody>
          <a:bodyPr wrap="square" tIns="0" bIns="569500" rtlCol="0" anchor="ctr">
            <a:noAutofit/>
          </a:bodyPr>
          <a:lstStyle/>
          <a:p>
            <a:pPr lvl="0" algn="ctr">
              <a:buClr>
                <a:srgbClr val="FFC000">
                  <a:lumMod val="75000"/>
                </a:srgbClr>
              </a:buClr>
              <a:buSzPct val="60000"/>
            </a:pPr>
            <a:r>
              <a:rPr lang="en-US" altLang="zh-CN" sz="66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01</a:t>
            </a:r>
            <a:endParaRPr lang="zh-CN" altLang="en-US" sz="66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MH_Entry_1"/>
          <p:cNvSpPr/>
          <p:nvPr>
            <p:custDataLst>
              <p:tags r:id="rId3"/>
            </p:custDataLst>
          </p:nvPr>
        </p:nvSpPr>
        <p:spPr>
          <a:xfrm>
            <a:off x="5853311" y="2967973"/>
            <a:ext cx="4824536" cy="492443"/>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algn="ctr"/>
            <a:r>
              <a:rPr lang="zh-CN" altLang="en-US" sz="32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应用托管服务</a:t>
            </a:r>
            <a:endParaRPr lang="en-GB" altLang="zh-CN" sz="32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pic>
        <p:nvPicPr>
          <p:cNvPr id="13" name="图片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60278" y="172156"/>
            <a:ext cx="3893811" cy="754511"/>
          </a:xfrm>
          <a:prstGeom prst="rect">
            <a:avLst/>
          </a:prstGeom>
        </p:spPr>
      </p:pic>
    </p:spTree>
    <p:custDataLst>
      <p:tags r:id="rId5"/>
    </p:custDataLst>
  </p:cSld>
  <p:clrMapOvr>
    <a:masterClrMapping/>
  </p:clrMapOvr>
  <p:transition spd="slow" advTm="0">
    <p:push/>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直角三角形 2"/>
          <p:cNvSpPr/>
          <p:nvPr/>
        </p:nvSpPr>
        <p:spPr>
          <a:xfrm>
            <a:off x="795" y="448"/>
            <a:ext cx="9301115" cy="7231757"/>
          </a:xfrm>
          <a:prstGeom prst="rtTriangle">
            <a:avLst/>
          </a:prstGeom>
          <a:blipFill dpi="0" rotWithShape="1">
            <a:blip r:embed="rId1"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矩形 43"/>
          <p:cNvSpPr/>
          <p:nvPr/>
        </p:nvSpPr>
        <p:spPr>
          <a:xfrm>
            <a:off x="4117282" y="2168612"/>
            <a:ext cx="3824261" cy="1717393"/>
          </a:xfrm>
          <a:prstGeom prst="rect">
            <a:avLst/>
          </a:prstGeom>
          <a:effectLst/>
        </p:spPr>
        <p:txBody>
          <a:bodyPr wrap="square">
            <a:spAutoFit/>
          </a:bodyPr>
          <a:lstStyle/>
          <a:p>
            <a:pPr algn="r">
              <a:lnSpc>
                <a:spcPct val="120000"/>
              </a:lnSpc>
            </a:pPr>
            <a:r>
              <a:rPr lang="zh-CN" altLang="en-US" sz="2800" dirty="0" smtClean="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柜台软件＋</a:t>
            </a:r>
            <a:r>
              <a:rPr lang="en-US" altLang="zh-CN" sz="2800" dirty="0" smtClean="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Level2</a:t>
            </a:r>
            <a:r>
              <a:rPr lang="zh-CN" altLang="en-US" sz="2800" dirty="0" smtClean="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行情</a:t>
            </a:r>
            <a:endParaRPr lang="en-US" altLang="zh-CN" sz="2800" dirty="0" smtClean="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a:p>
            <a:pPr algn="r">
              <a:lnSpc>
                <a:spcPct val="120000"/>
              </a:lnSpc>
            </a:pPr>
            <a:r>
              <a:rPr lang="zh-CN" altLang="en-US" sz="1600" b="1" dirty="0" smtClean="0">
                <a:solidFill>
                  <a:schemeClr val="bg1">
                    <a:lumMod val="65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应用平台提供柜台软件集成大商所</a:t>
            </a:r>
            <a:r>
              <a:rPr lang="en-US" altLang="zh-CN" sz="1600" b="1" dirty="0" smtClean="0">
                <a:solidFill>
                  <a:schemeClr val="bg1">
                    <a:lumMod val="65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Level2</a:t>
            </a:r>
            <a:r>
              <a:rPr lang="zh-CN" altLang="en-US" sz="1600" b="1" dirty="0" smtClean="0">
                <a:solidFill>
                  <a:schemeClr val="bg1">
                    <a:lumMod val="65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行情展示</a:t>
            </a:r>
            <a:endParaRPr lang="en-US" altLang="zh-CN" sz="1600" b="1" dirty="0" smtClean="0">
              <a:solidFill>
                <a:schemeClr val="bg1">
                  <a:lumMod val="65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a:p>
            <a:pPr algn="r">
              <a:lnSpc>
                <a:spcPct val="120000"/>
              </a:lnSpc>
            </a:pPr>
            <a:endParaRPr lang="en-US" altLang="zh-CN" sz="28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圆角矩形 44"/>
          <p:cNvSpPr/>
          <p:nvPr/>
        </p:nvSpPr>
        <p:spPr bwMode="auto">
          <a:xfrm>
            <a:off x="2787231" y="2096765"/>
            <a:ext cx="860230" cy="709226"/>
          </a:xfrm>
          <a:prstGeom prst="roundRect">
            <a:avLst/>
          </a:prstGeom>
          <a:solidFill>
            <a:schemeClr val="bg1"/>
          </a:solidFill>
          <a:ln w="38100">
            <a:noFill/>
          </a:ln>
          <a:effectLst>
            <a:outerShdw blurRad="203200" dist="889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000" dirty="0">
                <a:solidFill>
                  <a:schemeClr val="accent2"/>
                </a:solidFill>
                <a:latin typeface="Impact" panose="020B0806030902050204" pitchFamily="34" charset="0"/>
                <a:cs typeface="+mn-ea"/>
                <a:sym typeface="+mn-lt"/>
              </a:rPr>
              <a:t>01</a:t>
            </a:r>
            <a:endParaRPr lang="zh-CN" altLang="en-US" sz="4000" dirty="0">
              <a:solidFill>
                <a:schemeClr val="accent2"/>
              </a:solidFill>
              <a:latin typeface="Impact" panose="020B0806030902050204" pitchFamily="34" charset="0"/>
              <a:cs typeface="+mn-ea"/>
              <a:sym typeface="+mn-lt"/>
            </a:endParaRPr>
          </a:p>
        </p:txBody>
      </p:sp>
      <p:sp>
        <p:nvSpPr>
          <p:cNvPr id="48" name="矩形 47"/>
          <p:cNvSpPr/>
          <p:nvPr/>
        </p:nvSpPr>
        <p:spPr>
          <a:xfrm>
            <a:off x="6717407" y="3832350"/>
            <a:ext cx="2393687" cy="1274195"/>
          </a:xfrm>
          <a:prstGeom prst="rect">
            <a:avLst/>
          </a:prstGeom>
          <a:effectLst/>
        </p:spPr>
        <p:txBody>
          <a:bodyPr wrap="square">
            <a:spAutoFit/>
          </a:bodyPr>
          <a:lstStyle/>
          <a:p>
            <a:pPr>
              <a:lnSpc>
                <a:spcPct val="120000"/>
              </a:lnSpc>
            </a:pPr>
            <a:r>
              <a:rPr lang="zh-CN" altLang="en-US" sz="2800" dirty="0" smtClean="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运维服务</a:t>
            </a:r>
            <a:endParaRPr lang="en-US" altLang="zh-CN" sz="2800" dirty="0" smtClean="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a:p>
            <a:pPr algn="ctr">
              <a:lnSpc>
                <a:spcPct val="120000"/>
              </a:lnSpc>
            </a:pPr>
            <a:r>
              <a:rPr lang="zh-CN" altLang="en-US" b="1"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提供监视服务</a:t>
            </a:r>
            <a:endParaRPr lang="en-US" altLang="zh-CN" b="1"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a:p>
            <a:pPr algn="ctr">
              <a:lnSpc>
                <a:spcPct val="120000"/>
              </a:lnSpc>
            </a:pPr>
            <a:r>
              <a:rPr lang="zh-CN" altLang="en-US" b="1"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应用运维服务</a:t>
            </a:r>
            <a:endParaRPr lang="en-US" altLang="zh-CN"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圆角矩形 48"/>
          <p:cNvSpPr/>
          <p:nvPr/>
        </p:nvSpPr>
        <p:spPr bwMode="auto">
          <a:xfrm>
            <a:off x="5133901" y="3986292"/>
            <a:ext cx="860230" cy="709226"/>
          </a:xfrm>
          <a:prstGeom prst="roundRect">
            <a:avLst/>
          </a:prstGeom>
          <a:solidFill>
            <a:schemeClr val="bg1"/>
          </a:solidFill>
          <a:ln w="38100">
            <a:noFill/>
          </a:ln>
          <a:effectLst>
            <a:outerShdw blurRad="203200" dist="889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000" dirty="0" smtClean="0">
                <a:solidFill>
                  <a:schemeClr val="accent2"/>
                </a:solidFill>
                <a:latin typeface="Impact" panose="020B0806030902050204" pitchFamily="34" charset="0"/>
                <a:cs typeface="+mn-ea"/>
                <a:sym typeface="+mn-lt"/>
              </a:rPr>
              <a:t>02</a:t>
            </a:r>
            <a:endParaRPr lang="zh-CN" altLang="en-US" sz="4000" dirty="0">
              <a:solidFill>
                <a:schemeClr val="accent2"/>
              </a:solidFill>
              <a:latin typeface="Impact" panose="020B0806030902050204" pitchFamily="34" charset="0"/>
              <a:cs typeface="+mn-ea"/>
              <a:sym typeface="+mn-lt"/>
            </a:endParaRPr>
          </a:p>
        </p:txBody>
      </p:sp>
      <p:sp>
        <p:nvSpPr>
          <p:cNvPr id="12" name="文本框 11"/>
          <p:cNvSpPr txBox="1"/>
          <p:nvPr/>
        </p:nvSpPr>
        <p:spPr>
          <a:xfrm>
            <a:off x="740743" y="174781"/>
            <a:ext cx="1118081" cy="374375"/>
          </a:xfrm>
          <a:prstGeom prst="rect">
            <a:avLst/>
          </a:prstGeom>
          <a:noFill/>
        </p:spPr>
        <p:txBody>
          <a:bodyPr wrap="none" lIns="96434" tIns="48217" rIns="96434" bIns="48217" rtlCol="0">
            <a:spAutoFit/>
          </a:bodyPr>
          <a:lstStyle/>
          <a:p>
            <a:pPr defTabSz="963930"/>
            <a:r>
              <a:rPr lang="zh-CN" altLang="en-US" dirty="0" smtClean="0">
                <a:solidFill>
                  <a:srgbClr val="E7E6E6">
                    <a:lumMod val="25000"/>
                  </a:srgbClr>
                </a:solidFill>
                <a:latin typeface="微软雅黑" panose="020B0503020204020204" pitchFamily="34" charset="-122"/>
                <a:ea typeface="微软雅黑" panose="020B0503020204020204" pitchFamily="34" charset="-122"/>
                <a:cs typeface="+mn-ea"/>
                <a:sym typeface="+mn-lt"/>
              </a:rPr>
              <a:t>应用托管</a:t>
            </a:r>
            <a:endParaRPr lang="zh-CN" altLang="en-US" sz="1800" dirty="0">
              <a:solidFill>
                <a:srgbClr val="E7E6E6">
                  <a:lumMod val="25000"/>
                </a:srgbClr>
              </a:solidFill>
              <a:latin typeface="微软雅黑" panose="020B0503020204020204" pitchFamily="34" charset="-122"/>
              <a:ea typeface="微软雅黑" panose="020B0503020204020204" pitchFamily="34" charset="-122"/>
              <a:cs typeface="+mn-ea"/>
              <a:sym typeface="+mn-lt"/>
            </a:endParaRPr>
          </a:p>
        </p:txBody>
      </p:sp>
      <p:pic>
        <p:nvPicPr>
          <p:cNvPr id="14" name="图片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60278" y="172156"/>
            <a:ext cx="3893811" cy="754511"/>
          </a:xfrm>
          <a:prstGeom prst="rect">
            <a:avLst/>
          </a:prstGeom>
        </p:spPr>
      </p:pic>
    </p:spTree>
  </p:cSld>
  <p:clrMapOvr>
    <a:masterClrMapping/>
  </p:clrMapOvr>
  <p:transition spd="slow"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additive="base">
                                        <p:cTn id="11" dur="500" fill="hold"/>
                                        <p:tgtEl>
                                          <p:spTgt spid="45"/>
                                        </p:tgtEl>
                                        <p:attrNameLst>
                                          <p:attrName>ppt_x</p:attrName>
                                        </p:attrNameLst>
                                      </p:cBhvr>
                                      <p:tavLst>
                                        <p:tav tm="0">
                                          <p:val>
                                            <p:strVal val="#ppt_x"/>
                                          </p:val>
                                        </p:tav>
                                        <p:tav tm="100000">
                                          <p:val>
                                            <p:strVal val="#ppt_x"/>
                                          </p:val>
                                        </p:tav>
                                      </p:tavLst>
                                    </p:anim>
                                    <p:anim calcmode="lin" valueType="num">
                                      <p:cBhvr additive="base">
                                        <p:cTn id="12" dur="500" fill="hold"/>
                                        <p:tgtEl>
                                          <p:spTgt spid="45"/>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wipe(left)">
                                      <p:cBhvr>
                                        <p:cTn id="16" dur="500"/>
                                        <p:tgtEl>
                                          <p:spTgt spid="44"/>
                                        </p:tgtEl>
                                      </p:cBhvr>
                                    </p:animEffect>
                                  </p:childTnLst>
                                </p:cTn>
                              </p:par>
                            </p:childTnLst>
                          </p:cTn>
                        </p:par>
                        <p:par>
                          <p:cTn id="17" fill="hold">
                            <p:stCondLst>
                              <p:cond delay="1500"/>
                            </p:stCondLst>
                            <p:childTnLst>
                              <p:par>
                                <p:cTn id="18" presetID="2" presetClass="entr" presetSubtype="1"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 calcmode="lin" valueType="num">
                                      <p:cBhvr additive="base">
                                        <p:cTn id="20" dur="500" fill="hold"/>
                                        <p:tgtEl>
                                          <p:spTgt spid="49"/>
                                        </p:tgtEl>
                                        <p:attrNameLst>
                                          <p:attrName>ppt_x</p:attrName>
                                        </p:attrNameLst>
                                      </p:cBhvr>
                                      <p:tavLst>
                                        <p:tav tm="0">
                                          <p:val>
                                            <p:strVal val="#ppt_x"/>
                                          </p:val>
                                        </p:tav>
                                        <p:tav tm="100000">
                                          <p:val>
                                            <p:strVal val="#ppt_x"/>
                                          </p:val>
                                        </p:tav>
                                      </p:tavLst>
                                    </p:anim>
                                    <p:anim calcmode="lin" valueType="num">
                                      <p:cBhvr additive="base">
                                        <p:cTn id="21" dur="500" fill="hold"/>
                                        <p:tgtEl>
                                          <p:spTgt spid="49"/>
                                        </p:tgtEl>
                                        <p:attrNameLst>
                                          <p:attrName>ppt_y</p:attrName>
                                        </p:attrNameLst>
                                      </p:cBhvr>
                                      <p:tavLst>
                                        <p:tav tm="0">
                                          <p:val>
                                            <p:strVal val="0-#ppt_h/2"/>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4" grpId="0"/>
      <p:bldP spid="45" grpId="0" animBg="1"/>
      <p:bldP spid="48" grpId="0"/>
      <p:bldP spid="4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2775890" y="2515603"/>
            <a:ext cx="1436291" cy="1289767"/>
            <a:chOff x="1580039" y="1670330"/>
            <a:chExt cx="1176228" cy="1056234"/>
          </a:xfrm>
        </p:grpSpPr>
        <p:sp>
          <p:nvSpPr>
            <p:cNvPr id="10" name="TextBox 9"/>
            <p:cNvSpPr txBox="1"/>
            <p:nvPr/>
          </p:nvSpPr>
          <p:spPr>
            <a:xfrm>
              <a:off x="1998749" y="1670330"/>
              <a:ext cx="350506" cy="907376"/>
            </a:xfrm>
            <a:prstGeom prst="rect">
              <a:avLst/>
            </a:prstGeom>
            <a:noFill/>
          </p:spPr>
          <p:txBody>
            <a:bodyPr wrap="none" lIns="0" tIns="0" rIns="0" bIns="0" rtlCol="0">
              <a:spAutoFit/>
            </a:bodyPr>
            <a:lstStyle/>
            <a:p>
              <a:pPr algn="ctr">
                <a:lnSpc>
                  <a:spcPct val="120000"/>
                </a:lnSpc>
              </a:pPr>
              <a:r>
                <a:rPr lang="en-US" sz="60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6</a:t>
              </a:r>
              <a:endParaRPr lang="en-US" sz="6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TextBox 10"/>
            <p:cNvSpPr txBox="1"/>
            <p:nvPr/>
          </p:nvSpPr>
          <p:spPr>
            <a:xfrm>
              <a:off x="1580039" y="2514843"/>
              <a:ext cx="1176228" cy="211721"/>
            </a:xfrm>
            <a:prstGeom prst="rect">
              <a:avLst/>
            </a:prstGeom>
            <a:noFill/>
          </p:spPr>
          <p:txBody>
            <a:bodyPr wrap="none" lIns="0" tIns="0" rIns="0" bIns="0" rtlCol="0">
              <a:spAutoFit/>
            </a:bodyPr>
            <a:lstStyle/>
            <a:p>
              <a:pPr algn="ctr">
                <a:lnSpc>
                  <a:spcPct val="120000"/>
                </a:lnSpc>
              </a:pPr>
              <a:r>
                <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点击</a:t>
              </a:r>
              <a:r>
                <a:rPr lang="zh-CN" altLang="en-US" sz="14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请换</a:t>
              </a:r>
              <a:r>
                <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3" name="文本框 22"/>
          <p:cNvSpPr txBox="1"/>
          <p:nvPr/>
        </p:nvSpPr>
        <p:spPr>
          <a:xfrm>
            <a:off x="389728" y="349114"/>
            <a:ext cx="2041411" cy="374375"/>
          </a:xfrm>
          <a:prstGeom prst="rect">
            <a:avLst/>
          </a:prstGeom>
          <a:noFill/>
        </p:spPr>
        <p:txBody>
          <a:bodyPr wrap="none" lIns="96434" tIns="48217" rIns="96434" bIns="48217" rtlCol="0">
            <a:spAutoFit/>
          </a:bodyPr>
          <a:lstStyle/>
          <a:p>
            <a:pPr defTabSz="963930"/>
            <a:r>
              <a:rPr lang="zh-CN" altLang="en-US" dirty="0" smtClean="0">
                <a:solidFill>
                  <a:srgbClr val="E7E6E6">
                    <a:lumMod val="25000"/>
                  </a:srgbClr>
                </a:solidFill>
                <a:latin typeface="微软雅黑" panose="020B0503020204020204" pitchFamily="34" charset="-122"/>
                <a:ea typeface="微软雅黑" panose="020B0503020204020204" pitchFamily="34" charset="-122"/>
                <a:cs typeface="+mn-ea"/>
                <a:sym typeface="+mn-lt"/>
              </a:rPr>
              <a:t>应用托管服务优势</a:t>
            </a:r>
            <a:endParaRPr lang="zh-CN" altLang="en-US" sz="1800" dirty="0">
              <a:solidFill>
                <a:srgbClr val="E7E6E6">
                  <a:lumMod val="25000"/>
                </a:srgbClr>
              </a:solidFill>
              <a:latin typeface="微软雅黑" panose="020B0503020204020204" pitchFamily="34" charset="-122"/>
              <a:ea typeface="微软雅黑" panose="020B0503020204020204" pitchFamily="34" charset="-122"/>
              <a:cs typeface="+mn-ea"/>
              <a:sym typeface="+mn-lt"/>
            </a:endParaRPr>
          </a:p>
        </p:txBody>
      </p:sp>
      <p:sp>
        <p:nvSpPr>
          <p:cNvPr id="7" name="Text Placeholder 9"/>
          <p:cNvSpPr txBox="1"/>
          <p:nvPr/>
        </p:nvSpPr>
        <p:spPr>
          <a:xfrm>
            <a:off x="9367011" y="2257070"/>
            <a:ext cx="3111036" cy="295466"/>
          </a:xfrm>
          <a:prstGeom prst="rect">
            <a:avLst/>
          </a:prstGeom>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fontAlgn="auto">
              <a:lnSpc>
                <a:spcPct val="120000"/>
              </a:lnSpc>
              <a:spcBef>
                <a:spcPts val="0"/>
              </a:spcBef>
              <a:spcAft>
                <a:spcPts val="0"/>
              </a:spcAft>
              <a:buFont typeface="Arial" panose="020B0604020202020204" pitchFamily="34" charset="0"/>
              <a:buNone/>
            </a:pPr>
            <a:r>
              <a:rPr lang="zh-CN" altLang="en-US" sz="1600" b="1" dirty="0" smtClean="0">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提供一站式交易柜台整体解决方案</a:t>
            </a:r>
            <a:endParaRPr lang="en-AU" sz="1600" b="1" dirty="0">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8" name="Text Placeholder 9"/>
          <p:cNvSpPr txBox="1"/>
          <p:nvPr/>
        </p:nvSpPr>
        <p:spPr>
          <a:xfrm>
            <a:off x="9367011" y="3415814"/>
            <a:ext cx="2532062" cy="590931"/>
          </a:xfrm>
          <a:prstGeom prst="rect">
            <a:avLst/>
          </a:prstGeom>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fontAlgn="auto">
              <a:lnSpc>
                <a:spcPct val="120000"/>
              </a:lnSpc>
              <a:spcBef>
                <a:spcPts val="0"/>
              </a:spcBef>
              <a:spcAft>
                <a:spcPts val="0"/>
              </a:spcAft>
              <a:buFont typeface="Arial" panose="020B0604020202020204" pitchFamily="34" charset="0"/>
              <a:buNone/>
            </a:pPr>
            <a:r>
              <a:rPr lang="zh-CN" altLang="en-US" sz="1600" b="1" dirty="0" smtClean="0">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安全，省心，高效的运维支持</a:t>
            </a:r>
            <a:endParaRPr lang="en-AU" altLang="zh-CN" sz="1600" b="1" dirty="0">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9" name="Text Placeholder 9"/>
          <p:cNvSpPr txBox="1"/>
          <p:nvPr/>
        </p:nvSpPr>
        <p:spPr>
          <a:xfrm>
            <a:off x="9345652" y="4482451"/>
            <a:ext cx="2532062" cy="590931"/>
          </a:xfrm>
          <a:prstGeom prst="rect">
            <a:avLst/>
          </a:prstGeom>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fontAlgn="auto">
              <a:lnSpc>
                <a:spcPct val="120000"/>
              </a:lnSpc>
              <a:spcBef>
                <a:spcPts val="0"/>
              </a:spcBef>
              <a:spcAft>
                <a:spcPts val="0"/>
              </a:spcAft>
              <a:buFont typeface="Arial" panose="020B0604020202020204" pitchFamily="34" charset="0"/>
              <a:buNone/>
            </a:pPr>
            <a:r>
              <a:rPr lang="zh-CN" altLang="en-US" sz="1600" b="1" dirty="0" smtClean="0">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统一的低延时高性能架构提供万兆光纤互联网环境</a:t>
            </a:r>
            <a:endParaRPr lang="en-AU" altLang="zh-CN" sz="1600" b="1" dirty="0">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2" name="Text Placeholder 9"/>
          <p:cNvSpPr txBox="1"/>
          <p:nvPr/>
        </p:nvSpPr>
        <p:spPr>
          <a:xfrm>
            <a:off x="9367011" y="5699397"/>
            <a:ext cx="2532062" cy="295466"/>
          </a:xfrm>
          <a:prstGeom prst="rect">
            <a:avLst/>
          </a:prstGeom>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fontAlgn="auto">
              <a:lnSpc>
                <a:spcPct val="120000"/>
              </a:lnSpc>
              <a:spcBef>
                <a:spcPts val="0"/>
              </a:spcBef>
              <a:spcAft>
                <a:spcPts val="0"/>
              </a:spcAft>
              <a:buFont typeface="Arial" panose="020B0604020202020204" pitchFamily="34" charset="0"/>
              <a:buNone/>
            </a:pPr>
            <a:r>
              <a:rPr lang="zh-CN" altLang="en-US" sz="1600" b="1" dirty="0" smtClean="0">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提供万兆光纤互联网环境</a:t>
            </a:r>
            <a:endParaRPr lang="en-AU" altLang="zh-CN" sz="1600" b="1" dirty="0">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grpSp>
        <p:nvGrpSpPr>
          <p:cNvPr id="13" name="Group 3"/>
          <p:cNvGrpSpPr/>
          <p:nvPr/>
        </p:nvGrpSpPr>
        <p:grpSpPr>
          <a:xfrm>
            <a:off x="3900574" y="2146942"/>
            <a:ext cx="4346894" cy="1933608"/>
            <a:chOff x="3031241" y="2222477"/>
            <a:chExt cx="4121726" cy="1833447"/>
          </a:xfrm>
        </p:grpSpPr>
        <p:grpSp>
          <p:nvGrpSpPr>
            <p:cNvPr id="14" name="Group 14"/>
            <p:cNvGrpSpPr/>
            <p:nvPr/>
          </p:nvGrpSpPr>
          <p:grpSpPr>
            <a:xfrm flipH="1">
              <a:off x="3031241" y="2222477"/>
              <a:ext cx="4121726" cy="1833447"/>
              <a:chOff x="3876268" y="1741695"/>
              <a:chExt cx="4404882" cy="1959402"/>
            </a:xfrm>
          </p:grpSpPr>
          <p:grpSp>
            <p:nvGrpSpPr>
              <p:cNvPr id="16" name="Group 33"/>
              <p:cNvGrpSpPr/>
              <p:nvPr/>
            </p:nvGrpSpPr>
            <p:grpSpPr>
              <a:xfrm>
                <a:off x="3876268" y="1741695"/>
                <a:ext cx="4404882" cy="1959402"/>
                <a:chOff x="3237996" y="1785939"/>
                <a:chExt cx="4404882" cy="1959402"/>
              </a:xfrm>
            </p:grpSpPr>
            <p:sp>
              <p:nvSpPr>
                <p:cNvPr id="19" name="Rectangle 34"/>
                <p:cNvSpPr>
                  <a:spLocks noChangeArrowheads="1"/>
                </p:cNvSpPr>
                <p:nvPr/>
              </p:nvSpPr>
              <p:spPr bwMode="auto">
                <a:xfrm flipH="1">
                  <a:off x="3767775" y="1785939"/>
                  <a:ext cx="1639995" cy="1035295"/>
                </a:xfrm>
                <a:prstGeom prst="rect">
                  <a:avLst/>
                </a:prstGeom>
                <a:solidFill>
                  <a:schemeClr val="accent1"/>
                </a:solidFill>
                <a:ln>
                  <a:noFill/>
                </a:ln>
              </p:spPr>
              <p:txBody>
                <a:bodyPr vert="horz" wrap="square" lIns="96435" tIns="48218" rIns="96435" bIns="48218" numCol="1" anchor="t" anchorCtr="0" compatLnSpc="1"/>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Rectangle 38"/>
                <p:cNvSpPr>
                  <a:spLocks noChangeArrowheads="1"/>
                </p:cNvSpPr>
                <p:nvPr/>
              </p:nvSpPr>
              <p:spPr bwMode="auto">
                <a:xfrm flipH="1">
                  <a:off x="6398591" y="3589676"/>
                  <a:ext cx="1244287" cy="155665"/>
                </a:xfrm>
                <a:prstGeom prst="rect">
                  <a:avLst/>
                </a:prstGeom>
                <a:solidFill>
                  <a:schemeClr val="accent1"/>
                </a:solidFill>
                <a:ln>
                  <a:noFill/>
                </a:ln>
              </p:spPr>
              <p:txBody>
                <a:bodyPr vert="horz" wrap="square" lIns="96435" tIns="48218" rIns="96435" bIns="48218" numCol="1" anchor="t" anchorCtr="0" compatLnSpc="1"/>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Freeform 42"/>
                <p:cNvSpPr/>
                <p:nvPr/>
              </p:nvSpPr>
              <p:spPr bwMode="auto">
                <a:xfrm flipH="1">
                  <a:off x="5407769" y="1785939"/>
                  <a:ext cx="990821" cy="1959402"/>
                </a:xfrm>
                <a:custGeom>
                  <a:avLst/>
                  <a:gdLst>
                    <a:gd name="T0" fmla="*/ 0 w 401"/>
                    <a:gd name="T1" fmla="*/ 730 h 793"/>
                    <a:gd name="T2" fmla="*/ 401 w 401"/>
                    <a:gd name="T3" fmla="*/ 0 h 793"/>
                    <a:gd name="T4" fmla="*/ 401 w 401"/>
                    <a:gd name="T5" fmla="*/ 419 h 793"/>
                    <a:gd name="T6" fmla="*/ 0 w 401"/>
                    <a:gd name="T7" fmla="*/ 793 h 793"/>
                    <a:gd name="T8" fmla="*/ 0 w 401"/>
                    <a:gd name="T9" fmla="*/ 730 h 793"/>
                  </a:gdLst>
                  <a:ahLst/>
                  <a:cxnLst>
                    <a:cxn ang="0">
                      <a:pos x="T0" y="T1"/>
                    </a:cxn>
                    <a:cxn ang="0">
                      <a:pos x="T2" y="T3"/>
                    </a:cxn>
                    <a:cxn ang="0">
                      <a:pos x="T4" y="T5"/>
                    </a:cxn>
                    <a:cxn ang="0">
                      <a:pos x="T6" y="T7"/>
                    </a:cxn>
                    <a:cxn ang="0">
                      <a:pos x="T8" y="T9"/>
                    </a:cxn>
                  </a:cxnLst>
                  <a:rect l="0" t="0" r="r" b="b"/>
                  <a:pathLst>
                    <a:path w="401" h="793">
                      <a:moveTo>
                        <a:pt x="0" y="730"/>
                      </a:moveTo>
                      <a:lnTo>
                        <a:pt x="401" y="0"/>
                      </a:lnTo>
                      <a:lnTo>
                        <a:pt x="401" y="419"/>
                      </a:lnTo>
                      <a:lnTo>
                        <a:pt x="0" y="793"/>
                      </a:lnTo>
                      <a:lnTo>
                        <a:pt x="0" y="730"/>
                      </a:lnTo>
                      <a:close/>
                    </a:path>
                  </a:pathLst>
                </a:custGeom>
                <a:solidFill>
                  <a:schemeClr val="accent1"/>
                </a:solidFill>
                <a:ln>
                  <a:noFill/>
                </a:ln>
              </p:spPr>
              <p:txBody>
                <a:bodyPr vert="horz" wrap="square" lIns="96435" tIns="48218" rIns="96435" bIns="48218" numCol="1" anchor="t" anchorCtr="0" compatLnSpc="1"/>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Oval 40"/>
                <p:cNvSpPr/>
                <p:nvPr/>
              </p:nvSpPr>
              <p:spPr>
                <a:xfrm>
                  <a:off x="3237996" y="1785939"/>
                  <a:ext cx="1035295" cy="103529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7" name="Oval 35"/>
              <p:cNvSpPr/>
              <p:nvPr/>
            </p:nvSpPr>
            <p:spPr>
              <a:xfrm>
                <a:off x="3989228" y="1851755"/>
                <a:ext cx="809372" cy="809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en-US" sz="800" dirty="0">
                  <a:solidFill>
                    <a:srgbClr val="F23B48"/>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5" name="Shape 2102"/>
            <p:cNvSpPr/>
            <p:nvPr/>
          </p:nvSpPr>
          <p:spPr>
            <a:xfrm>
              <a:off x="6432083" y="2522136"/>
              <a:ext cx="473021" cy="378403"/>
            </a:xfrm>
            <a:custGeom>
              <a:avLst/>
              <a:gdLst/>
              <a:ahLst/>
              <a:cxnLst>
                <a:cxn ang="0">
                  <a:pos x="wd2" y="hd2"/>
                </a:cxn>
                <a:cxn ang="5400000">
                  <a:pos x="wd2" y="hd2"/>
                </a:cxn>
                <a:cxn ang="10800000">
                  <a:pos x="wd2" y="hd2"/>
                </a:cxn>
                <a:cxn ang="16200000">
                  <a:pos x="wd2" y="hd2"/>
                </a:cxn>
              </a:cxnLst>
              <a:rect l="0" t="0" r="r" b="b"/>
              <a:pathLst>
                <a:path w="21600" h="21600" extrusionOk="0">
                  <a:moveTo>
                    <a:pt x="18143" y="10800"/>
                  </a:moveTo>
                  <a:cubicBezTo>
                    <a:pt x="17065" y="10800"/>
                    <a:pt x="16800" y="11898"/>
                    <a:pt x="16709" y="12419"/>
                  </a:cubicBezTo>
                  <a:cubicBezTo>
                    <a:pt x="16115" y="15817"/>
                    <a:pt x="13696" y="18359"/>
                    <a:pt x="10800" y="18359"/>
                  </a:cubicBezTo>
                  <a:cubicBezTo>
                    <a:pt x="9130" y="18359"/>
                    <a:pt x="7618" y="17514"/>
                    <a:pt x="6524" y="16146"/>
                  </a:cubicBezTo>
                  <a:cubicBezTo>
                    <a:pt x="6018" y="15513"/>
                    <a:pt x="5198" y="15513"/>
                    <a:pt x="4691" y="16146"/>
                  </a:cubicBezTo>
                  <a:cubicBezTo>
                    <a:pt x="4185" y="16779"/>
                    <a:pt x="4185" y="17804"/>
                    <a:pt x="4691" y="18437"/>
                  </a:cubicBezTo>
                  <a:cubicBezTo>
                    <a:pt x="6255" y="20391"/>
                    <a:pt x="8415" y="21600"/>
                    <a:pt x="10800" y="21600"/>
                  </a:cubicBezTo>
                  <a:cubicBezTo>
                    <a:pt x="14669" y="21600"/>
                    <a:pt x="17943" y="18421"/>
                    <a:pt x="19043" y="14039"/>
                  </a:cubicBezTo>
                  <a:lnTo>
                    <a:pt x="21600" y="14039"/>
                  </a:lnTo>
                  <a:lnTo>
                    <a:pt x="21600" y="10800"/>
                  </a:lnTo>
                  <a:cubicBezTo>
                    <a:pt x="21600" y="10800"/>
                    <a:pt x="18143" y="10800"/>
                    <a:pt x="18143" y="10800"/>
                  </a:cubicBezTo>
                  <a:close/>
                  <a:moveTo>
                    <a:pt x="4891" y="9180"/>
                  </a:moveTo>
                  <a:cubicBezTo>
                    <a:pt x="5484" y="5783"/>
                    <a:pt x="7904" y="3240"/>
                    <a:pt x="10800" y="3240"/>
                  </a:cubicBezTo>
                  <a:cubicBezTo>
                    <a:pt x="12470" y="3240"/>
                    <a:pt x="13982" y="4086"/>
                    <a:pt x="15076" y="5454"/>
                  </a:cubicBezTo>
                  <a:cubicBezTo>
                    <a:pt x="15582" y="6086"/>
                    <a:pt x="16404" y="6086"/>
                    <a:pt x="16909" y="5454"/>
                  </a:cubicBezTo>
                  <a:cubicBezTo>
                    <a:pt x="17415" y="4821"/>
                    <a:pt x="17415" y="3796"/>
                    <a:pt x="16909" y="3163"/>
                  </a:cubicBezTo>
                  <a:cubicBezTo>
                    <a:pt x="15346" y="1209"/>
                    <a:pt x="13186" y="0"/>
                    <a:pt x="10800" y="0"/>
                  </a:cubicBezTo>
                  <a:cubicBezTo>
                    <a:pt x="6931" y="0"/>
                    <a:pt x="3658" y="3178"/>
                    <a:pt x="2557" y="7560"/>
                  </a:cubicBezTo>
                  <a:lnTo>
                    <a:pt x="0" y="7560"/>
                  </a:lnTo>
                  <a:lnTo>
                    <a:pt x="0" y="10800"/>
                  </a:lnTo>
                  <a:lnTo>
                    <a:pt x="3457" y="10800"/>
                  </a:lnTo>
                  <a:cubicBezTo>
                    <a:pt x="4535" y="10800"/>
                    <a:pt x="4800" y="9702"/>
                    <a:pt x="4891" y="9180"/>
                  </a:cubicBezTo>
                  <a:close/>
                  <a:moveTo>
                    <a:pt x="7343" y="10800"/>
                  </a:moveTo>
                  <a:cubicBezTo>
                    <a:pt x="7343" y="13185"/>
                    <a:pt x="8891" y="15120"/>
                    <a:pt x="10800" y="15120"/>
                  </a:cubicBezTo>
                  <a:cubicBezTo>
                    <a:pt x="12709" y="15120"/>
                    <a:pt x="14255" y="13185"/>
                    <a:pt x="14255" y="10800"/>
                  </a:cubicBezTo>
                  <a:cubicBezTo>
                    <a:pt x="14255" y="8415"/>
                    <a:pt x="12709" y="6480"/>
                    <a:pt x="10800" y="6480"/>
                  </a:cubicBezTo>
                  <a:cubicBezTo>
                    <a:pt x="8891" y="6480"/>
                    <a:pt x="7343" y="8415"/>
                    <a:pt x="7343" y="10800"/>
                  </a:cubicBezTo>
                  <a:close/>
                </a:path>
              </a:pathLst>
            </a:custGeom>
            <a:solidFill>
              <a:schemeClr val="accent1"/>
            </a:solidFill>
            <a:ln w="12700" cap="flat">
              <a:noFill/>
              <a:miter lim="400000"/>
            </a:ln>
            <a:effectLst/>
          </p:spPr>
          <p:txBody>
            <a:bodyPr wrap="square" lIns="40181" tIns="40181" rIns="40181" bIns="40181" numCol="1" anchor="ctr">
              <a:noAutofit/>
            </a:bodyPr>
            <a:lstStyle/>
            <a:p>
              <a:pPr lvl="0" algn="just">
                <a:lnSpc>
                  <a:spcPct val="120000"/>
                </a:lnSpc>
                <a:spcBef>
                  <a:spcPts val="0"/>
                </a:spcBef>
                <a:spcAft>
                  <a:spcPts val="0"/>
                </a:spcAft>
                <a:defRPr sz="3200">
                  <a:solidFill>
                    <a:srgbClr val="FFFFFF"/>
                  </a:solidFill>
                  <a:latin typeface="Helvetica Light"/>
                  <a:ea typeface="Helvetica Light"/>
                  <a:cs typeface="Helvetica Light"/>
                  <a:sym typeface="Helvetica Light"/>
                </a:defRPr>
              </a:pPr>
              <a:endParaRPr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4" name="Group 5"/>
          <p:cNvGrpSpPr/>
          <p:nvPr/>
        </p:nvGrpSpPr>
        <p:grpSpPr>
          <a:xfrm>
            <a:off x="3900574" y="4258550"/>
            <a:ext cx="4346894" cy="1039160"/>
            <a:chOff x="3031241" y="4224704"/>
            <a:chExt cx="4121726" cy="985332"/>
          </a:xfrm>
        </p:grpSpPr>
        <p:grpSp>
          <p:nvGrpSpPr>
            <p:cNvPr id="35" name="Group 12"/>
            <p:cNvGrpSpPr/>
            <p:nvPr/>
          </p:nvGrpSpPr>
          <p:grpSpPr>
            <a:xfrm flipH="1">
              <a:off x="3031241" y="4224704"/>
              <a:ext cx="4121726" cy="985332"/>
              <a:chOff x="3876268" y="3881472"/>
              <a:chExt cx="4404882" cy="1053023"/>
            </a:xfrm>
          </p:grpSpPr>
          <p:grpSp>
            <p:nvGrpSpPr>
              <p:cNvPr id="37" name="Group 51"/>
              <p:cNvGrpSpPr/>
              <p:nvPr/>
            </p:nvGrpSpPr>
            <p:grpSpPr>
              <a:xfrm>
                <a:off x="3876268" y="3881472"/>
                <a:ext cx="4404882" cy="1053023"/>
                <a:chOff x="3237996" y="3925716"/>
                <a:chExt cx="4404882" cy="1053023"/>
              </a:xfrm>
            </p:grpSpPr>
            <p:sp>
              <p:nvSpPr>
                <p:cNvPr id="39" name="Rectangle 36"/>
                <p:cNvSpPr>
                  <a:spLocks noChangeArrowheads="1"/>
                </p:cNvSpPr>
                <p:nvPr/>
              </p:nvSpPr>
              <p:spPr bwMode="auto">
                <a:xfrm flipH="1">
                  <a:off x="3767775" y="3943011"/>
                  <a:ext cx="1639995" cy="1035295"/>
                </a:xfrm>
                <a:prstGeom prst="rect">
                  <a:avLst/>
                </a:prstGeom>
                <a:solidFill>
                  <a:schemeClr val="accent3"/>
                </a:solidFill>
                <a:ln>
                  <a:noFill/>
                </a:ln>
              </p:spPr>
              <p:txBody>
                <a:bodyPr vert="horz" wrap="square" lIns="96435" tIns="48218" rIns="96435" bIns="48218" numCol="1" anchor="t" anchorCtr="0" compatLnSpc="1"/>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Rectangle 40"/>
                <p:cNvSpPr>
                  <a:spLocks noChangeArrowheads="1"/>
                </p:cNvSpPr>
                <p:nvPr/>
              </p:nvSpPr>
              <p:spPr bwMode="auto">
                <a:xfrm flipH="1">
                  <a:off x="6398591" y="3925716"/>
                  <a:ext cx="1244287" cy="160606"/>
                </a:xfrm>
                <a:prstGeom prst="rect">
                  <a:avLst/>
                </a:prstGeom>
                <a:solidFill>
                  <a:schemeClr val="accent3"/>
                </a:solidFill>
                <a:ln>
                  <a:noFill/>
                </a:ln>
              </p:spPr>
              <p:txBody>
                <a:bodyPr vert="horz" wrap="square" lIns="96435" tIns="48218" rIns="96435" bIns="48218" numCol="1" anchor="t" anchorCtr="0" compatLnSpc="1"/>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Freeform 45"/>
                <p:cNvSpPr/>
                <p:nvPr/>
              </p:nvSpPr>
              <p:spPr bwMode="auto">
                <a:xfrm flipH="1">
                  <a:off x="5407769" y="3925716"/>
                  <a:ext cx="990821" cy="1052592"/>
                </a:xfrm>
                <a:custGeom>
                  <a:avLst/>
                  <a:gdLst>
                    <a:gd name="T0" fmla="*/ 401 w 401"/>
                    <a:gd name="T1" fmla="*/ 426 h 426"/>
                    <a:gd name="T2" fmla="*/ 0 w 401"/>
                    <a:gd name="T3" fmla="*/ 65 h 426"/>
                    <a:gd name="T4" fmla="*/ 0 w 401"/>
                    <a:gd name="T5" fmla="*/ 0 h 426"/>
                    <a:gd name="T6" fmla="*/ 401 w 401"/>
                    <a:gd name="T7" fmla="*/ 7 h 426"/>
                    <a:gd name="T8" fmla="*/ 401 w 401"/>
                    <a:gd name="T9" fmla="*/ 426 h 426"/>
                  </a:gdLst>
                  <a:ahLst/>
                  <a:cxnLst>
                    <a:cxn ang="0">
                      <a:pos x="T0" y="T1"/>
                    </a:cxn>
                    <a:cxn ang="0">
                      <a:pos x="T2" y="T3"/>
                    </a:cxn>
                    <a:cxn ang="0">
                      <a:pos x="T4" y="T5"/>
                    </a:cxn>
                    <a:cxn ang="0">
                      <a:pos x="T6" y="T7"/>
                    </a:cxn>
                    <a:cxn ang="0">
                      <a:pos x="T8" y="T9"/>
                    </a:cxn>
                  </a:cxnLst>
                  <a:rect l="0" t="0" r="r" b="b"/>
                  <a:pathLst>
                    <a:path w="401" h="426">
                      <a:moveTo>
                        <a:pt x="401" y="426"/>
                      </a:moveTo>
                      <a:lnTo>
                        <a:pt x="0" y="65"/>
                      </a:lnTo>
                      <a:lnTo>
                        <a:pt x="0" y="0"/>
                      </a:lnTo>
                      <a:lnTo>
                        <a:pt x="401" y="7"/>
                      </a:lnTo>
                      <a:lnTo>
                        <a:pt x="401" y="426"/>
                      </a:lnTo>
                      <a:close/>
                    </a:path>
                  </a:pathLst>
                </a:custGeom>
                <a:solidFill>
                  <a:schemeClr val="accent3"/>
                </a:solidFill>
                <a:ln>
                  <a:noFill/>
                </a:ln>
              </p:spPr>
              <p:txBody>
                <a:bodyPr vert="horz" wrap="square" lIns="96435" tIns="48218" rIns="96435" bIns="48218" numCol="1" anchor="t" anchorCtr="0" compatLnSpc="1"/>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Oval 58"/>
                <p:cNvSpPr/>
                <p:nvPr/>
              </p:nvSpPr>
              <p:spPr>
                <a:xfrm>
                  <a:off x="3237996" y="3943444"/>
                  <a:ext cx="1035295" cy="103529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8" name="Oval 53"/>
              <p:cNvSpPr/>
              <p:nvPr/>
            </p:nvSpPr>
            <p:spPr>
              <a:xfrm>
                <a:off x="3989228" y="4009186"/>
                <a:ext cx="809372" cy="809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en-US" sz="800" dirty="0">
                  <a:solidFill>
                    <a:srgbClr val="00BBD6"/>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6" name="Freeform 61"/>
            <p:cNvSpPr>
              <a:spLocks noEditPoints="1"/>
            </p:cNvSpPr>
            <p:nvPr/>
          </p:nvSpPr>
          <p:spPr bwMode="auto">
            <a:xfrm>
              <a:off x="6472235" y="4547297"/>
              <a:ext cx="432870" cy="339742"/>
            </a:xfrm>
            <a:custGeom>
              <a:avLst/>
              <a:gdLst>
                <a:gd name="T0" fmla="*/ 50 w 106"/>
                <a:gd name="T1" fmla="*/ 11 h 83"/>
                <a:gd name="T2" fmla="*/ 51 w 106"/>
                <a:gd name="T3" fmla="*/ 11 h 83"/>
                <a:gd name="T4" fmla="*/ 51 w 106"/>
                <a:gd name="T5" fmla="*/ 43 h 83"/>
                <a:gd name="T6" fmla="*/ 19 w 106"/>
                <a:gd name="T7" fmla="*/ 27 h 83"/>
                <a:gd name="T8" fmla="*/ 19 w 106"/>
                <a:gd name="T9" fmla="*/ 26 h 83"/>
                <a:gd name="T10" fmla="*/ 55 w 106"/>
                <a:gd name="T11" fmla="*/ 42 h 83"/>
                <a:gd name="T12" fmla="*/ 56 w 106"/>
                <a:gd name="T13" fmla="*/ 43 h 83"/>
                <a:gd name="T14" fmla="*/ 87 w 106"/>
                <a:gd name="T15" fmla="*/ 27 h 83"/>
                <a:gd name="T16" fmla="*/ 56 w 106"/>
                <a:gd name="T17" fmla="*/ 11 h 83"/>
                <a:gd name="T18" fmla="*/ 55 w 106"/>
                <a:gd name="T19" fmla="*/ 11 h 83"/>
                <a:gd name="T20" fmla="*/ 15 w 106"/>
                <a:gd name="T21" fmla="*/ 29 h 83"/>
                <a:gd name="T22" fmla="*/ 1 w 106"/>
                <a:gd name="T23" fmla="*/ 35 h 83"/>
                <a:gd name="T24" fmla="*/ 1 w 106"/>
                <a:gd name="T25" fmla="*/ 37 h 83"/>
                <a:gd name="T26" fmla="*/ 34 w 106"/>
                <a:gd name="T27" fmla="*/ 53 h 83"/>
                <a:gd name="T28" fmla="*/ 48 w 106"/>
                <a:gd name="T29" fmla="*/ 46 h 83"/>
                <a:gd name="T30" fmla="*/ 105 w 106"/>
                <a:gd name="T31" fmla="*/ 16 h 83"/>
                <a:gd name="T32" fmla="*/ 105 w 106"/>
                <a:gd name="T33" fmla="*/ 18 h 83"/>
                <a:gd name="T34" fmla="*/ 91 w 106"/>
                <a:gd name="T35" fmla="*/ 25 h 83"/>
                <a:gd name="T36" fmla="*/ 58 w 106"/>
                <a:gd name="T37" fmla="*/ 8 h 83"/>
                <a:gd name="T38" fmla="*/ 72 w 106"/>
                <a:gd name="T39" fmla="*/ 0 h 83"/>
                <a:gd name="T40" fmla="*/ 105 w 106"/>
                <a:gd name="T41" fmla="*/ 16 h 83"/>
                <a:gd name="T42" fmla="*/ 106 w 106"/>
                <a:gd name="T43" fmla="*/ 36 h 83"/>
                <a:gd name="T44" fmla="*/ 72 w 106"/>
                <a:gd name="T45" fmla="*/ 53 h 83"/>
                <a:gd name="T46" fmla="*/ 58 w 106"/>
                <a:gd name="T47" fmla="*/ 47 h 83"/>
                <a:gd name="T48" fmla="*/ 58 w 106"/>
                <a:gd name="T49" fmla="*/ 45 h 83"/>
                <a:gd name="T50" fmla="*/ 92 w 106"/>
                <a:gd name="T51" fmla="*/ 29 h 83"/>
                <a:gd name="T52" fmla="*/ 48 w 106"/>
                <a:gd name="T53" fmla="*/ 7 h 83"/>
                <a:gd name="T54" fmla="*/ 33 w 106"/>
                <a:gd name="T55" fmla="*/ 0 h 83"/>
                <a:gd name="T56" fmla="*/ 0 w 106"/>
                <a:gd name="T57" fmla="*/ 17 h 83"/>
                <a:gd name="T58" fmla="*/ 14 w 106"/>
                <a:gd name="T59" fmla="*/ 25 h 83"/>
                <a:gd name="T60" fmla="*/ 48 w 106"/>
                <a:gd name="T61" fmla="*/ 9 h 83"/>
                <a:gd name="T62" fmla="*/ 48 w 106"/>
                <a:gd name="T63" fmla="*/ 7 h 83"/>
                <a:gd name="T64" fmla="*/ 55 w 106"/>
                <a:gd name="T65" fmla="*/ 82 h 83"/>
                <a:gd name="T66" fmla="*/ 56 w 106"/>
                <a:gd name="T67" fmla="*/ 83 h 83"/>
                <a:gd name="T68" fmla="*/ 90 w 106"/>
                <a:gd name="T69" fmla="*/ 65 h 83"/>
                <a:gd name="T70" fmla="*/ 89 w 106"/>
                <a:gd name="T71" fmla="*/ 49 h 83"/>
                <a:gd name="T72" fmla="*/ 73 w 106"/>
                <a:gd name="T73" fmla="*/ 57 h 83"/>
                <a:gd name="T74" fmla="*/ 72 w 106"/>
                <a:gd name="T75" fmla="*/ 57 h 83"/>
                <a:gd name="T76" fmla="*/ 56 w 106"/>
                <a:gd name="T77" fmla="*/ 49 h 83"/>
                <a:gd name="T78" fmla="*/ 55 w 106"/>
                <a:gd name="T79" fmla="*/ 50 h 83"/>
                <a:gd name="T80" fmla="*/ 17 w 106"/>
                <a:gd name="T81" fmla="*/ 49 h 83"/>
                <a:gd name="T82" fmla="*/ 33 w 106"/>
                <a:gd name="T83" fmla="*/ 57 h 83"/>
                <a:gd name="T84" fmla="*/ 50 w 106"/>
                <a:gd name="T85" fmla="*/ 49 h 83"/>
                <a:gd name="T86" fmla="*/ 51 w 106"/>
                <a:gd name="T87" fmla="*/ 50 h 83"/>
                <a:gd name="T88" fmla="*/ 51 w 106"/>
                <a:gd name="T89" fmla="*/ 83 h 83"/>
                <a:gd name="T90" fmla="*/ 17 w 106"/>
                <a:gd name="T91" fmla="*/ 66 h 83"/>
                <a:gd name="T92" fmla="*/ 16 w 106"/>
                <a:gd name="T93" fmla="*/ 5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6" h="83">
                  <a:moveTo>
                    <a:pt x="19" y="26"/>
                  </a:moveTo>
                  <a:cubicBezTo>
                    <a:pt x="50" y="11"/>
                    <a:pt x="50" y="11"/>
                    <a:pt x="50" y="11"/>
                  </a:cubicBezTo>
                  <a:cubicBezTo>
                    <a:pt x="50" y="11"/>
                    <a:pt x="51" y="11"/>
                    <a:pt x="51" y="11"/>
                  </a:cubicBezTo>
                  <a:cubicBezTo>
                    <a:pt x="51" y="11"/>
                    <a:pt x="51" y="11"/>
                    <a:pt x="51" y="11"/>
                  </a:cubicBezTo>
                  <a:cubicBezTo>
                    <a:pt x="51" y="42"/>
                    <a:pt x="51" y="42"/>
                    <a:pt x="51" y="42"/>
                  </a:cubicBezTo>
                  <a:cubicBezTo>
                    <a:pt x="51" y="42"/>
                    <a:pt x="51" y="43"/>
                    <a:pt x="51" y="43"/>
                  </a:cubicBezTo>
                  <a:cubicBezTo>
                    <a:pt x="51" y="43"/>
                    <a:pt x="50" y="43"/>
                    <a:pt x="50" y="43"/>
                  </a:cubicBezTo>
                  <a:cubicBezTo>
                    <a:pt x="19" y="27"/>
                    <a:pt x="19" y="27"/>
                    <a:pt x="19" y="27"/>
                  </a:cubicBezTo>
                  <a:cubicBezTo>
                    <a:pt x="19" y="27"/>
                    <a:pt x="19" y="27"/>
                    <a:pt x="19" y="27"/>
                  </a:cubicBezTo>
                  <a:cubicBezTo>
                    <a:pt x="19" y="26"/>
                    <a:pt x="19" y="26"/>
                    <a:pt x="19" y="26"/>
                  </a:cubicBezTo>
                  <a:close/>
                  <a:moveTo>
                    <a:pt x="55" y="11"/>
                  </a:moveTo>
                  <a:cubicBezTo>
                    <a:pt x="55" y="42"/>
                    <a:pt x="55" y="42"/>
                    <a:pt x="55" y="42"/>
                  </a:cubicBezTo>
                  <a:cubicBezTo>
                    <a:pt x="55" y="42"/>
                    <a:pt x="55" y="43"/>
                    <a:pt x="55" y="43"/>
                  </a:cubicBezTo>
                  <a:cubicBezTo>
                    <a:pt x="55" y="43"/>
                    <a:pt x="56" y="43"/>
                    <a:pt x="56" y="43"/>
                  </a:cubicBezTo>
                  <a:cubicBezTo>
                    <a:pt x="87" y="27"/>
                    <a:pt x="87" y="27"/>
                    <a:pt x="87" y="27"/>
                  </a:cubicBezTo>
                  <a:cubicBezTo>
                    <a:pt x="87" y="27"/>
                    <a:pt x="87" y="27"/>
                    <a:pt x="87" y="27"/>
                  </a:cubicBezTo>
                  <a:cubicBezTo>
                    <a:pt x="87" y="26"/>
                    <a:pt x="87" y="26"/>
                    <a:pt x="87" y="26"/>
                  </a:cubicBezTo>
                  <a:cubicBezTo>
                    <a:pt x="56" y="11"/>
                    <a:pt x="56" y="11"/>
                    <a:pt x="56" y="11"/>
                  </a:cubicBezTo>
                  <a:cubicBezTo>
                    <a:pt x="56" y="11"/>
                    <a:pt x="55" y="11"/>
                    <a:pt x="55" y="11"/>
                  </a:cubicBezTo>
                  <a:cubicBezTo>
                    <a:pt x="55" y="11"/>
                    <a:pt x="55" y="11"/>
                    <a:pt x="55" y="11"/>
                  </a:cubicBezTo>
                  <a:close/>
                  <a:moveTo>
                    <a:pt x="48" y="45"/>
                  </a:moveTo>
                  <a:cubicBezTo>
                    <a:pt x="15" y="29"/>
                    <a:pt x="15" y="29"/>
                    <a:pt x="15" y="29"/>
                  </a:cubicBezTo>
                  <a:cubicBezTo>
                    <a:pt x="15" y="29"/>
                    <a:pt x="15" y="29"/>
                    <a:pt x="14" y="29"/>
                  </a:cubicBezTo>
                  <a:cubicBezTo>
                    <a:pt x="1" y="35"/>
                    <a:pt x="1" y="35"/>
                    <a:pt x="1" y="35"/>
                  </a:cubicBezTo>
                  <a:cubicBezTo>
                    <a:pt x="1" y="36"/>
                    <a:pt x="0" y="36"/>
                    <a:pt x="0" y="36"/>
                  </a:cubicBezTo>
                  <a:cubicBezTo>
                    <a:pt x="0" y="37"/>
                    <a:pt x="1" y="37"/>
                    <a:pt x="1" y="37"/>
                  </a:cubicBezTo>
                  <a:cubicBezTo>
                    <a:pt x="33" y="53"/>
                    <a:pt x="33" y="53"/>
                    <a:pt x="33" y="53"/>
                  </a:cubicBezTo>
                  <a:cubicBezTo>
                    <a:pt x="34" y="54"/>
                    <a:pt x="34" y="54"/>
                    <a:pt x="34" y="53"/>
                  </a:cubicBezTo>
                  <a:cubicBezTo>
                    <a:pt x="48" y="47"/>
                    <a:pt x="48" y="47"/>
                    <a:pt x="48" y="47"/>
                  </a:cubicBezTo>
                  <a:cubicBezTo>
                    <a:pt x="48" y="47"/>
                    <a:pt x="48" y="46"/>
                    <a:pt x="48" y="46"/>
                  </a:cubicBezTo>
                  <a:cubicBezTo>
                    <a:pt x="48" y="45"/>
                    <a:pt x="48" y="45"/>
                    <a:pt x="48" y="45"/>
                  </a:cubicBezTo>
                  <a:close/>
                  <a:moveTo>
                    <a:pt x="105" y="16"/>
                  </a:moveTo>
                  <a:cubicBezTo>
                    <a:pt x="105" y="17"/>
                    <a:pt x="106" y="17"/>
                    <a:pt x="106" y="17"/>
                  </a:cubicBezTo>
                  <a:cubicBezTo>
                    <a:pt x="106" y="18"/>
                    <a:pt x="105" y="18"/>
                    <a:pt x="105" y="18"/>
                  </a:cubicBezTo>
                  <a:cubicBezTo>
                    <a:pt x="92" y="25"/>
                    <a:pt x="92" y="25"/>
                    <a:pt x="92" y="25"/>
                  </a:cubicBezTo>
                  <a:cubicBezTo>
                    <a:pt x="91" y="25"/>
                    <a:pt x="91" y="25"/>
                    <a:pt x="91" y="25"/>
                  </a:cubicBezTo>
                  <a:cubicBezTo>
                    <a:pt x="58" y="9"/>
                    <a:pt x="58" y="9"/>
                    <a:pt x="58" y="9"/>
                  </a:cubicBezTo>
                  <a:cubicBezTo>
                    <a:pt x="58" y="8"/>
                    <a:pt x="58" y="8"/>
                    <a:pt x="58" y="8"/>
                  </a:cubicBezTo>
                  <a:cubicBezTo>
                    <a:pt x="58" y="7"/>
                    <a:pt x="58" y="7"/>
                    <a:pt x="58" y="7"/>
                  </a:cubicBezTo>
                  <a:cubicBezTo>
                    <a:pt x="72" y="0"/>
                    <a:pt x="72" y="0"/>
                    <a:pt x="72" y="0"/>
                  </a:cubicBezTo>
                  <a:cubicBezTo>
                    <a:pt x="72" y="0"/>
                    <a:pt x="72" y="0"/>
                    <a:pt x="72" y="0"/>
                  </a:cubicBezTo>
                  <a:cubicBezTo>
                    <a:pt x="105" y="16"/>
                    <a:pt x="105" y="16"/>
                    <a:pt x="105" y="16"/>
                  </a:cubicBezTo>
                  <a:close/>
                  <a:moveTo>
                    <a:pt x="105" y="35"/>
                  </a:moveTo>
                  <a:cubicBezTo>
                    <a:pt x="105" y="36"/>
                    <a:pt x="106" y="36"/>
                    <a:pt x="106" y="36"/>
                  </a:cubicBezTo>
                  <a:cubicBezTo>
                    <a:pt x="106" y="37"/>
                    <a:pt x="105" y="37"/>
                    <a:pt x="105" y="37"/>
                  </a:cubicBezTo>
                  <a:cubicBezTo>
                    <a:pt x="72" y="53"/>
                    <a:pt x="72" y="53"/>
                    <a:pt x="72" y="53"/>
                  </a:cubicBezTo>
                  <a:cubicBezTo>
                    <a:pt x="72" y="54"/>
                    <a:pt x="72" y="54"/>
                    <a:pt x="72" y="53"/>
                  </a:cubicBezTo>
                  <a:cubicBezTo>
                    <a:pt x="58" y="47"/>
                    <a:pt x="58" y="47"/>
                    <a:pt x="58" y="47"/>
                  </a:cubicBezTo>
                  <a:cubicBezTo>
                    <a:pt x="58" y="47"/>
                    <a:pt x="58" y="46"/>
                    <a:pt x="58" y="46"/>
                  </a:cubicBezTo>
                  <a:cubicBezTo>
                    <a:pt x="58" y="45"/>
                    <a:pt x="58" y="45"/>
                    <a:pt x="58" y="45"/>
                  </a:cubicBezTo>
                  <a:cubicBezTo>
                    <a:pt x="91" y="29"/>
                    <a:pt x="91" y="29"/>
                    <a:pt x="91" y="29"/>
                  </a:cubicBezTo>
                  <a:cubicBezTo>
                    <a:pt x="91" y="29"/>
                    <a:pt x="91" y="29"/>
                    <a:pt x="92" y="29"/>
                  </a:cubicBezTo>
                  <a:cubicBezTo>
                    <a:pt x="105" y="35"/>
                    <a:pt x="105" y="35"/>
                    <a:pt x="105" y="35"/>
                  </a:cubicBezTo>
                  <a:close/>
                  <a:moveTo>
                    <a:pt x="48" y="7"/>
                  </a:moveTo>
                  <a:cubicBezTo>
                    <a:pt x="34" y="0"/>
                    <a:pt x="34" y="0"/>
                    <a:pt x="34" y="0"/>
                  </a:cubicBezTo>
                  <a:cubicBezTo>
                    <a:pt x="34" y="0"/>
                    <a:pt x="34" y="0"/>
                    <a:pt x="33" y="0"/>
                  </a:cubicBezTo>
                  <a:cubicBezTo>
                    <a:pt x="1" y="16"/>
                    <a:pt x="1" y="16"/>
                    <a:pt x="1" y="16"/>
                  </a:cubicBezTo>
                  <a:cubicBezTo>
                    <a:pt x="1" y="17"/>
                    <a:pt x="0" y="17"/>
                    <a:pt x="0" y="17"/>
                  </a:cubicBezTo>
                  <a:cubicBezTo>
                    <a:pt x="0" y="18"/>
                    <a:pt x="1" y="18"/>
                    <a:pt x="1" y="18"/>
                  </a:cubicBezTo>
                  <a:cubicBezTo>
                    <a:pt x="14" y="25"/>
                    <a:pt x="14" y="25"/>
                    <a:pt x="14" y="25"/>
                  </a:cubicBezTo>
                  <a:cubicBezTo>
                    <a:pt x="15" y="25"/>
                    <a:pt x="15" y="25"/>
                    <a:pt x="15" y="25"/>
                  </a:cubicBezTo>
                  <a:cubicBezTo>
                    <a:pt x="48" y="9"/>
                    <a:pt x="48" y="9"/>
                    <a:pt x="48" y="9"/>
                  </a:cubicBezTo>
                  <a:cubicBezTo>
                    <a:pt x="48" y="8"/>
                    <a:pt x="48" y="8"/>
                    <a:pt x="48" y="8"/>
                  </a:cubicBezTo>
                  <a:cubicBezTo>
                    <a:pt x="48" y="7"/>
                    <a:pt x="48" y="7"/>
                    <a:pt x="48" y="7"/>
                  </a:cubicBezTo>
                  <a:close/>
                  <a:moveTo>
                    <a:pt x="55" y="50"/>
                  </a:moveTo>
                  <a:cubicBezTo>
                    <a:pt x="55" y="82"/>
                    <a:pt x="55" y="82"/>
                    <a:pt x="55" y="82"/>
                  </a:cubicBezTo>
                  <a:cubicBezTo>
                    <a:pt x="55" y="82"/>
                    <a:pt x="55" y="83"/>
                    <a:pt x="55" y="83"/>
                  </a:cubicBezTo>
                  <a:cubicBezTo>
                    <a:pt x="55" y="83"/>
                    <a:pt x="56" y="83"/>
                    <a:pt x="56" y="83"/>
                  </a:cubicBezTo>
                  <a:cubicBezTo>
                    <a:pt x="89" y="66"/>
                    <a:pt x="89" y="66"/>
                    <a:pt x="89" y="66"/>
                  </a:cubicBezTo>
                  <a:cubicBezTo>
                    <a:pt x="89" y="66"/>
                    <a:pt x="90" y="66"/>
                    <a:pt x="90" y="65"/>
                  </a:cubicBezTo>
                  <a:cubicBezTo>
                    <a:pt x="90" y="50"/>
                    <a:pt x="90" y="50"/>
                    <a:pt x="90" y="50"/>
                  </a:cubicBezTo>
                  <a:cubicBezTo>
                    <a:pt x="90" y="50"/>
                    <a:pt x="89" y="49"/>
                    <a:pt x="89" y="49"/>
                  </a:cubicBezTo>
                  <a:cubicBezTo>
                    <a:pt x="89" y="49"/>
                    <a:pt x="89" y="49"/>
                    <a:pt x="88" y="49"/>
                  </a:cubicBezTo>
                  <a:cubicBezTo>
                    <a:pt x="73" y="57"/>
                    <a:pt x="73" y="57"/>
                    <a:pt x="73" y="57"/>
                  </a:cubicBezTo>
                  <a:cubicBezTo>
                    <a:pt x="72" y="57"/>
                    <a:pt x="72" y="57"/>
                    <a:pt x="72" y="57"/>
                  </a:cubicBezTo>
                  <a:cubicBezTo>
                    <a:pt x="72" y="57"/>
                    <a:pt x="72" y="57"/>
                    <a:pt x="72" y="57"/>
                  </a:cubicBezTo>
                  <a:cubicBezTo>
                    <a:pt x="71" y="57"/>
                    <a:pt x="71" y="57"/>
                    <a:pt x="71" y="57"/>
                  </a:cubicBezTo>
                  <a:cubicBezTo>
                    <a:pt x="56" y="49"/>
                    <a:pt x="56" y="49"/>
                    <a:pt x="56" y="49"/>
                  </a:cubicBezTo>
                  <a:cubicBezTo>
                    <a:pt x="56" y="49"/>
                    <a:pt x="55" y="49"/>
                    <a:pt x="55" y="49"/>
                  </a:cubicBezTo>
                  <a:cubicBezTo>
                    <a:pt x="55" y="49"/>
                    <a:pt x="55" y="50"/>
                    <a:pt x="55" y="50"/>
                  </a:cubicBezTo>
                  <a:close/>
                  <a:moveTo>
                    <a:pt x="16" y="50"/>
                  </a:moveTo>
                  <a:cubicBezTo>
                    <a:pt x="16" y="50"/>
                    <a:pt x="17" y="49"/>
                    <a:pt x="17" y="49"/>
                  </a:cubicBezTo>
                  <a:cubicBezTo>
                    <a:pt x="17" y="49"/>
                    <a:pt x="17" y="49"/>
                    <a:pt x="18" y="49"/>
                  </a:cubicBezTo>
                  <a:cubicBezTo>
                    <a:pt x="33" y="57"/>
                    <a:pt x="33" y="57"/>
                    <a:pt x="33" y="57"/>
                  </a:cubicBezTo>
                  <a:cubicBezTo>
                    <a:pt x="34" y="57"/>
                    <a:pt x="34" y="57"/>
                    <a:pt x="34" y="57"/>
                  </a:cubicBezTo>
                  <a:cubicBezTo>
                    <a:pt x="50" y="49"/>
                    <a:pt x="50" y="49"/>
                    <a:pt x="50" y="49"/>
                  </a:cubicBezTo>
                  <a:cubicBezTo>
                    <a:pt x="50" y="49"/>
                    <a:pt x="51" y="49"/>
                    <a:pt x="51" y="49"/>
                  </a:cubicBezTo>
                  <a:cubicBezTo>
                    <a:pt x="51" y="49"/>
                    <a:pt x="51" y="50"/>
                    <a:pt x="51" y="50"/>
                  </a:cubicBezTo>
                  <a:cubicBezTo>
                    <a:pt x="51" y="82"/>
                    <a:pt x="51" y="82"/>
                    <a:pt x="51" y="82"/>
                  </a:cubicBezTo>
                  <a:cubicBezTo>
                    <a:pt x="51" y="82"/>
                    <a:pt x="51" y="83"/>
                    <a:pt x="51" y="83"/>
                  </a:cubicBezTo>
                  <a:cubicBezTo>
                    <a:pt x="51" y="83"/>
                    <a:pt x="50" y="83"/>
                    <a:pt x="50" y="83"/>
                  </a:cubicBezTo>
                  <a:cubicBezTo>
                    <a:pt x="17" y="66"/>
                    <a:pt x="17" y="66"/>
                    <a:pt x="17" y="66"/>
                  </a:cubicBezTo>
                  <a:cubicBezTo>
                    <a:pt x="17" y="66"/>
                    <a:pt x="16" y="66"/>
                    <a:pt x="16" y="65"/>
                  </a:cubicBezTo>
                  <a:lnTo>
                    <a:pt x="16" y="50"/>
                  </a:lnTo>
                  <a:close/>
                </a:path>
              </a:pathLst>
            </a:custGeom>
            <a:solidFill>
              <a:schemeClr val="accent3"/>
            </a:solidFill>
            <a:ln>
              <a:noFill/>
            </a:ln>
          </p:spPr>
          <p:txBody>
            <a:bodyPr vert="horz" wrap="square" lIns="96435" tIns="48218" rIns="96435" bIns="48218" numCol="1" anchor="t" anchorCtr="0" compatLnSpc="1"/>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2" name="Group 67"/>
          <p:cNvGrpSpPr/>
          <p:nvPr/>
        </p:nvGrpSpPr>
        <p:grpSpPr>
          <a:xfrm>
            <a:off x="1447635" y="2900986"/>
            <a:ext cx="2524202" cy="2534762"/>
            <a:chOff x="705364" y="2937461"/>
            <a:chExt cx="2393449" cy="2403462"/>
          </a:xfrm>
        </p:grpSpPr>
        <p:sp>
          <p:nvSpPr>
            <p:cNvPr id="53" name="Freeform 5"/>
            <p:cNvSpPr/>
            <p:nvPr/>
          </p:nvSpPr>
          <p:spPr bwMode="auto">
            <a:xfrm flipH="1">
              <a:off x="705364" y="2937461"/>
              <a:ext cx="2393448" cy="2403461"/>
            </a:xfrm>
            <a:custGeom>
              <a:avLst/>
              <a:gdLst>
                <a:gd name="T0" fmla="*/ 252 w 505"/>
                <a:gd name="T1" fmla="*/ 0 h 505"/>
                <a:gd name="T2" fmla="*/ 331 w 505"/>
                <a:gd name="T3" fmla="*/ 78 h 505"/>
                <a:gd name="T4" fmla="*/ 252 w 505"/>
                <a:gd name="T5" fmla="*/ 157 h 505"/>
                <a:gd name="T6" fmla="*/ 157 w 505"/>
                <a:gd name="T7" fmla="*/ 252 h 505"/>
                <a:gd name="T8" fmla="*/ 252 w 505"/>
                <a:gd name="T9" fmla="*/ 348 h 505"/>
                <a:gd name="T10" fmla="*/ 348 w 505"/>
                <a:gd name="T11" fmla="*/ 252 h 505"/>
                <a:gd name="T12" fmla="*/ 427 w 505"/>
                <a:gd name="T13" fmla="*/ 174 h 505"/>
                <a:gd name="T14" fmla="*/ 505 w 505"/>
                <a:gd name="T15" fmla="*/ 252 h 505"/>
                <a:gd name="T16" fmla="*/ 252 w 505"/>
                <a:gd name="T17" fmla="*/ 505 h 505"/>
                <a:gd name="T18" fmla="*/ 0 w 505"/>
                <a:gd name="T19" fmla="*/ 252 h 505"/>
                <a:gd name="T20" fmla="*/ 252 w 505"/>
                <a:gd name="T21" fmla="*/ 0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5" h="505">
                  <a:moveTo>
                    <a:pt x="252" y="0"/>
                  </a:moveTo>
                  <a:cubicBezTo>
                    <a:pt x="296" y="0"/>
                    <a:pt x="331" y="35"/>
                    <a:pt x="331" y="78"/>
                  </a:cubicBezTo>
                  <a:cubicBezTo>
                    <a:pt x="331" y="121"/>
                    <a:pt x="296" y="157"/>
                    <a:pt x="252" y="157"/>
                  </a:cubicBezTo>
                  <a:cubicBezTo>
                    <a:pt x="200" y="157"/>
                    <a:pt x="157" y="200"/>
                    <a:pt x="157" y="252"/>
                  </a:cubicBezTo>
                  <a:cubicBezTo>
                    <a:pt x="157" y="305"/>
                    <a:pt x="200" y="348"/>
                    <a:pt x="252" y="348"/>
                  </a:cubicBezTo>
                  <a:cubicBezTo>
                    <a:pt x="305" y="348"/>
                    <a:pt x="348" y="305"/>
                    <a:pt x="348" y="252"/>
                  </a:cubicBezTo>
                  <a:cubicBezTo>
                    <a:pt x="348" y="209"/>
                    <a:pt x="383" y="174"/>
                    <a:pt x="427" y="174"/>
                  </a:cubicBezTo>
                  <a:cubicBezTo>
                    <a:pt x="470" y="174"/>
                    <a:pt x="505" y="209"/>
                    <a:pt x="505" y="252"/>
                  </a:cubicBezTo>
                  <a:cubicBezTo>
                    <a:pt x="505" y="392"/>
                    <a:pt x="392" y="505"/>
                    <a:pt x="252" y="505"/>
                  </a:cubicBezTo>
                  <a:cubicBezTo>
                    <a:pt x="113" y="505"/>
                    <a:pt x="0" y="392"/>
                    <a:pt x="0" y="252"/>
                  </a:cubicBezTo>
                  <a:cubicBezTo>
                    <a:pt x="0" y="113"/>
                    <a:pt x="113" y="0"/>
                    <a:pt x="252" y="0"/>
                  </a:cubicBezTo>
                  <a:close/>
                </a:path>
              </a:pathLst>
            </a:custGeom>
            <a:solidFill>
              <a:schemeClr val="accent1"/>
            </a:solidFill>
            <a:ln>
              <a:noFill/>
            </a:ln>
          </p:spPr>
          <p:txBody>
            <a:bodyPr vert="horz" wrap="square" lIns="0" tIns="0" rIns="0" bIns="0" numCol="1" anchor="ctr" anchorCtr="0" compatLnSpc="1"/>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4" name="Freeform 6"/>
            <p:cNvSpPr/>
            <p:nvPr/>
          </p:nvSpPr>
          <p:spPr bwMode="auto">
            <a:xfrm flipH="1">
              <a:off x="705364" y="2937461"/>
              <a:ext cx="1199729" cy="1574266"/>
            </a:xfrm>
            <a:custGeom>
              <a:avLst/>
              <a:gdLst>
                <a:gd name="T0" fmla="*/ 0 w 253"/>
                <a:gd name="T1" fmla="*/ 157 h 331"/>
                <a:gd name="T2" fmla="*/ 96 w 253"/>
                <a:gd name="T3" fmla="*/ 252 h 331"/>
                <a:gd name="T4" fmla="*/ 175 w 253"/>
                <a:gd name="T5" fmla="*/ 331 h 331"/>
                <a:gd name="T6" fmla="*/ 253 w 253"/>
                <a:gd name="T7" fmla="*/ 252 h 331"/>
                <a:gd name="T8" fmla="*/ 0 w 253"/>
                <a:gd name="T9" fmla="*/ 0 h 331"/>
                <a:gd name="T10" fmla="*/ 0 w 253"/>
                <a:gd name="T11" fmla="*/ 157 h 331"/>
              </a:gdLst>
              <a:ahLst/>
              <a:cxnLst>
                <a:cxn ang="0">
                  <a:pos x="T0" y="T1"/>
                </a:cxn>
                <a:cxn ang="0">
                  <a:pos x="T2" y="T3"/>
                </a:cxn>
                <a:cxn ang="0">
                  <a:pos x="T4" y="T5"/>
                </a:cxn>
                <a:cxn ang="0">
                  <a:pos x="T6" y="T7"/>
                </a:cxn>
                <a:cxn ang="0">
                  <a:pos x="T8" y="T9"/>
                </a:cxn>
                <a:cxn ang="0">
                  <a:pos x="T10" y="T11"/>
                </a:cxn>
              </a:cxnLst>
              <a:rect l="0" t="0" r="r" b="b"/>
              <a:pathLst>
                <a:path w="253" h="331">
                  <a:moveTo>
                    <a:pt x="0" y="157"/>
                  </a:moveTo>
                  <a:cubicBezTo>
                    <a:pt x="53" y="157"/>
                    <a:pt x="96" y="200"/>
                    <a:pt x="96" y="252"/>
                  </a:cubicBezTo>
                  <a:cubicBezTo>
                    <a:pt x="96" y="296"/>
                    <a:pt x="131" y="331"/>
                    <a:pt x="175" y="331"/>
                  </a:cubicBezTo>
                  <a:cubicBezTo>
                    <a:pt x="218" y="331"/>
                    <a:pt x="253" y="296"/>
                    <a:pt x="253" y="252"/>
                  </a:cubicBezTo>
                  <a:cubicBezTo>
                    <a:pt x="253" y="113"/>
                    <a:pt x="140" y="0"/>
                    <a:pt x="0" y="0"/>
                  </a:cubicBezTo>
                  <a:lnTo>
                    <a:pt x="0" y="157"/>
                  </a:lnTo>
                  <a:close/>
                </a:path>
              </a:pathLst>
            </a:custGeom>
            <a:solidFill>
              <a:schemeClr val="accent4"/>
            </a:solidFill>
            <a:ln>
              <a:noFill/>
            </a:ln>
          </p:spPr>
          <p:txBody>
            <a:bodyPr vert="horz" wrap="square" lIns="0" tIns="0" rIns="0" bIns="0" numCol="1" anchor="ctr" anchorCtr="0" compatLnSpc="1"/>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5" name="Oval 7"/>
            <p:cNvSpPr>
              <a:spLocks noChangeArrowheads="1"/>
            </p:cNvSpPr>
            <p:nvPr/>
          </p:nvSpPr>
          <p:spPr bwMode="auto">
            <a:xfrm flipH="1">
              <a:off x="1530552" y="2937461"/>
              <a:ext cx="743071" cy="747076"/>
            </a:xfrm>
            <a:prstGeom prst="ellipse">
              <a:avLst/>
            </a:prstGeom>
            <a:solidFill>
              <a:schemeClr val="accent1"/>
            </a:solidFill>
            <a:ln>
              <a:noFill/>
            </a:ln>
          </p:spPr>
          <p:txBody>
            <a:bodyPr vert="horz" wrap="square" lIns="0" tIns="0" rIns="0" bIns="0" numCol="1" anchor="ctr" anchorCtr="0" compatLnSpc="1"/>
            <a:lstStyle/>
            <a:p>
              <a:pPr algn="just">
                <a:lnSpc>
                  <a:spcPct val="120000"/>
                </a:lnSpc>
                <a:spcBef>
                  <a:spcPts val="0"/>
                </a:spcBef>
                <a:spcAft>
                  <a:spcPts val="0"/>
                </a:spcAft>
              </a:pPr>
              <a:endParaRPr lang="en-US"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6" name="Freeform 8"/>
            <p:cNvSpPr/>
            <p:nvPr/>
          </p:nvSpPr>
          <p:spPr bwMode="auto">
            <a:xfrm flipH="1">
              <a:off x="705364" y="4137190"/>
              <a:ext cx="1568259" cy="1203733"/>
            </a:xfrm>
            <a:custGeom>
              <a:avLst/>
              <a:gdLst>
                <a:gd name="T0" fmla="*/ 174 w 331"/>
                <a:gd name="T1" fmla="*/ 0 h 253"/>
                <a:gd name="T2" fmla="*/ 78 w 331"/>
                <a:gd name="T3" fmla="*/ 96 h 253"/>
                <a:gd name="T4" fmla="*/ 0 w 331"/>
                <a:gd name="T5" fmla="*/ 175 h 253"/>
                <a:gd name="T6" fmla="*/ 78 w 331"/>
                <a:gd name="T7" fmla="*/ 253 h 253"/>
                <a:gd name="T8" fmla="*/ 331 w 331"/>
                <a:gd name="T9" fmla="*/ 0 h 253"/>
                <a:gd name="T10" fmla="*/ 174 w 331"/>
                <a:gd name="T11" fmla="*/ 0 h 253"/>
              </a:gdLst>
              <a:ahLst/>
              <a:cxnLst>
                <a:cxn ang="0">
                  <a:pos x="T0" y="T1"/>
                </a:cxn>
                <a:cxn ang="0">
                  <a:pos x="T2" y="T3"/>
                </a:cxn>
                <a:cxn ang="0">
                  <a:pos x="T4" y="T5"/>
                </a:cxn>
                <a:cxn ang="0">
                  <a:pos x="T6" y="T7"/>
                </a:cxn>
                <a:cxn ang="0">
                  <a:pos x="T8" y="T9"/>
                </a:cxn>
                <a:cxn ang="0">
                  <a:pos x="T10" y="T11"/>
                </a:cxn>
              </a:cxnLst>
              <a:rect l="0" t="0" r="r" b="b"/>
              <a:pathLst>
                <a:path w="331" h="253">
                  <a:moveTo>
                    <a:pt x="174" y="0"/>
                  </a:moveTo>
                  <a:cubicBezTo>
                    <a:pt x="174" y="53"/>
                    <a:pt x="131" y="96"/>
                    <a:pt x="78" y="96"/>
                  </a:cubicBezTo>
                  <a:cubicBezTo>
                    <a:pt x="35" y="96"/>
                    <a:pt x="0" y="131"/>
                    <a:pt x="0" y="175"/>
                  </a:cubicBezTo>
                  <a:cubicBezTo>
                    <a:pt x="0" y="218"/>
                    <a:pt x="35" y="253"/>
                    <a:pt x="78" y="253"/>
                  </a:cubicBezTo>
                  <a:cubicBezTo>
                    <a:pt x="218" y="253"/>
                    <a:pt x="331" y="140"/>
                    <a:pt x="331" y="0"/>
                  </a:cubicBezTo>
                  <a:lnTo>
                    <a:pt x="174" y="0"/>
                  </a:lnTo>
                  <a:close/>
                </a:path>
              </a:pathLst>
            </a:custGeom>
            <a:solidFill>
              <a:schemeClr val="accent3"/>
            </a:solidFill>
            <a:ln>
              <a:noFill/>
            </a:ln>
          </p:spPr>
          <p:txBody>
            <a:bodyPr vert="horz" wrap="square" lIns="0" tIns="0" rIns="0" bIns="0" numCol="1" anchor="ctr" anchorCtr="0" compatLnSpc="1"/>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7" name="Oval 9"/>
            <p:cNvSpPr>
              <a:spLocks noChangeArrowheads="1"/>
            </p:cNvSpPr>
            <p:nvPr/>
          </p:nvSpPr>
          <p:spPr bwMode="auto">
            <a:xfrm flipH="1">
              <a:off x="705364" y="3764652"/>
              <a:ext cx="745073" cy="747076"/>
            </a:xfrm>
            <a:prstGeom prst="ellipse">
              <a:avLst/>
            </a:prstGeom>
            <a:solidFill>
              <a:schemeClr val="accent4"/>
            </a:solidFill>
            <a:ln>
              <a:noFill/>
            </a:ln>
          </p:spPr>
          <p:txBody>
            <a:bodyPr vert="horz" wrap="square" lIns="0" tIns="0" rIns="0" bIns="0" numCol="1" anchor="ctr" anchorCtr="0" compatLnSpc="1"/>
            <a:lstStyle/>
            <a:p>
              <a:pPr algn="just">
                <a:lnSpc>
                  <a:spcPct val="120000"/>
                </a:lnSpc>
                <a:spcBef>
                  <a:spcPts val="0"/>
                </a:spcBef>
                <a:spcAft>
                  <a:spcPts val="0"/>
                </a:spcAft>
              </a:pPr>
              <a:endParaRPr lang="en-US"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8" name="Freeform 10"/>
            <p:cNvSpPr/>
            <p:nvPr/>
          </p:nvSpPr>
          <p:spPr bwMode="auto">
            <a:xfrm flipH="1">
              <a:off x="1905093" y="3764652"/>
              <a:ext cx="1193719" cy="1576271"/>
            </a:xfrm>
            <a:custGeom>
              <a:avLst/>
              <a:gdLst>
                <a:gd name="T0" fmla="*/ 252 w 252"/>
                <a:gd name="T1" fmla="*/ 174 h 331"/>
                <a:gd name="T2" fmla="*/ 157 w 252"/>
                <a:gd name="T3" fmla="*/ 78 h 331"/>
                <a:gd name="T4" fmla="*/ 78 w 252"/>
                <a:gd name="T5" fmla="*/ 0 h 331"/>
                <a:gd name="T6" fmla="*/ 0 w 252"/>
                <a:gd name="T7" fmla="*/ 78 h 331"/>
                <a:gd name="T8" fmla="*/ 252 w 252"/>
                <a:gd name="T9" fmla="*/ 331 h 331"/>
                <a:gd name="T10" fmla="*/ 252 w 252"/>
                <a:gd name="T11" fmla="*/ 174 h 331"/>
              </a:gdLst>
              <a:ahLst/>
              <a:cxnLst>
                <a:cxn ang="0">
                  <a:pos x="T0" y="T1"/>
                </a:cxn>
                <a:cxn ang="0">
                  <a:pos x="T2" y="T3"/>
                </a:cxn>
                <a:cxn ang="0">
                  <a:pos x="T4" y="T5"/>
                </a:cxn>
                <a:cxn ang="0">
                  <a:pos x="T6" y="T7"/>
                </a:cxn>
                <a:cxn ang="0">
                  <a:pos x="T8" y="T9"/>
                </a:cxn>
                <a:cxn ang="0">
                  <a:pos x="T10" y="T11"/>
                </a:cxn>
              </a:cxnLst>
              <a:rect l="0" t="0" r="r" b="b"/>
              <a:pathLst>
                <a:path w="252" h="331">
                  <a:moveTo>
                    <a:pt x="252" y="174"/>
                  </a:moveTo>
                  <a:cubicBezTo>
                    <a:pt x="200" y="174"/>
                    <a:pt x="157" y="131"/>
                    <a:pt x="157" y="78"/>
                  </a:cubicBezTo>
                  <a:cubicBezTo>
                    <a:pt x="157" y="35"/>
                    <a:pt x="122" y="0"/>
                    <a:pt x="78" y="0"/>
                  </a:cubicBezTo>
                  <a:cubicBezTo>
                    <a:pt x="35" y="0"/>
                    <a:pt x="0" y="35"/>
                    <a:pt x="0" y="78"/>
                  </a:cubicBezTo>
                  <a:cubicBezTo>
                    <a:pt x="0" y="218"/>
                    <a:pt x="113" y="331"/>
                    <a:pt x="252" y="331"/>
                  </a:cubicBezTo>
                  <a:lnTo>
                    <a:pt x="252" y="174"/>
                  </a:lnTo>
                  <a:close/>
                </a:path>
              </a:pathLst>
            </a:custGeom>
            <a:solidFill>
              <a:schemeClr val="accent2"/>
            </a:solidFill>
            <a:ln>
              <a:noFill/>
            </a:ln>
          </p:spPr>
          <p:txBody>
            <a:bodyPr vert="horz" wrap="square" lIns="0" tIns="0" rIns="0" bIns="0" numCol="1" anchor="ctr" anchorCtr="0" compatLnSpc="1"/>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9" name="Oval 11"/>
            <p:cNvSpPr>
              <a:spLocks noChangeArrowheads="1"/>
            </p:cNvSpPr>
            <p:nvPr/>
          </p:nvSpPr>
          <p:spPr bwMode="auto">
            <a:xfrm flipH="1">
              <a:off x="1530552" y="4593847"/>
              <a:ext cx="743071" cy="747076"/>
            </a:xfrm>
            <a:prstGeom prst="ellipse">
              <a:avLst/>
            </a:prstGeom>
            <a:solidFill>
              <a:schemeClr val="accent3"/>
            </a:solidFill>
            <a:ln>
              <a:noFill/>
            </a:ln>
          </p:spPr>
          <p:txBody>
            <a:bodyPr vert="horz" wrap="square" lIns="0" tIns="0" rIns="0" bIns="0" numCol="1" anchor="ctr" anchorCtr="0" compatLnSpc="1"/>
            <a:lstStyle/>
            <a:p>
              <a:pPr algn="just">
                <a:lnSpc>
                  <a:spcPct val="120000"/>
                </a:lnSpc>
                <a:spcBef>
                  <a:spcPts val="0"/>
                </a:spcBef>
                <a:spcAft>
                  <a:spcPts val="0"/>
                </a:spcAft>
              </a:pPr>
              <a:endParaRPr lang="en-US"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0" name="Oval 7"/>
            <p:cNvSpPr>
              <a:spLocks noChangeArrowheads="1"/>
            </p:cNvSpPr>
            <p:nvPr/>
          </p:nvSpPr>
          <p:spPr bwMode="auto">
            <a:xfrm flipH="1">
              <a:off x="2273623" y="3763651"/>
              <a:ext cx="825190" cy="747076"/>
            </a:xfrm>
            <a:prstGeom prst="ellipse">
              <a:avLst/>
            </a:prstGeom>
            <a:solidFill>
              <a:schemeClr val="accent2"/>
            </a:solidFill>
            <a:ln>
              <a:noFill/>
            </a:ln>
          </p:spPr>
          <p:txBody>
            <a:bodyPr vert="horz" wrap="square" lIns="0" tIns="0" rIns="0" bIns="0" numCol="1" anchor="ctr" anchorCtr="0" compatLnSpc="1"/>
            <a:lstStyle/>
            <a:p>
              <a:pPr algn="just">
                <a:lnSpc>
                  <a:spcPct val="120000"/>
                </a:lnSpc>
                <a:spcBef>
                  <a:spcPts val="0"/>
                </a:spcBef>
                <a:spcAft>
                  <a:spcPts val="0"/>
                </a:spcAft>
              </a:pPr>
              <a:endParaRPr lang="en-US"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 name="Oval 32"/>
            <p:cNvSpPr/>
            <p:nvPr/>
          </p:nvSpPr>
          <p:spPr>
            <a:xfrm flipH="1">
              <a:off x="1446432" y="3684537"/>
              <a:ext cx="909310" cy="9093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just">
                <a:lnSpc>
                  <a:spcPct val="120000"/>
                </a:lnSpc>
                <a:spcBef>
                  <a:spcPts val="0"/>
                </a:spcBef>
                <a:spcAft>
                  <a:spcPts val="0"/>
                </a:spcAft>
              </a:pPr>
              <a:endParaRPr lang="en-US" sz="8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 name="组 1"/>
          <p:cNvGrpSpPr/>
          <p:nvPr/>
        </p:nvGrpSpPr>
        <p:grpSpPr>
          <a:xfrm>
            <a:off x="3900574" y="3212499"/>
            <a:ext cx="4346894" cy="1033861"/>
            <a:chOff x="3900574" y="3212499"/>
            <a:chExt cx="4346894" cy="1033861"/>
          </a:xfrm>
        </p:grpSpPr>
        <p:grpSp>
          <p:nvGrpSpPr>
            <p:cNvPr id="26" name="Group 13"/>
            <p:cNvGrpSpPr/>
            <p:nvPr/>
          </p:nvGrpSpPr>
          <p:grpSpPr>
            <a:xfrm flipH="1">
              <a:off x="3900574" y="3212499"/>
              <a:ext cx="4346894" cy="1033861"/>
              <a:chOff x="3876268" y="2821466"/>
              <a:chExt cx="4404882" cy="1047652"/>
            </a:xfrm>
          </p:grpSpPr>
          <p:grpSp>
            <p:nvGrpSpPr>
              <p:cNvPr id="28" name="Group 41"/>
              <p:cNvGrpSpPr/>
              <p:nvPr/>
            </p:nvGrpSpPr>
            <p:grpSpPr>
              <a:xfrm>
                <a:off x="3876268" y="2821466"/>
                <a:ext cx="4404882" cy="1047652"/>
                <a:chOff x="3237996" y="2865710"/>
                <a:chExt cx="4404882" cy="1047652"/>
              </a:xfrm>
            </p:grpSpPr>
            <p:sp>
              <p:nvSpPr>
                <p:cNvPr id="30" name="Rectangle 35"/>
                <p:cNvSpPr>
                  <a:spLocks noChangeArrowheads="1"/>
                </p:cNvSpPr>
                <p:nvPr/>
              </p:nvSpPr>
              <p:spPr bwMode="auto">
                <a:xfrm flipH="1">
                  <a:off x="3767775" y="2865710"/>
                  <a:ext cx="1639995" cy="1032825"/>
                </a:xfrm>
                <a:prstGeom prst="rect">
                  <a:avLst/>
                </a:prstGeom>
                <a:solidFill>
                  <a:schemeClr val="accent2"/>
                </a:solidFill>
                <a:ln>
                  <a:noFill/>
                </a:ln>
              </p:spPr>
              <p:txBody>
                <a:bodyPr vert="horz" wrap="square" lIns="96435" tIns="48218" rIns="96435" bIns="48218" numCol="1" anchor="t" anchorCtr="0" compatLnSpc="1"/>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Rectangle 39"/>
                <p:cNvSpPr>
                  <a:spLocks noChangeArrowheads="1"/>
                </p:cNvSpPr>
                <p:nvPr/>
              </p:nvSpPr>
              <p:spPr bwMode="auto">
                <a:xfrm flipH="1">
                  <a:off x="6398591" y="3757697"/>
                  <a:ext cx="1244287" cy="155665"/>
                </a:xfrm>
                <a:prstGeom prst="rect">
                  <a:avLst/>
                </a:prstGeom>
                <a:solidFill>
                  <a:schemeClr val="accent2"/>
                </a:solidFill>
                <a:ln>
                  <a:noFill/>
                </a:ln>
              </p:spPr>
              <p:txBody>
                <a:bodyPr vert="horz" wrap="square" lIns="96435" tIns="48218" rIns="96435" bIns="48218" numCol="1" anchor="t" anchorCtr="0" compatLnSpc="1"/>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Freeform 43"/>
                <p:cNvSpPr/>
                <p:nvPr/>
              </p:nvSpPr>
              <p:spPr bwMode="auto">
                <a:xfrm flipH="1">
                  <a:off x="5407769" y="2865710"/>
                  <a:ext cx="990821" cy="1047650"/>
                </a:xfrm>
                <a:custGeom>
                  <a:avLst/>
                  <a:gdLst>
                    <a:gd name="T0" fmla="*/ 0 w 401"/>
                    <a:gd name="T1" fmla="*/ 361 h 424"/>
                    <a:gd name="T2" fmla="*/ 401 w 401"/>
                    <a:gd name="T3" fmla="*/ 0 h 424"/>
                    <a:gd name="T4" fmla="*/ 401 w 401"/>
                    <a:gd name="T5" fmla="*/ 418 h 424"/>
                    <a:gd name="T6" fmla="*/ 0 w 401"/>
                    <a:gd name="T7" fmla="*/ 424 h 424"/>
                    <a:gd name="T8" fmla="*/ 0 w 401"/>
                    <a:gd name="T9" fmla="*/ 361 h 424"/>
                  </a:gdLst>
                  <a:ahLst/>
                  <a:cxnLst>
                    <a:cxn ang="0">
                      <a:pos x="T0" y="T1"/>
                    </a:cxn>
                    <a:cxn ang="0">
                      <a:pos x="T2" y="T3"/>
                    </a:cxn>
                    <a:cxn ang="0">
                      <a:pos x="T4" y="T5"/>
                    </a:cxn>
                    <a:cxn ang="0">
                      <a:pos x="T6" y="T7"/>
                    </a:cxn>
                    <a:cxn ang="0">
                      <a:pos x="T8" y="T9"/>
                    </a:cxn>
                  </a:cxnLst>
                  <a:rect l="0" t="0" r="r" b="b"/>
                  <a:pathLst>
                    <a:path w="401" h="424">
                      <a:moveTo>
                        <a:pt x="0" y="361"/>
                      </a:moveTo>
                      <a:lnTo>
                        <a:pt x="401" y="0"/>
                      </a:lnTo>
                      <a:lnTo>
                        <a:pt x="401" y="418"/>
                      </a:lnTo>
                      <a:lnTo>
                        <a:pt x="0" y="424"/>
                      </a:lnTo>
                      <a:lnTo>
                        <a:pt x="0" y="361"/>
                      </a:lnTo>
                      <a:close/>
                    </a:path>
                  </a:pathLst>
                </a:custGeom>
                <a:solidFill>
                  <a:schemeClr val="accent2"/>
                </a:solidFill>
                <a:ln>
                  <a:noFill/>
                </a:ln>
              </p:spPr>
              <p:txBody>
                <a:bodyPr vert="horz" wrap="square" lIns="96435" tIns="48218" rIns="96435" bIns="48218" numCol="1" anchor="t" anchorCtr="0" compatLnSpc="1"/>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Oval 50"/>
                <p:cNvSpPr/>
                <p:nvPr/>
              </p:nvSpPr>
              <p:spPr>
                <a:xfrm>
                  <a:off x="3237996" y="2866143"/>
                  <a:ext cx="1035295" cy="103529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9" name="Oval 43"/>
              <p:cNvSpPr/>
              <p:nvPr/>
            </p:nvSpPr>
            <p:spPr>
              <a:xfrm>
                <a:off x="3989228" y="2931239"/>
                <a:ext cx="809372" cy="809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en-US" sz="800" dirty="0">
                  <a:solidFill>
                    <a:srgbClr val="FFC000"/>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62" name="Freeform 9"/>
            <p:cNvSpPr>
              <a:spLocks noEditPoints="1"/>
            </p:cNvSpPr>
            <p:nvPr/>
          </p:nvSpPr>
          <p:spPr bwMode="auto">
            <a:xfrm>
              <a:off x="7604184" y="3517421"/>
              <a:ext cx="307243" cy="342905"/>
            </a:xfrm>
            <a:custGeom>
              <a:avLst/>
              <a:gdLst/>
              <a:ahLst/>
              <a:cxnLst>
                <a:cxn ang="0">
                  <a:pos x="374" y="158"/>
                </a:cxn>
                <a:cxn ang="0">
                  <a:pos x="352" y="158"/>
                </a:cxn>
                <a:cxn ang="0">
                  <a:pos x="209" y="0"/>
                </a:cxn>
                <a:cxn ang="0">
                  <a:pos x="67" y="158"/>
                </a:cxn>
                <a:cxn ang="0">
                  <a:pos x="44" y="158"/>
                </a:cxn>
                <a:cxn ang="0">
                  <a:pos x="0" y="203"/>
                </a:cxn>
                <a:cxn ang="0">
                  <a:pos x="0" y="414"/>
                </a:cxn>
                <a:cxn ang="0">
                  <a:pos x="44" y="478"/>
                </a:cxn>
                <a:cxn ang="0">
                  <a:pos x="374" y="478"/>
                </a:cxn>
                <a:cxn ang="0">
                  <a:pos x="428" y="414"/>
                </a:cxn>
                <a:cxn ang="0">
                  <a:pos x="428" y="203"/>
                </a:cxn>
                <a:cxn ang="0">
                  <a:pos x="374" y="158"/>
                </a:cxn>
                <a:cxn ang="0">
                  <a:pos x="247" y="414"/>
                </a:cxn>
                <a:cxn ang="0">
                  <a:pos x="172" y="414"/>
                </a:cxn>
                <a:cxn ang="0">
                  <a:pos x="186" y="309"/>
                </a:cxn>
                <a:cxn ang="0">
                  <a:pos x="161" y="265"/>
                </a:cxn>
                <a:cxn ang="0">
                  <a:pos x="210" y="216"/>
                </a:cxn>
                <a:cxn ang="0">
                  <a:pos x="258" y="264"/>
                </a:cxn>
                <a:cxn ang="0">
                  <a:pos x="232" y="310"/>
                </a:cxn>
                <a:cxn ang="0">
                  <a:pos x="247" y="414"/>
                </a:cxn>
                <a:cxn ang="0">
                  <a:pos x="112" y="158"/>
                </a:cxn>
                <a:cxn ang="0">
                  <a:pos x="209" y="45"/>
                </a:cxn>
                <a:cxn ang="0">
                  <a:pos x="307" y="158"/>
                </a:cxn>
                <a:cxn ang="0">
                  <a:pos x="112" y="158"/>
                </a:cxn>
              </a:cxnLst>
              <a:rect l="0" t="0" r="r" b="b"/>
              <a:pathLst>
                <a:path w="428" h="478">
                  <a:moveTo>
                    <a:pt x="374" y="158"/>
                  </a:moveTo>
                  <a:cubicBezTo>
                    <a:pt x="352" y="158"/>
                    <a:pt x="352" y="158"/>
                    <a:pt x="352" y="158"/>
                  </a:cubicBezTo>
                  <a:cubicBezTo>
                    <a:pt x="352" y="58"/>
                    <a:pt x="292" y="0"/>
                    <a:pt x="209" y="0"/>
                  </a:cubicBezTo>
                  <a:cubicBezTo>
                    <a:pt x="127" y="0"/>
                    <a:pt x="67" y="58"/>
                    <a:pt x="67" y="158"/>
                  </a:cubicBezTo>
                  <a:cubicBezTo>
                    <a:pt x="44" y="158"/>
                    <a:pt x="44" y="158"/>
                    <a:pt x="44" y="158"/>
                  </a:cubicBezTo>
                  <a:cubicBezTo>
                    <a:pt x="11" y="158"/>
                    <a:pt x="0" y="170"/>
                    <a:pt x="0" y="203"/>
                  </a:cubicBezTo>
                  <a:cubicBezTo>
                    <a:pt x="0" y="414"/>
                    <a:pt x="0" y="414"/>
                    <a:pt x="0" y="414"/>
                  </a:cubicBezTo>
                  <a:cubicBezTo>
                    <a:pt x="0" y="447"/>
                    <a:pt x="11" y="478"/>
                    <a:pt x="44" y="478"/>
                  </a:cubicBezTo>
                  <a:cubicBezTo>
                    <a:pt x="374" y="478"/>
                    <a:pt x="374" y="478"/>
                    <a:pt x="374" y="478"/>
                  </a:cubicBezTo>
                  <a:cubicBezTo>
                    <a:pt x="407" y="478"/>
                    <a:pt x="428" y="447"/>
                    <a:pt x="428" y="414"/>
                  </a:cubicBezTo>
                  <a:cubicBezTo>
                    <a:pt x="428" y="203"/>
                    <a:pt x="428" y="203"/>
                    <a:pt x="428" y="203"/>
                  </a:cubicBezTo>
                  <a:cubicBezTo>
                    <a:pt x="428" y="170"/>
                    <a:pt x="407" y="158"/>
                    <a:pt x="374" y="158"/>
                  </a:cubicBezTo>
                  <a:moveTo>
                    <a:pt x="247" y="414"/>
                  </a:moveTo>
                  <a:cubicBezTo>
                    <a:pt x="172" y="414"/>
                    <a:pt x="172" y="414"/>
                    <a:pt x="172" y="414"/>
                  </a:cubicBezTo>
                  <a:cubicBezTo>
                    <a:pt x="186" y="309"/>
                    <a:pt x="186" y="309"/>
                    <a:pt x="186" y="309"/>
                  </a:cubicBezTo>
                  <a:cubicBezTo>
                    <a:pt x="171" y="301"/>
                    <a:pt x="161" y="283"/>
                    <a:pt x="161" y="265"/>
                  </a:cubicBezTo>
                  <a:cubicBezTo>
                    <a:pt x="161" y="238"/>
                    <a:pt x="183" y="216"/>
                    <a:pt x="210" y="216"/>
                  </a:cubicBezTo>
                  <a:cubicBezTo>
                    <a:pt x="236" y="216"/>
                    <a:pt x="258" y="237"/>
                    <a:pt x="258" y="264"/>
                  </a:cubicBezTo>
                  <a:cubicBezTo>
                    <a:pt x="258" y="282"/>
                    <a:pt x="248" y="302"/>
                    <a:pt x="232" y="310"/>
                  </a:cubicBezTo>
                  <a:lnTo>
                    <a:pt x="247" y="414"/>
                  </a:lnTo>
                  <a:close/>
                  <a:moveTo>
                    <a:pt x="112" y="158"/>
                  </a:moveTo>
                  <a:cubicBezTo>
                    <a:pt x="112" y="66"/>
                    <a:pt x="161" y="45"/>
                    <a:pt x="209" y="45"/>
                  </a:cubicBezTo>
                  <a:cubicBezTo>
                    <a:pt x="258" y="45"/>
                    <a:pt x="307" y="66"/>
                    <a:pt x="307" y="158"/>
                  </a:cubicBezTo>
                  <a:lnTo>
                    <a:pt x="112" y="158"/>
                  </a:lnTo>
                  <a:close/>
                </a:path>
              </a:pathLst>
            </a:custGeom>
            <a:solidFill>
              <a:schemeClr val="accent4">
                <a:lumMod val="90000"/>
                <a:lumOff val="10000"/>
              </a:schemeClr>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 name="组 2"/>
          <p:cNvGrpSpPr/>
          <p:nvPr/>
        </p:nvGrpSpPr>
        <p:grpSpPr>
          <a:xfrm>
            <a:off x="3900574" y="4429233"/>
            <a:ext cx="4346894" cy="1928732"/>
            <a:chOff x="3900574" y="4429233"/>
            <a:chExt cx="4346894" cy="1928732"/>
          </a:xfrm>
        </p:grpSpPr>
        <p:grpSp>
          <p:nvGrpSpPr>
            <p:cNvPr id="44" name="Group 11"/>
            <p:cNvGrpSpPr/>
            <p:nvPr/>
          </p:nvGrpSpPr>
          <p:grpSpPr>
            <a:xfrm flipH="1">
              <a:off x="3900574" y="4429233"/>
              <a:ext cx="4346894" cy="1928732"/>
              <a:chOff x="3876268" y="4054432"/>
              <a:chExt cx="4404882" cy="1954461"/>
            </a:xfrm>
          </p:grpSpPr>
          <p:grpSp>
            <p:nvGrpSpPr>
              <p:cNvPr id="46" name="Group 59"/>
              <p:cNvGrpSpPr/>
              <p:nvPr/>
            </p:nvGrpSpPr>
            <p:grpSpPr>
              <a:xfrm>
                <a:off x="3876268" y="4054432"/>
                <a:ext cx="4404882" cy="1954461"/>
                <a:chOff x="3237996" y="4098676"/>
                <a:chExt cx="4404882" cy="1954461"/>
              </a:xfrm>
            </p:grpSpPr>
            <p:sp>
              <p:nvSpPr>
                <p:cNvPr id="48" name="Rectangle 37"/>
                <p:cNvSpPr>
                  <a:spLocks noChangeArrowheads="1"/>
                </p:cNvSpPr>
                <p:nvPr/>
              </p:nvSpPr>
              <p:spPr bwMode="auto">
                <a:xfrm flipH="1">
                  <a:off x="3767775" y="5017842"/>
                  <a:ext cx="1639995" cy="1035295"/>
                </a:xfrm>
                <a:prstGeom prst="rect">
                  <a:avLst/>
                </a:prstGeom>
                <a:solidFill>
                  <a:schemeClr val="accent4"/>
                </a:solidFill>
                <a:ln>
                  <a:noFill/>
                </a:ln>
              </p:spPr>
              <p:txBody>
                <a:bodyPr vert="horz" wrap="square" lIns="96435" tIns="48218" rIns="96435" bIns="48218" numCol="1" anchor="t" anchorCtr="0" compatLnSpc="1"/>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Rectangle 41"/>
                <p:cNvSpPr>
                  <a:spLocks noChangeArrowheads="1"/>
                </p:cNvSpPr>
                <p:nvPr/>
              </p:nvSpPr>
              <p:spPr bwMode="auto">
                <a:xfrm flipH="1">
                  <a:off x="6398591" y="4098676"/>
                  <a:ext cx="1244287" cy="155665"/>
                </a:xfrm>
                <a:prstGeom prst="rect">
                  <a:avLst/>
                </a:prstGeom>
                <a:solidFill>
                  <a:schemeClr val="accent4"/>
                </a:solidFill>
                <a:ln>
                  <a:noFill/>
                </a:ln>
              </p:spPr>
              <p:txBody>
                <a:bodyPr vert="horz" wrap="square" lIns="96435" tIns="48218" rIns="96435" bIns="48218" numCol="1" anchor="t" anchorCtr="0" compatLnSpc="1"/>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Freeform 44"/>
                <p:cNvSpPr/>
                <p:nvPr/>
              </p:nvSpPr>
              <p:spPr bwMode="auto">
                <a:xfrm flipH="1">
                  <a:off x="5407769" y="4098676"/>
                  <a:ext cx="990821" cy="1954461"/>
                </a:xfrm>
                <a:custGeom>
                  <a:avLst/>
                  <a:gdLst>
                    <a:gd name="T0" fmla="*/ 401 w 401"/>
                    <a:gd name="T1" fmla="*/ 791 h 791"/>
                    <a:gd name="T2" fmla="*/ 0 w 401"/>
                    <a:gd name="T3" fmla="*/ 63 h 791"/>
                    <a:gd name="T4" fmla="*/ 0 w 401"/>
                    <a:gd name="T5" fmla="*/ 0 h 791"/>
                    <a:gd name="T6" fmla="*/ 401 w 401"/>
                    <a:gd name="T7" fmla="*/ 372 h 791"/>
                    <a:gd name="T8" fmla="*/ 401 w 401"/>
                    <a:gd name="T9" fmla="*/ 791 h 791"/>
                  </a:gdLst>
                  <a:ahLst/>
                  <a:cxnLst>
                    <a:cxn ang="0">
                      <a:pos x="T0" y="T1"/>
                    </a:cxn>
                    <a:cxn ang="0">
                      <a:pos x="T2" y="T3"/>
                    </a:cxn>
                    <a:cxn ang="0">
                      <a:pos x="T4" y="T5"/>
                    </a:cxn>
                    <a:cxn ang="0">
                      <a:pos x="T6" y="T7"/>
                    </a:cxn>
                    <a:cxn ang="0">
                      <a:pos x="T8" y="T9"/>
                    </a:cxn>
                  </a:cxnLst>
                  <a:rect l="0" t="0" r="r" b="b"/>
                  <a:pathLst>
                    <a:path w="401" h="791">
                      <a:moveTo>
                        <a:pt x="401" y="791"/>
                      </a:moveTo>
                      <a:lnTo>
                        <a:pt x="0" y="63"/>
                      </a:lnTo>
                      <a:lnTo>
                        <a:pt x="0" y="0"/>
                      </a:lnTo>
                      <a:lnTo>
                        <a:pt x="401" y="372"/>
                      </a:lnTo>
                      <a:lnTo>
                        <a:pt x="401" y="791"/>
                      </a:lnTo>
                      <a:close/>
                    </a:path>
                  </a:pathLst>
                </a:custGeom>
                <a:solidFill>
                  <a:schemeClr val="accent4"/>
                </a:solidFill>
                <a:ln>
                  <a:noFill/>
                </a:ln>
              </p:spPr>
              <p:txBody>
                <a:bodyPr vert="horz" wrap="square" lIns="96435" tIns="48218" rIns="96435" bIns="48218" numCol="1" anchor="t" anchorCtr="0" compatLnSpc="1"/>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Oval 64"/>
                <p:cNvSpPr/>
                <p:nvPr/>
              </p:nvSpPr>
              <p:spPr>
                <a:xfrm>
                  <a:off x="3237996" y="5017841"/>
                  <a:ext cx="1035295" cy="10352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47" name="Oval 60"/>
              <p:cNvSpPr/>
              <p:nvPr/>
            </p:nvSpPr>
            <p:spPr>
              <a:xfrm>
                <a:off x="3989229" y="5088670"/>
                <a:ext cx="809372" cy="809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en-US" sz="800" dirty="0">
                  <a:solidFill>
                    <a:srgbClr val="937963"/>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63" name="Freeform 21"/>
            <p:cNvSpPr>
              <a:spLocks noChangeAspect="1" noEditPoints="1"/>
            </p:cNvSpPr>
            <p:nvPr/>
          </p:nvSpPr>
          <p:spPr bwMode="auto">
            <a:xfrm rot="2728210">
              <a:off x="7464982" y="5638705"/>
              <a:ext cx="497981" cy="510183"/>
            </a:xfrm>
            <a:custGeom>
              <a:avLst/>
              <a:gdLst>
                <a:gd name="T0" fmla="*/ 222 w 363"/>
                <a:gd name="T1" fmla="*/ 242 h 372"/>
                <a:gd name="T2" fmla="*/ 348 w 363"/>
                <a:gd name="T3" fmla="*/ 23 h 372"/>
                <a:gd name="T4" fmla="*/ 345 w 363"/>
                <a:gd name="T5" fmla="*/ 18 h 372"/>
                <a:gd name="T6" fmla="*/ 340 w 363"/>
                <a:gd name="T7" fmla="*/ 16 h 372"/>
                <a:gd name="T8" fmla="*/ 127 w 363"/>
                <a:gd name="T9" fmla="*/ 144 h 372"/>
                <a:gd name="T10" fmla="*/ 7 w 363"/>
                <a:gd name="T11" fmla="*/ 246 h 372"/>
                <a:gd name="T12" fmla="*/ 25 w 363"/>
                <a:gd name="T13" fmla="*/ 265 h 372"/>
                <a:gd name="T14" fmla="*/ 68 w 363"/>
                <a:gd name="T15" fmla="*/ 249 h 372"/>
                <a:gd name="T16" fmla="*/ 120 w 363"/>
                <a:gd name="T17" fmla="*/ 302 h 372"/>
                <a:gd name="T18" fmla="*/ 104 w 363"/>
                <a:gd name="T19" fmla="*/ 346 h 372"/>
                <a:gd name="T20" fmla="*/ 123 w 363"/>
                <a:gd name="T21" fmla="*/ 364 h 372"/>
                <a:gd name="T22" fmla="*/ 222 w 363"/>
                <a:gd name="T23" fmla="*/ 242 h 372"/>
                <a:gd name="T24" fmla="*/ 242 w 363"/>
                <a:gd name="T25" fmla="*/ 124 h 372"/>
                <a:gd name="T26" fmla="*/ 242 w 363"/>
                <a:gd name="T27" fmla="*/ 79 h 372"/>
                <a:gd name="T28" fmla="*/ 286 w 363"/>
                <a:gd name="T29" fmla="*/ 79 h 372"/>
                <a:gd name="T30" fmla="*/ 286 w 363"/>
                <a:gd name="T31" fmla="*/ 124 h 372"/>
                <a:gd name="T32" fmla="*/ 242 w 363"/>
                <a:gd name="T33" fmla="*/ 124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3" h="372">
                  <a:moveTo>
                    <a:pt x="222" y="242"/>
                  </a:moveTo>
                  <a:cubicBezTo>
                    <a:pt x="222" y="242"/>
                    <a:pt x="363" y="140"/>
                    <a:pt x="348" y="23"/>
                  </a:cubicBezTo>
                  <a:cubicBezTo>
                    <a:pt x="347" y="21"/>
                    <a:pt x="346" y="19"/>
                    <a:pt x="345" y="18"/>
                  </a:cubicBezTo>
                  <a:cubicBezTo>
                    <a:pt x="344" y="17"/>
                    <a:pt x="343" y="16"/>
                    <a:pt x="340" y="16"/>
                  </a:cubicBezTo>
                  <a:cubicBezTo>
                    <a:pt x="226" y="0"/>
                    <a:pt x="127" y="144"/>
                    <a:pt x="127" y="144"/>
                  </a:cubicBezTo>
                  <a:cubicBezTo>
                    <a:pt x="40" y="134"/>
                    <a:pt x="46" y="151"/>
                    <a:pt x="7" y="246"/>
                  </a:cubicBezTo>
                  <a:cubicBezTo>
                    <a:pt x="0" y="264"/>
                    <a:pt x="12" y="270"/>
                    <a:pt x="25" y="265"/>
                  </a:cubicBezTo>
                  <a:cubicBezTo>
                    <a:pt x="39" y="260"/>
                    <a:pt x="68" y="249"/>
                    <a:pt x="68" y="249"/>
                  </a:cubicBezTo>
                  <a:cubicBezTo>
                    <a:pt x="120" y="302"/>
                    <a:pt x="120" y="302"/>
                    <a:pt x="120" y="302"/>
                  </a:cubicBezTo>
                  <a:cubicBezTo>
                    <a:pt x="120" y="302"/>
                    <a:pt x="109" y="332"/>
                    <a:pt x="104" y="346"/>
                  </a:cubicBezTo>
                  <a:cubicBezTo>
                    <a:pt x="99" y="359"/>
                    <a:pt x="105" y="372"/>
                    <a:pt x="123" y="364"/>
                  </a:cubicBezTo>
                  <a:cubicBezTo>
                    <a:pt x="215" y="324"/>
                    <a:pt x="232" y="330"/>
                    <a:pt x="222" y="242"/>
                  </a:cubicBezTo>
                  <a:close/>
                  <a:moveTo>
                    <a:pt x="242" y="124"/>
                  </a:moveTo>
                  <a:cubicBezTo>
                    <a:pt x="230" y="111"/>
                    <a:pt x="230" y="91"/>
                    <a:pt x="242" y="79"/>
                  </a:cubicBezTo>
                  <a:cubicBezTo>
                    <a:pt x="254" y="67"/>
                    <a:pt x="274" y="67"/>
                    <a:pt x="286" y="79"/>
                  </a:cubicBezTo>
                  <a:cubicBezTo>
                    <a:pt x="297" y="91"/>
                    <a:pt x="297" y="111"/>
                    <a:pt x="286" y="124"/>
                  </a:cubicBezTo>
                  <a:cubicBezTo>
                    <a:pt x="274" y="136"/>
                    <a:pt x="254" y="136"/>
                    <a:pt x="242" y="124"/>
                  </a:cubicBezTo>
                  <a:close/>
                </a:path>
              </a:pathLst>
            </a:custGeom>
            <a:solidFill>
              <a:schemeClr val="accent4">
                <a:lumMod val="90000"/>
                <a:lumOff val="10000"/>
              </a:schemeClr>
            </a:solidFill>
            <a:ln>
              <a:noFill/>
            </a:ln>
          </p:spPr>
          <p:txBody>
            <a:bodyPr vert="horz" wrap="square" lIns="83748" tIns="41874" rIns="83748" bIns="41874" numCol="1" anchor="t" anchorCtr="0" compatLnSpc="1"/>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pic>
        <p:nvPicPr>
          <p:cNvPr id="64" name="图片 6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860278" y="172156"/>
            <a:ext cx="3893811" cy="75451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500" fill="hold"/>
                                        <p:tgtEl>
                                          <p:spTgt spid="52"/>
                                        </p:tgtEl>
                                        <p:attrNameLst>
                                          <p:attrName>ppt_w</p:attrName>
                                        </p:attrNameLst>
                                      </p:cBhvr>
                                      <p:tavLst>
                                        <p:tav tm="0">
                                          <p:val>
                                            <p:fltVal val="0"/>
                                          </p:val>
                                        </p:tav>
                                        <p:tav tm="100000">
                                          <p:val>
                                            <p:strVal val="#ppt_w"/>
                                          </p:val>
                                        </p:tav>
                                      </p:tavLst>
                                    </p:anim>
                                    <p:anim calcmode="lin" valueType="num">
                                      <p:cBhvr>
                                        <p:cTn id="8" dur="500" fill="hold"/>
                                        <p:tgtEl>
                                          <p:spTgt spid="52"/>
                                        </p:tgtEl>
                                        <p:attrNameLst>
                                          <p:attrName>ppt_h</p:attrName>
                                        </p:attrNameLst>
                                      </p:cBhvr>
                                      <p:tavLst>
                                        <p:tav tm="0">
                                          <p:val>
                                            <p:fltVal val="0"/>
                                          </p:val>
                                        </p:tav>
                                        <p:tav tm="100000">
                                          <p:val>
                                            <p:strVal val="#ppt_h"/>
                                          </p:val>
                                        </p:tav>
                                      </p:tavLst>
                                    </p:anim>
                                    <p:anim calcmode="lin" valueType="num">
                                      <p:cBhvr>
                                        <p:cTn id="9" dur="500" fill="hold"/>
                                        <p:tgtEl>
                                          <p:spTgt spid="52"/>
                                        </p:tgtEl>
                                        <p:attrNameLst>
                                          <p:attrName>style.rotation</p:attrName>
                                        </p:attrNameLst>
                                      </p:cBhvr>
                                      <p:tavLst>
                                        <p:tav tm="0">
                                          <p:val>
                                            <p:fltVal val="360"/>
                                          </p:val>
                                        </p:tav>
                                        <p:tav tm="100000">
                                          <p:val>
                                            <p:fltVal val="0"/>
                                          </p:val>
                                        </p:tav>
                                      </p:tavLst>
                                    </p:anim>
                                    <p:animEffect transition="in" filter="fade">
                                      <p:cBhvr>
                                        <p:cTn id="10" dur="500"/>
                                        <p:tgtEl>
                                          <p:spTgt spid="52"/>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ipe(left)">
                                      <p:cBhvr>
                                        <p:cTn id="14" dur="500"/>
                                        <p:tgtEl>
                                          <p:spTgt spid="13"/>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fade">
                                      <p:cBhvr>
                                        <p:cTn id="18" dur="500"/>
                                        <p:tgtEl>
                                          <p:spTgt spid="7">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left)">
                                      <p:cBhvr>
                                        <p:cTn id="23" dur="500"/>
                                        <p:tgtEl>
                                          <p:spTgt spid="2"/>
                                        </p:tgtEl>
                                      </p:cBhvr>
                                    </p:animEffect>
                                  </p:childTnLst>
                                </p:cTn>
                              </p:par>
                            </p:childTnLst>
                          </p:cTn>
                        </p:par>
                        <p:par>
                          <p:cTn id="24" fill="hold">
                            <p:stCondLst>
                              <p:cond delay="500"/>
                            </p:stCondLst>
                            <p:childTnLst>
                              <p:par>
                                <p:cTn id="25" presetID="10" presetClass="entr" presetSubtype="0" fill="hold" grpId="0" nodeType="after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fade">
                                      <p:cBhvr>
                                        <p:cTn id="27" dur="500"/>
                                        <p:tgtEl>
                                          <p:spTgt spid="8">
                                            <p:txEl>
                                              <p:pRg st="0" end="0"/>
                                            </p:txEl>
                                          </p:spTgt>
                                        </p:tgtEl>
                                      </p:cBhvr>
                                    </p:animEffect>
                                  </p:childTnLst>
                                </p:cTn>
                              </p:par>
                            </p:childTnLst>
                          </p:cTn>
                        </p:par>
                        <p:par>
                          <p:cTn id="28" fill="hold">
                            <p:stCondLst>
                              <p:cond delay="10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par>
                          <p:cTn id="32" fill="hold">
                            <p:stCondLst>
                              <p:cond delay="1500"/>
                            </p:stCondLst>
                            <p:childTnLst>
                              <p:par>
                                <p:cTn id="33" presetID="10" presetClass="entr" presetSubtype="0" fill="hold" grpId="0" nodeType="afterEffect">
                                  <p:stCondLst>
                                    <p:cond delay="0"/>
                                  </p:stCondLst>
                                  <p:childTnLst>
                                    <p:set>
                                      <p:cBhvr>
                                        <p:cTn id="34" dur="1" fill="hold">
                                          <p:stCondLst>
                                            <p:cond delay="0"/>
                                          </p:stCondLst>
                                        </p:cTn>
                                        <p:tgtEl>
                                          <p:spTgt spid="9">
                                            <p:txEl>
                                              <p:pRg st="0" end="0"/>
                                            </p:txEl>
                                          </p:spTgt>
                                        </p:tgtEl>
                                        <p:attrNameLst>
                                          <p:attrName>style.visibility</p:attrName>
                                        </p:attrNameLst>
                                      </p:cBhvr>
                                      <p:to>
                                        <p:strVal val="visible"/>
                                      </p:to>
                                    </p:set>
                                    <p:animEffect transition="in" filter="fade">
                                      <p:cBhvr>
                                        <p:cTn id="35" dur="500"/>
                                        <p:tgtEl>
                                          <p:spTgt spid="9">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wipe(left)">
                                      <p:cBhvr>
                                        <p:cTn id="40" dur="500"/>
                                        <p:tgtEl>
                                          <p:spTgt spid="3"/>
                                        </p:tgtEl>
                                      </p:cBhvr>
                                    </p:animEffect>
                                  </p:childTnLst>
                                </p:cTn>
                              </p:par>
                            </p:childTnLst>
                          </p:cTn>
                        </p:par>
                        <p:par>
                          <p:cTn id="41" fill="hold">
                            <p:stCondLst>
                              <p:cond delay="500"/>
                            </p:stCondLst>
                            <p:childTnLst>
                              <p:par>
                                <p:cTn id="42" presetID="10" presetClass="entr" presetSubtype="0" fill="hold" grpId="0" nodeType="afterEffect">
                                  <p:stCondLst>
                                    <p:cond delay="0"/>
                                  </p:stCondLst>
                                  <p:childTnLst>
                                    <p:set>
                                      <p:cBhvr>
                                        <p:cTn id="43" dur="1" fill="hold">
                                          <p:stCondLst>
                                            <p:cond delay="0"/>
                                          </p:stCondLst>
                                        </p:cTn>
                                        <p:tgtEl>
                                          <p:spTgt spid="12">
                                            <p:txEl>
                                              <p:pRg st="0" end="0"/>
                                            </p:txEl>
                                          </p:spTgt>
                                        </p:tgtEl>
                                        <p:attrNameLst>
                                          <p:attrName>style.visibility</p:attrName>
                                        </p:attrNameLst>
                                      </p:cBhvr>
                                      <p:to>
                                        <p:strVal val="visible"/>
                                      </p:to>
                                    </p:set>
                                    <p:animEffect transition="in" filter="fade">
                                      <p:cBhvr>
                                        <p:cTn id="44"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build="p"/>
      <p:bldP spid="9" grpId="0" build="p"/>
      <p:bldP spid="12"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2775890" y="2515603"/>
            <a:ext cx="1436291" cy="1289767"/>
            <a:chOff x="1580039" y="1670330"/>
            <a:chExt cx="1176228" cy="1056234"/>
          </a:xfrm>
        </p:grpSpPr>
        <p:sp>
          <p:nvSpPr>
            <p:cNvPr id="10" name="TextBox 9"/>
            <p:cNvSpPr txBox="1"/>
            <p:nvPr/>
          </p:nvSpPr>
          <p:spPr>
            <a:xfrm>
              <a:off x="1998749" y="1670330"/>
              <a:ext cx="350506" cy="907376"/>
            </a:xfrm>
            <a:prstGeom prst="rect">
              <a:avLst/>
            </a:prstGeom>
            <a:noFill/>
          </p:spPr>
          <p:txBody>
            <a:bodyPr wrap="none" lIns="0" tIns="0" rIns="0" bIns="0" rtlCol="0">
              <a:spAutoFit/>
            </a:bodyPr>
            <a:lstStyle/>
            <a:p>
              <a:pPr algn="ctr">
                <a:lnSpc>
                  <a:spcPct val="120000"/>
                </a:lnSpc>
              </a:pPr>
              <a:r>
                <a:rPr lang="en-US" sz="60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6</a:t>
              </a:r>
              <a:endParaRPr lang="en-US" sz="6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TextBox 10"/>
            <p:cNvSpPr txBox="1"/>
            <p:nvPr/>
          </p:nvSpPr>
          <p:spPr>
            <a:xfrm>
              <a:off x="1580039" y="2514843"/>
              <a:ext cx="1176228" cy="211721"/>
            </a:xfrm>
            <a:prstGeom prst="rect">
              <a:avLst/>
            </a:prstGeom>
            <a:noFill/>
          </p:spPr>
          <p:txBody>
            <a:bodyPr wrap="none" lIns="0" tIns="0" rIns="0" bIns="0" rtlCol="0">
              <a:spAutoFit/>
            </a:bodyPr>
            <a:lstStyle/>
            <a:p>
              <a:pPr algn="ctr">
                <a:lnSpc>
                  <a:spcPct val="120000"/>
                </a:lnSpc>
              </a:pPr>
              <a:r>
                <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点击</a:t>
              </a:r>
              <a:r>
                <a:rPr lang="zh-CN" altLang="en-US" sz="14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请换</a:t>
              </a:r>
              <a:r>
                <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3" name="文本框 22"/>
          <p:cNvSpPr txBox="1"/>
          <p:nvPr/>
        </p:nvSpPr>
        <p:spPr>
          <a:xfrm>
            <a:off x="372973" y="381145"/>
            <a:ext cx="1118081" cy="374375"/>
          </a:xfrm>
          <a:prstGeom prst="rect">
            <a:avLst/>
          </a:prstGeom>
          <a:noFill/>
        </p:spPr>
        <p:txBody>
          <a:bodyPr wrap="none" lIns="96434" tIns="48217" rIns="96434" bIns="48217" rtlCol="0">
            <a:spAutoFit/>
          </a:bodyPr>
          <a:lstStyle/>
          <a:p>
            <a:pPr defTabSz="963930"/>
            <a:r>
              <a:rPr lang="zh-CN" altLang="en-US" dirty="0" smtClean="0">
                <a:solidFill>
                  <a:srgbClr val="E7E6E6">
                    <a:lumMod val="25000"/>
                  </a:srgbClr>
                </a:solidFill>
                <a:latin typeface="微软雅黑" panose="020B0503020204020204" pitchFamily="34" charset="-122"/>
                <a:ea typeface="微软雅黑" panose="020B0503020204020204" pitchFamily="34" charset="-122"/>
                <a:cs typeface="+mn-ea"/>
                <a:sym typeface="+mn-lt"/>
              </a:rPr>
              <a:t>应用托管</a:t>
            </a:r>
            <a:endParaRPr lang="zh-CN" altLang="en-US" sz="1800" dirty="0">
              <a:solidFill>
                <a:srgbClr val="E7E6E6">
                  <a:lumMod val="25000"/>
                </a:srgbClr>
              </a:solidFill>
              <a:latin typeface="微软雅黑" panose="020B0503020204020204" pitchFamily="34" charset="-122"/>
              <a:ea typeface="微软雅黑" panose="020B0503020204020204" pitchFamily="34" charset="-122"/>
              <a:cs typeface="+mn-ea"/>
              <a:sym typeface="+mn-lt"/>
            </a:endParaRPr>
          </a:p>
        </p:txBody>
      </p:sp>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916309" y="1168053"/>
            <a:ext cx="4905363" cy="4013479"/>
          </a:xfrm>
          <a:prstGeom prst="rect">
            <a:avLst/>
          </a:prstGeom>
        </p:spPr>
      </p:pic>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83048" y="3112269"/>
            <a:ext cx="5129339" cy="3969856"/>
          </a:xfrm>
          <a:prstGeom prst="rect">
            <a:avLst/>
          </a:prstGeom>
        </p:spPr>
      </p:pic>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60278" y="172156"/>
            <a:ext cx="3893811" cy="75451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custDataLst>
              <p:tags r:id="rId1"/>
            </p:custDataLst>
          </p:nvPr>
        </p:nvSpPr>
        <p:spPr>
          <a:xfrm>
            <a:off x="0" y="2647413"/>
            <a:ext cx="12855600" cy="11959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2847500" rtlCol="0" anchor="ctr">
            <a:normAutofit/>
          </a:bodyPr>
          <a:lstStyle/>
          <a:p>
            <a:pPr algn="ctr"/>
            <a:endPar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任意多边形 6"/>
          <p:cNvSpPr/>
          <p:nvPr>
            <p:custDataLst>
              <p:tags r:id="rId2"/>
            </p:custDataLst>
          </p:nvPr>
        </p:nvSpPr>
        <p:spPr>
          <a:xfrm>
            <a:off x="1435296" y="2240406"/>
            <a:ext cx="2733578" cy="2151532"/>
          </a:xfrm>
          <a:custGeom>
            <a:avLst/>
            <a:gdLst>
              <a:gd name="connsiteX0" fmla="*/ 0 w 1950720"/>
              <a:gd name="connsiteY0" fmla="*/ 0 h 1535364"/>
              <a:gd name="connsiteX1" fmla="*/ 1950720 w 1950720"/>
              <a:gd name="connsiteY1" fmla="*/ 0 h 1535364"/>
              <a:gd name="connsiteX2" fmla="*/ 975360 w 1950720"/>
              <a:gd name="connsiteY2" fmla="*/ 1535364 h 1535364"/>
            </a:gdLst>
            <a:ahLst/>
            <a:cxnLst>
              <a:cxn ang="0">
                <a:pos x="connsiteX0" y="connsiteY0"/>
              </a:cxn>
              <a:cxn ang="0">
                <a:pos x="connsiteX1" y="connsiteY1"/>
              </a:cxn>
              <a:cxn ang="0">
                <a:pos x="connsiteX2" y="connsiteY2"/>
              </a:cxn>
            </a:cxnLst>
            <a:rect l="l" t="t" r="r" b="b"/>
            <a:pathLst>
              <a:path w="1950720" h="1535364">
                <a:moveTo>
                  <a:pt x="0" y="0"/>
                </a:moveTo>
                <a:lnTo>
                  <a:pt x="1950720" y="0"/>
                </a:lnTo>
                <a:lnTo>
                  <a:pt x="975360" y="1535364"/>
                </a:lnTo>
                <a:close/>
              </a:path>
            </a:pathLst>
          </a:custGeom>
          <a:solidFill>
            <a:schemeClr val="accent1"/>
          </a:solidFill>
          <a:ln w="0">
            <a:noFill/>
          </a:ln>
        </p:spPr>
        <p:style>
          <a:lnRef idx="2">
            <a:schemeClr val="accent1">
              <a:shade val="50000"/>
            </a:schemeClr>
          </a:lnRef>
          <a:fillRef idx="1">
            <a:schemeClr val="accent1"/>
          </a:fillRef>
          <a:effectRef idx="0">
            <a:schemeClr val="accent1"/>
          </a:effectRef>
          <a:fontRef idx="minor">
            <a:schemeClr val="lt1"/>
          </a:fontRef>
        </p:style>
        <p:txBody>
          <a:bodyPr wrap="square" tIns="0" bIns="569500" rtlCol="0" anchor="ctr">
            <a:noAutofit/>
          </a:bodyPr>
          <a:lstStyle/>
          <a:p>
            <a:pPr lvl="0" algn="ctr">
              <a:buClr>
                <a:srgbClr val="FFC000">
                  <a:lumMod val="75000"/>
                </a:srgbClr>
              </a:buClr>
              <a:buSzPct val="60000"/>
            </a:pPr>
            <a:r>
              <a:rPr lang="en-US" altLang="zh-CN" sz="66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02</a:t>
            </a:r>
            <a:endParaRPr lang="zh-CN" altLang="en-US" sz="66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MH_Entry_1"/>
          <p:cNvSpPr/>
          <p:nvPr>
            <p:custDataLst>
              <p:tags r:id="rId3"/>
            </p:custDataLst>
          </p:nvPr>
        </p:nvSpPr>
        <p:spPr>
          <a:xfrm>
            <a:off x="5853311" y="2967973"/>
            <a:ext cx="4824536" cy="492443"/>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algn="ctr"/>
            <a:r>
              <a:rPr lang="zh-CN" altLang="en-US" sz="32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主机托管与机位租赁</a:t>
            </a:r>
            <a:endParaRPr lang="en-GB" altLang="zh-CN" sz="32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pic>
        <p:nvPicPr>
          <p:cNvPr id="13" name="图片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60278" y="172156"/>
            <a:ext cx="3893811" cy="754511"/>
          </a:xfrm>
          <a:prstGeom prst="rect">
            <a:avLst/>
          </a:prstGeom>
        </p:spPr>
      </p:pic>
    </p:spTree>
    <p:custDataLst>
      <p:tags r:id="rId5"/>
    </p:custDataLst>
  </p:cSld>
  <p:clrMapOvr>
    <a:masterClrMapping/>
  </p:clrMapOvr>
  <p:transition spd="slow" advTm="0">
    <p:push/>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2775890" y="2515603"/>
            <a:ext cx="1436291" cy="1289767"/>
            <a:chOff x="1580039" y="1670330"/>
            <a:chExt cx="1176228" cy="1056234"/>
          </a:xfrm>
        </p:grpSpPr>
        <p:sp>
          <p:nvSpPr>
            <p:cNvPr id="10" name="TextBox 9"/>
            <p:cNvSpPr txBox="1"/>
            <p:nvPr/>
          </p:nvSpPr>
          <p:spPr>
            <a:xfrm>
              <a:off x="1998749" y="1670330"/>
              <a:ext cx="350506" cy="907376"/>
            </a:xfrm>
            <a:prstGeom prst="rect">
              <a:avLst/>
            </a:prstGeom>
            <a:noFill/>
          </p:spPr>
          <p:txBody>
            <a:bodyPr wrap="none" lIns="0" tIns="0" rIns="0" bIns="0" rtlCol="0">
              <a:spAutoFit/>
            </a:bodyPr>
            <a:lstStyle/>
            <a:p>
              <a:pPr algn="ctr">
                <a:lnSpc>
                  <a:spcPct val="120000"/>
                </a:lnSpc>
              </a:pPr>
              <a:r>
                <a:rPr lang="en-US" sz="60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6</a:t>
              </a:r>
              <a:endParaRPr lang="en-US" sz="6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TextBox 10"/>
            <p:cNvSpPr txBox="1"/>
            <p:nvPr/>
          </p:nvSpPr>
          <p:spPr>
            <a:xfrm>
              <a:off x="1580039" y="2514843"/>
              <a:ext cx="1176228" cy="211721"/>
            </a:xfrm>
            <a:prstGeom prst="rect">
              <a:avLst/>
            </a:prstGeom>
            <a:noFill/>
          </p:spPr>
          <p:txBody>
            <a:bodyPr wrap="none" lIns="0" tIns="0" rIns="0" bIns="0" rtlCol="0">
              <a:spAutoFit/>
            </a:bodyPr>
            <a:lstStyle/>
            <a:p>
              <a:pPr algn="ctr">
                <a:lnSpc>
                  <a:spcPct val="120000"/>
                </a:lnSpc>
              </a:pPr>
              <a:r>
                <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点击</a:t>
              </a:r>
              <a:r>
                <a:rPr lang="zh-CN" altLang="en-US" sz="14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请换</a:t>
              </a:r>
              <a:r>
                <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3" name="文本框 22"/>
          <p:cNvSpPr txBox="1"/>
          <p:nvPr/>
        </p:nvSpPr>
        <p:spPr>
          <a:xfrm>
            <a:off x="372973" y="381145"/>
            <a:ext cx="2272243" cy="374375"/>
          </a:xfrm>
          <a:prstGeom prst="rect">
            <a:avLst/>
          </a:prstGeom>
          <a:noFill/>
        </p:spPr>
        <p:txBody>
          <a:bodyPr wrap="none" lIns="96434" tIns="48217" rIns="96434" bIns="48217" rtlCol="0">
            <a:spAutoFit/>
          </a:bodyPr>
          <a:lstStyle/>
          <a:p>
            <a:pPr defTabSz="963930"/>
            <a:r>
              <a:rPr lang="zh-CN" altLang="en-US" dirty="0" smtClean="0">
                <a:solidFill>
                  <a:srgbClr val="E7E6E6">
                    <a:lumMod val="25000"/>
                  </a:srgbClr>
                </a:solidFill>
                <a:latin typeface="微软雅黑" panose="020B0503020204020204" pitchFamily="34" charset="-122"/>
                <a:ea typeface="微软雅黑" panose="020B0503020204020204" pitchFamily="34" charset="-122"/>
                <a:cs typeface="+mn-ea"/>
                <a:sym typeface="+mn-lt"/>
              </a:rPr>
              <a:t>主机托管与机位租赁</a:t>
            </a:r>
            <a:endParaRPr lang="zh-CN" altLang="en-US" sz="1800" dirty="0">
              <a:solidFill>
                <a:srgbClr val="E7E6E6">
                  <a:lumMod val="25000"/>
                </a:srgbClr>
              </a:solidFill>
              <a:latin typeface="微软雅黑" panose="020B0503020204020204" pitchFamily="34" charset="-122"/>
              <a:ea typeface="微软雅黑" panose="020B0503020204020204" pitchFamily="34" charset="-122"/>
              <a:cs typeface="+mn-ea"/>
              <a:sym typeface="+mn-lt"/>
            </a:endParaRPr>
          </a:p>
        </p:txBody>
      </p:sp>
      <p:pic>
        <p:nvPicPr>
          <p:cNvPr id="14" name="图片 1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860278" y="197518"/>
            <a:ext cx="3893811" cy="754511"/>
          </a:xfrm>
          <a:prstGeom prst="rect">
            <a:avLst/>
          </a:prstGeom>
        </p:spPr>
      </p:pic>
      <p:pic>
        <p:nvPicPr>
          <p:cNvPr id="9" name="图片 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860278" y="172156"/>
            <a:ext cx="3893811" cy="754511"/>
          </a:xfrm>
          <a:prstGeom prst="rect">
            <a:avLst/>
          </a:prstGeom>
        </p:spPr>
      </p:pic>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2973" y="1417812"/>
            <a:ext cx="5376862" cy="1393274"/>
          </a:xfrm>
          <a:prstGeom prst="rect">
            <a:avLst/>
          </a:prstGeom>
        </p:spPr>
      </p:pic>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2973" y="3119223"/>
            <a:ext cx="5376862" cy="1372293"/>
          </a:xfrm>
          <a:prstGeom prst="rect">
            <a:avLst/>
          </a:prstGeom>
        </p:spPr>
      </p:pic>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2973" y="5128493"/>
            <a:ext cx="5480338" cy="1440160"/>
          </a:xfrm>
          <a:prstGeom prst="rect">
            <a:avLst/>
          </a:prstGeom>
        </p:spPr>
      </p:pic>
      <p:sp>
        <p:nvSpPr>
          <p:cNvPr id="6" name="矩形 5"/>
          <p:cNvSpPr/>
          <p:nvPr/>
        </p:nvSpPr>
        <p:spPr>
          <a:xfrm>
            <a:off x="7646037" y="3247270"/>
            <a:ext cx="4358887" cy="923330"/>
          </a:xfrm>
          <a:prstGeom prst="rect">
            <a:avLst/>
          </a:prstGeom>
          <a:noFill/>
        </p:spPr>
        <p:txBody>
          <a:bodyPr wrap="none" lIns="91440" tIns="45720" rIns="91440" bIns="45720">
            <a:spAutoFit/>
          </a:bodyPr>
          <a:lstStyle/>
          <a:p>
            <a:pPr algn="ctr"/>
            <a:r>
              <a:rPr lang="zh-CN" altLang="en-US" sz="54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大连期货大厦</a:t>
            </a:r>
            <a:endParaRPr lang="zh-CN" alt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7" name="矩形 6"/>
          <p:cNvSpPr/>
          <p:nvPr/>
        </p:nvSpPr>
        <p:spPr>
          <a:xfrm>
            <a:off x="7646037" y="1592273"/>
            <a:ext cx="1576073" cy="923330"/>
          </a:xfrm>
          <a:prstGeom prst="rect">
            <a:avLst/>
          </a:prstGeom>
          <a:noFill/>
        </p:spPr>
        <p:txBody>
          <a:bodyPr wrap="none" lIns="91440" tIns="45720" rIns="91440" bIns="45720">
            <a:spAutoFit/>
          </a:bodyPr>
          <a:lstStyle/>
          <a:p>
            <a:pPr algn="ctr"/>
            <a:r>
              <a:rPr lang="zh-CN" altLang="en-US" sz="54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北京</a:t>
            </a:r>
            <a:endParaRPr lang="zh-CN" alt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12" name="矩形 11"/>
          <p:cNvSpPr/>
          <p:nvPr/>
        </p:nvSpPr>
        <p:spPr>
          <a:xfrm>
            <a:off x="7646037" y="5272509"/>
            <a:ext cx="2967479" cy="923330"/>
          </a:xfrm>
          <a:prstGeom prst="rect">
            <a:avLst/>
          </a:prstGeom>
          <a:noFill/>
        </p:spPr>
        <p:txBody>
          <a:bodyPr wrap="none" lIns="91440" tIns="45720" rIns="91440" bIns="45720">
            <a:spAutoFit/>
          </a:bodyPr>
          <a:lstStyle/>
          <a:p>
            <a:pPr algn="ctr"/>
            <a:r>
              <a:rPr lang="zh-CN" altLang="en-US" sz="5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大连河</a:t>
            </a:r>
            <a:r>
              <a:rPr lang="zh-CN" alt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口</a:t>
            </a:r>
            <a:endParaRPr lang="zh-CN" alt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1838671" y="2383091"/>
            <a:ext cx="1436291" cy="1289767"/>
            <a:chOff x="1580039" y="1670330"/>
            <a:chExt cx="1176228" cy="1056234"/>
          </a:xfrm>
        </p:grpSpPr>
        <p:sp>
          <p:nvSpPr>
            <p:cNvPr id="10" name="TextBox 9"/>
            <p:cNvSpPr txBox="1"/>
            <p:nvPr/>
          </p:nvSpPr>
          <p:spPr>
            <a:xfrm>
              <a:off x="1998749" y="1670330"/>
              <a:ext cx="350506" cy="907376"/>
            </a:xfrm>
            <a:prstGeom prst="rect">
              <a:avLst/>
            </a:prstGeom>
            <a:noFill/>
          </p:spPr>
          <p:txBody>
            <a:bodyPr wrap="none" lIns="0" tIns="0" rIns="0" bIns="0" rtlCol="0">
              <a:spAutoFit/>
            </a:bodyPr>
            <a:lstStyle/>
            <a:p>
              <a:pPr algn="ctr">
                <a:lnSpc>
                  <a:spcPct val="120000"/>
                </a:lnSpc>
              </a:pPr>
              <a:r>
                <a:rPr lang="en-US" sz="60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6</a:t>
              </a:r>
              <a:endParaRPr lang="en-US" sz="6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TextBox 10"/>
            <p:cNvSpPr txBox="1"/>
            <p:nvPr/>
          </p:nvSpPr>
          <p:spPr>
            <a:xfrm>
              <a:off x="1580039" y="2514843"/>
              <a:ext cx="1176228" cy="211721"/>
            </a:xfrm>
            <a:prstGeom prst="rect">
              <a:avLst/>
            </a:prstGeom>
            <a:noFill/>
          </p:spPr>
          <p:txBody>
            <a:bodyPr wrap="none" lIns="0" tIns="0" rIns="0" bIns="0" rtlCol="0">
              <a:spAutoFit/>
            </a:bodyPr>
            <a:lstStyle/>
            <a:p>
              <a:pPr algn="ctr">
                <a:lnSpc>
                  <a:spcPct val="120000"/>
                </a:lnSpc>
              </a:pPr>
              <a:r>
                <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点击</a:t>
              </a:r>
              <a:r>
                <a:rPr lang="zh-CN" altLang="en-US" sz="14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请换</a:t>
              </a:r>
              <a:r>
                <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3" name="文本框 22"/>
          <p:cNvSpPr txBox="1"/>
          <p:nvPr/>
        </p:nvSpPr>
        <p:spPr>
          <a:xfrm>
            <a:off x="236687" y="387585"/>
            <a:ext cx="2503076" cy="374375"/>
          </a:xfrm>
          <a:prstGeom prst="rect">
            <a:avLst/>
          </a:prstGeom>
          <a:noFill/>
        </p:spPr>
        <p:txBody>
          <a:bodyPr wrap="none" lIns="96434" tIns="48217" rIns="96434" bIns="48217" rtlCol="0">
            <a:spAutoFit/>
          </a:bodyPr>
          <a:lstStyle/>
          <a:p>
            <a:pPr defTabSz="963930"/>
            <a:r>
              <a:rPr lang="zh-CN" altLang="en-US" dirty="0" smtClean="0">
                <a:solidFill>
                  <a:srgbClr val="E7E6E6">
                    <a:lumMod val="25000"/>
                  </a:srgbClr>
                </a:solidFill>
                <a:latin typeface="微软雅黑" panose="020B0503020204020204" pitchFamily="34" charset="-122"/>
                <a:ea typeface="微软雅黑" panose="020B0503020204020204" pitchFamily="34" charset="-122"/>
                <a:cs typeface="+mn-ea"/>
                <a:sym typeface="+mn-lt"/>
              </a:rPr>
              <a:t>　主机托管与</a:t>
            </a:r>
            <a:r>
              <a:rPr lang="zh-CN" altLang="en-US" dirty="0">
                <a:solidFill>
                  <a:srgbClr val="E7E6E6">
                    <a:lumMod val="25000"/>
                  </a:srgbClr>
                </a:solidFill>
                <a:latin typeface="微软雅黑" panose="020B0503020204020204" pitchFamily="34" charset="-122"/>
                <a:ea typeface="微软雅黑" panose="020B0503020204020204" pitchFamily="34" charset="-122"/>
                <a:cs typeface="+mn-ea"/>
                <a:sym typeface="+mn-lt"/>
              </a:rPr>
              <a:t>机</a:t>
            </a:r>
            <a:r>
              <a:rPr lang="zh-CN" altLang="en-US" dirty="0" smtClean="0">
                <a:solidFill>
                  <a:srgbClr val="E7E6E6">
                    <a:lumMod val="25000"/>
                  </a:srgbClr>
                </a:solidFill>
                <a:latin typeface="微软雅黑" panose="020B0503020204020204" pitchFamily="34" charset="-122"/>
                <a:ea typeface="微软雅黑" panose="020B0503020204020204" pitchFamily="34" charset="-122"/>
                <a:cs typeface="+mn-ea"/>
                <a:sym typeface="+mn-lt"/>
              </a:rPr>
              <a:t>位租赁</a:t>
            </a:r>
            <a:endParaRPr lang="zh-CN" altLang="en-US" sz="1800" dirty="0">
              <a:solidFill>
                <a:srgbClr val="E7E6E6">
                  <a:lumMod val="25000"/>
                </a:srgbClr>
              </a:solidFill>
              <a:latin typeface="微软雅黑" panose="020B0503020204020204" pitchFamily="34" charset="-122"/>
              <a:ea typeface="微软雅黑" panose="020B0503020204020204" pitchFamily="34" charset="-122"/>
              <a:cs typeface="+mn-ea"/>
              <a:sym typeface="+mn-lt"/>
            </a:endParaRPr>
          </a:p>
        </p:txBody>
      </p:sp>
      <p:pic>
        <p:nvPicPr>
          <p:cNvPr id="14" name="图片 1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860278" y="197518"/>
            <a:ext cx="3893811" cy="754511"/>
          </a:xfrm>
          <a:prstGeom prst="rect">
            <a:avLst/>
          </a:prstGeom>
        </p:spPr>
      </p:pic>
      <p:grpSp>
        <p:nvGrpSpPr>
          <p:cNvPr id="13" name="组合 12"/>
          <p:cNvGrpSpPr/>
          <p:nvPr/>
        </p:nvGrpSpPr>
        <p:grpSpPr>
          <a:xfrm>
            <a:off x="4050244" y="2394042"/>
            <a:ext cx="2378502" cy="1241451"/>
            <a:chOff x="4050244" y="1659421"/>
            <a:chExt cx="2378502" cy="1241451"/>
          </a:xfrm>
        </p:grpSpPr>
        <p:sp>
          <p:nvSpPr>
            <p:cNvPr id="15" name="Freeform 3723"/>
            <p:cNvSpPr/>
            <p:nvPr/>
          </p:nvSpPr>
          <p:spPr bwMode="auto">
            <a:xfrm>
              <a:off x="4050244" y="1685836"/>
              <a:ext cx="2378502" cy="1215036"/>
            </a:xfrm>
            <a:custGeom>
              <a:avLst/>
              <a:gdLst>
                <a:gd name="T0" fmla="*/ 799 w 799"/>
                <a:gd name="T1" fmla="*/ 140 h 408"/>
                <a:gd name="T2" fmla="*/ 727 w 799"/>
                <a:gd name="T3" fmla="*/ 68 h 408"/>
                <a:gd name="T4" fmla="*/ 212 w 799"/>
                <a:gd name="T5" fmla="*/ 68 h 408"/>
                <a:gd name="T6" fmla="*/ 212 w 799"/>
                <a:gd name="T7" fmla="*/ 23 h 408"/>
                <a:gd name="T8" fmla="*/ 188 w 799"/>
                <a:gd name="T9" fmla="*/ 12 h 408"/>
                <a:gd name="T10" fmla="*/ 13 w 799"/>
                <a:gd name="T11" fmla="*/ 171 h 408"/>
                <a:gd name="T12" fmla="*/ 13 w 799"/>
                <a:gd name="T13" fmla="*/ 214 h 408"/>
                <a:gd name="T14" fmla="*/ 188 w 799"/>
                <a:gd name="T15" fmla="*/ 373 h 408"/>
                <a:gd name="T16" fmla="*/ 212 w 799"/>
                <a:gd name="T17" fmla="*/ 362 h 408"/>
                <a:gd name="T18" fmla="*/ 212 w 799"/>
                <a:gd name="T19" fmla="*/ 322 h 408"/>
                <a:gd name="T20" fmla="*/ 677 w 799"/>
                <a:gd name="T21" fmla="*/ 322 h 408"/>
                <a:gd name="T22" fmla="*/ 707 w 799"/>
                <a:gd name="T23" fmla="*/ 322 h 408"/>
                <a:gd name="T24" fmla="*/ 799 w 799"/>
                <a:gd name="T25" fmla="*/ 408 h 408"/>
                <a:gd name="T26" fmla="*/ 799 w 799"/>
                <a:gd name="T27" fmla="*/ 257 h 408"/>
                <a:gd name="T28" fmla="*/ 799 w 799"/>
                <a:gd name="T29" fmla="*/ 257 h 408"/>
                <a:gd name="T30" fmla="*/ 799 w 799"/>
                <a:gd name="T31" fmla="*/ 250 h 408"/>
                <a:gd name="T32" fmla="*/ 799 w 799"/>
                <a:gd name="T33" fmla="*/ 140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99" h="408">
                  <a:moveTo>
                    <a:pt x="799" y="140"/>
                  </a:moveTo>
                  <a:cubicBezTo>
                    <a:pt x="799" y="100"/>
                    <a:pt x="767" y="68"/>
                    <a:pt x="727" y="68"/>
                  </a:cubicBezTo>
                  <a:cubicBezTo>
                    <a:pt x="212" y="68"/>
                    <a:pt x="212" y="68"/>
                    <a:pt x="212" y="68"/>
                  </a:cubicBezTo>
                  <a:cubicBezTo>
                    <a:pt x="212" y="23"/>
                    <a:pt x="212" y="23"/>
                    <a:pt x="212" y="23"/>
                  </a:cubicBezTo>
                  <a:cubicBezTo>
                    <a:pt x="212" y="5"/>
                    <a:pt x="201" y="0"/>
                    <a:pt x="188" y="12"/>
                  </a:cubicBezTo>
                  <a:cubicBezTo>
                    <a:pt x="13" y="171"/>
                    <a:pt x="13" y="171"/>
                    <a:pt x="13" y="171"/>
                  </a:cubicBezTo>
                  <a:cubicBezTo>
                    <a:pt x="0" y="183"/>
                    <a:pt x="0" y="202"/>
                    <a:pt x="13" y="214"/>
                  </a:cubicBezTo>
                  <a:cubicBezTo>
                    <a:pt x="188" y="373"/>
                    <a:pt x="188" y="373"/>
                    <a:pt x="188" y="373"/>
                  </a:cubicBezTo>
                  <a:cubicBezTo>
                    <a:pt x="201" y="385"/>
                    <a:pt x="212" y="380"/>
                    <a:pt x="212" y="362"/>
                  </a:cubicBezTo>
                  <a:cubicBezTo>
                    <a:pt x="212" y="322"/>
                    <a:pt x="212" y="322"/>
                    <a:pt x="212" y="322"/>
                  </a:cubicBezTo>
                  <a:cubicBezTo>
                    <a:pt x="677" y="322"/>
                    <a:pt x="677" y="322"/>
                    <a:pt x="677" y="322"/>
                  </a:cubicBezTo>
                  <a:cubicBezTo>
                    <a:pt x="707" y="322"/>
                    <a:pt x="707" y="322"/>
                    <a:pt x="707" y="322"/>
                  </a:cubicBezTo>
                  <a:cubicBezTo>
                    <a:pt x="756" y="322"/>
                    <a:pt x="796" y="360"/>
                    <a:pt x="799" y="408"/>
                  </a:cubicBezTo>
                  <a:cubicBezTo>
                    <a:pt x="799" y="257"/>
                    <a:pt x="799" y="257"/>
                    <a:pt x="799" y="257"/>
                  </a:cubicBezTo>
                  <a:cubicBezTo>
                    <a:pt x="799" y="257"/>
                    <a:pt x="799" y="257"/>
                    <a:pt x="799" y="257"/>
                  </a:cubicBezTo>
                  <a:cubicBezTo>
                    <a:pt x="799" y="255"/>
                    <a:pt x="799" y="252"/>
                    <a:pt x="799" y="250"/>
                  </a:cubicBezTo>
                  <a:lnTo>
                    <a:pt x="799" y="140"/>
                  </a:lnTo>
                  <a:close/>
                </a:path>
              </a:pathLst>
            </a:custGeom>
            <a:solidFill>
              <a:schemeClr val="accent4">
                <a:lumMod val="75000"/>
              </a:schemeClr>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Freeform 3724"/>
            <p:cNvSpPr/>
            <p:nvPr/>
          </p:nvSpPr>
          <p:spPr bwMode="auto">
            <a:xfrm>
              <a:off x="4050244" y="1659421"/>
              <a:ext cx="2378502" cy="1213777"/>
            </a:xfrm>
            <a:custGeom>
              <a:avLst/>
              <a:gdLst>
                <a:gd name="T0" fmla="*/ 799 w 799"/>
                <a:gd name="T1" fmla="*/ 140 h 408"/>
                <a:gd name="T2" fmla="*/ 727 w 799"/>
                <a:gd name="T3" fmla="*/ 68 h 408"/>
                <a:gd name="T4" fmla="*/ 212 w 799"/>
                <a:gd name="T5" fmla="*/ 68 h 408"/>
                <a:gd name="T6" fmla="*/ 212 w 799"/>
                <a:gd name="T7" fmla="*/ 23 h 408"/>
                <a:gd name="T8" fmla="*/ 188 w 799"/>
                <a:gd name="T9" fmla="*/ 12 h 408"/>
                <a:gd name="T10" fmla="*/ 13 w 799"/>
                <a:gd name="T11" fmla="*/ 171 h 408"/>
                <a:gd name="T12" fmla="*/ 13 w 799"/>
                <a:gd name="T13" fmla="*/ 214 h 408"/>
                <a:gd name="T14" fmla="*/ 188 w 799"/>
                <a:gd name="T15" fmla="*/ 373 h 408"/>
                <a:gd name="T16" fmla="*/ 212 w 799"/>
                <a:gd name="T17" fmla="*/ 362 h 408"/>
                <a:gd name="T18" fmla="*/ 212 w 799"/>
                <a:gd name="T19" fmla="*/ 322 h 408"/>
                <a:gd name="T20" fmla="*/ 677 w 799"/>
                <a:gd name="T21" fmla="*/ 322 h 408"/>
                <a:gd name="T22" fmla="*/ 707 w 799"/>
                <a:gd name="T23" fmla="*/ 322 h 408"/>
                <a:gd name="T24" fmla="*/ 799 w 799"/>
                <a:gd name="T25" fmla="*/ 408 h 408"/>
                <a:gd name="T26" fmla="*/ 799 w 799"/>
                <a:gd name="T27" fmla="*/ 257 h 408"/>
                <a:gd name="T28" fmla="*/ 799 w 799"/>
                <a:gd name="T29" fmla="*/ 257 h 408"/>
                <a:gd name="T30" fmla="*/ 799 w 799"/>
                <a:gd name="T31" fmla="*/ 250 h 408"/>
                <a:gd name="T32" fmla="*/ 799 w 799"/>
                <a:gd name="T33" fmla="*/ 140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99" h="408">
                  <a:moveTo>
                    <a:pt x="799" y="140"/>
                  </a:moveTo>
                  <a:cubicBezTo>
                    <a:pt x="799" y="100"/>
                    <a:pt x="767" y="68"/>
                    <a:pt x="727" y="68"/>
                  </a:cubicBezTo>
                  <a:cubicBezTo>
                    <a:pt x="212" y="68"/>
                    <a:pt x="212" y="68"/>
                    <a:pt x="212" y="68"/>
                  </a:cubicBezTo>
                  <a:cubicBezTo>
                    <a:pt x="212" y="23"/>
                    <a:pt x="212" y="23"/>
                    <a:pt x="212" y="23"/>
                  </a:cubicBezTo>
                  <a:cubicBezTo>
                    <a:pt x="212" y="5"/>
                    <a:pt x="201" y="0"/>
                    <a:pt x="188" y="12"/>
                  </a:cubicBezTo>
                  <a:cubicBezTo>
                    <a:pt x="13" y="171"/>
                    <a:pt x="13" y="171"/>
                    <a:pt x="13" y="171"/>
                  </a:cubicBezTo>
                  <a:cubicBezTo>
                    <a:pt x="0" y="183"/>
                    <a:pt x="0" y="202"/>
                    <a:pt x="13" y="214"/>
                  </a:cubicBezTo>
                  <a:cubicBezTo>
                    <a:pt x="188" y="373"/>
                    <a:pt x="188" y="373"/>
                    <a:pt x="188" y="373"/>
                  </a:cubicBezTo>
                  <a:cubicBezTo>
                    <a:pt x="201" y="385"/>
                    <a:pt x="212" y="380"/>
                    <a:pt x="212" y="362"/>
                  </a:cubicBezTo>
                  <a:cubicBezTo>
                    <a:pt x="212" y="322"/>
                    <a:pt x="212" y="322"/>
                    <a:pt x="212" y="322"/>
                  </a:cubicBezTo>
                  <a:cubicBezTo>
                    <a:pt x="677" y="322"/>
                    <a:pt x="677" y="322"/>
                    <a:pt x="677" y="322"/>
                  </a:cubicBezTo>
                  <a:cubicBezTo>
                    <a:pt x="707" y="322"/>
                    <a:pt x="707" y="322"/>
                    <a:pt x="707" y="322"/>
                  </a:cubicBezTo>
                  <a:cubicBezTo>
                    <a:pt x="756" y="322"/>
                    <a:pt x="796" y="360"/>
                    <a:pt x="799" y="408"/>
                  </a:cubicBezTo>
                  <a:cubicBezTo>
                    <a:pt x="799" y="257"/>
                    <a:pt x="799" y="257"/>
                    <a:pt x="799" y="257"/>
                  </a:cubicBezTo>
                  <a:cubicBezTo>
                    <a:pt x="799" y="257"/>
                    <a:pt x="799" y="257"/>
                    <a:pt x="799" y="257"/>
                  </a:cubicBezTo>
                  <a:cubicBezTo>
                    <a:pt x="799" y="254"/>
                    <a:pt x="799" y="252"/>
                    <a:pt x="799" y="250"/>
                  </a:cubicBezTo>
                  <a:lnTo>
                    <a:pt x="799" y="140"/>
                  </a:lnTo>
                  <a:close/>
                </a:path>
              </a:pathLst>
            </a:custGeom>
            <a:solidFill>
              <a:schemeClr val="accent4"/>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7" name="组合 16"/>
          <p:cNvGrpSpPr/>
          <p:nvPr/>
        </p:nvGrpSpPr>
        <p:grpSpPr>
          <a:xfrm>
            <a:off x="3045000" y="3295884"/>
            <a:ext cx="3383746" cy="1601181"/>
            <a:chOff x="3359712" y="2561263"/>
            <a:chExt cx="3069033" cy="1601181"/>
          </a:xfrm>
        </p:grpSpPr>
        <p:sp>
          <p:nvSpPr>
            <p:cNvPr id="19" name="Freeform 3729"/>
            <p:cNvSpPr/>
            <p:nvPr/>
          </p:nvSpPr>
          <p:spPr bwMode="auto">
            <a:xfrm>
              <a:off x="3359712" y="2593967"/>
              <a:ext cx="3069033" cy="1568477"/>
            </a:xfrm>
            <a:custGeom>
              <a:avLst/>
              <a:gdLst>
                <a:gd name="T0" fmla="*/ 1031 w 1031"/>
                <a:gd name="T1" fmla="*/ 181 h 527"/>
                <a:gd name="T2" fmla="*/ 938 w 1031"/>
                <a:gd name="T3" fmla="*/ 88 h 527"/>
                <a:gd name="T4" fmla="*/ 274 w 1031"/>
                <a:gd name="T5" fmla="*/ 88 h 527"/>
                <a:gd name="T6" fmla="*/ 274 w 1031"/>
                <a:gd name="T7" fmla="*/ 30 h 527"/>
                <a:gd name="T8" fmla="*/ 243 w 1031"/>
                <a:gd name="T9" fmla="*/ 16 h 527"/>
                <a:gd name="T10" fmla="*/ 17 w 1031"/>
                <a:gd name="T11" fmla="*/ 221 h 527"/>
                <a:gd name="T12" fmla="*/ 17 w 1031"/>
                <a:gd name="T13" fmla="*/ 277 h 527"/>
                <a:gd name="T14" fmla="*/ 243 w 1031"/>
                <a:gd name="T15" fmla="*/ 482 h 527"/>
                <a:gd name="T16" fmla="*/ 274 w 1031"/>
                <a:gd name="T17" fmla="*/ 468 h 527"/>
                <a:gd name="T18" fmla="*/ 274 w 1031"/>
                <a:gd name="T19" fmla="*/ 416 h 527"/>
                <a:gd name="T20" fmla="*/ 874 w 1031"/>
                <a:gd name="T21" fmla="*/ 416 h 527"/>
                <a:gd name="T22" fmla="*/ 912 w 1031"/>
                <a:gd name="T23" fmla="*/ 416 h 527"/>
                <a:gd name="T24" fmla="*/ 1031 w 1031"/>
                <a:gd name="T25" fmla="*/ 527 h 527"/>
                <a:gd name="T26" fmla="*/ 1031 w 1031"/>
                <a:gd name="T27" fmla="*/ 332 h 527"/>
                <a:gd name="T28" fmla="*/ 1031 w 1031"/>
                <a:gd name="T29" fmla="*/ 332 h 527"/>
                <a:gd name="T30" fmla="*/ 1031 w 1031"/>
                <a:gd name="T31" fmla="*/ 323 h 527"/>
                <a:gd name="T32" fmla="*/ 1031 w 1031"/>
                <a:gd name="T33" fmla="*/ 181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1" h="527">
                  <a:moveTo>
                    <a:pt x="1031" y="181"/>
                  </a:moveTo>
                  <a:cubicBezTo>
                    <a:pt x="1031" y="130"/>
                    <a:pt x="990" y="88"/>
                    <a:pt x="938" y="88"/>
                  </a:cubicBezTo>
                  <a:cubicBezTo>
                    <a:pt x="274" y="88"/>
                    <a:pt x="274" y="88"/>
                    <a:pt x="274" y="88"/>
                  </a:cubicBezTo>
                  <a:cubicBezTo>
                    <a:pt x="274" y="30"/>
                    <a:pt x="274" y="30"/>
                    <a:pt x="274" y="30"/>
                  </a:cubicBezTo>
                  <a:cubicBezTo>
                    <a:pt x="274" y="7"/>
                    <a:pt x="260" y="0"/>
                    <a:pt x="243" y="16"/>
                  </a:cubicBezTo>
                  <a:cubicBezTo>
                    <a:pt x="17" y="221"/>
                    <a:pt x="17" y="221"/>
                    <a:pt x="17" y="221"/>
                  </a:cubicBezTo>
                  <a:cubicBezTo>
                    <a:pt x="0" y="236"/>
                    <a:pt x="0" y="261"/>
                    <a:pt x="17" y="277"/>
                  </a:cubicBezTo>
                  <a:cubicBezTo>
                    <a:pt x="243" y="482"/>
                    <a:pt x="243" y="482"/>
                    <a:pt x="243" y="482"/>
                  </a:cubicBezTo>
                  <a:cubicBezTo>
                    <a:pt x="260" y="497"/>
                    <a:pt x="274" y="491"/>
                    <a:pt x="274" y="468"/>
                  </a:cubicBezTo>
                  <a:cubicBezTo>
                    <a:pt x="274" y="416"/>
                    <a:pt x="274" y="416"/>
                    <a:pt x="274" y="416"/>
                  </a:cubicBezTo>
                  <a:cubicBezTo>
                    <a:pt x="874" y="416"/>
                    <a:pt x="874" y="416"/>
                    <a:pt x="874" y="416"/>
                  </a:cubicBezTo>
                  <a:cubicBezTo>
                    <a:pt x="912" y="416"/>
                    <a:pt x="912" y="416"/>
                    <a:pt x="912" y="416"/>
                  </a:cubicBezTo>
                  <a:cubicBezTo>
                    <a:pt x="975" y="416"/>
                    <a:pt x="1027" y="465"/>
                    <a:pt x="1031" y="527"/>
                  </a:cubicBezTo>
                  <a:cubicBezTo>
                    <a:pt x="1031" y="332"/>
                    <a:pt x="1031" y="332"/>
                    <a:pt x="1031" y="332"/>
                  </a:cubicBezTo>
                  <a:cubicBezTo>
                    <a:pt x="1031" y="332"/>
                    <a:pt x="1031" y="332"/>
                    <a:pt x="1031" y="332"/>
                  </a:cubicBezTo>
                  <a:cubicBezTo>
                    <a:pt x="1031" y="329"/>
                    <a:pt x="1031" y="326"/>
                    <a:pt x="1031" y="323"/>
                  </a:cubicBezTo>
                  <a:lnTo>
                    <a:pt x="1031" y="181"/>
                  </a:lnTo>
                  <a:close/>
                </a:path>
              </a:pathLst>
            </a:custGeom>
            <a:solidFill>
              <a:schemeClr val="accent2">
                <a:lumMod val="75000"/>
              </a:schemeClr>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Freeform 3730"/>
            <p:cNvSpPr/>
            <p:nvPr/>
          </p:nvSpPr>
          <p:spPr bwMode="auto">
            <a:xfrm>
              <a:off x="3359712" y="2561263"/>
              <a:ext cx="3069033" cy="1565963"/>
            </a:xfrm>
            <a:custGeom>
              <a:avLst/>
              <a:gdLst>
                <a:gd name="T0" fmla="*/ 1031 w 1031"/>
                <a:gd name="T1" fmla="*/ 180 h 526"/>
                <a:gd name="T2" fmla="*/ 938 w 1031"/>
                <a:gd name="T3" fmla="*/ 87 h 526"/>
                <a:gd name="T4" fmla="*/ 274 w 1031"/>
                <a:gd name="T5" fmla="*/ 87 h 526"/>
                <a:gd name="T6" fmla="*/ 274 w 1031"/>
                <a:gd name="T7" fmla="*/ 29 h 526"/>
                <a:gd name="T8" fmla="*/ 243 w 1031"/>
                <a:gd name="T9" fmla="*/ 15 h 526"/>
                <a:gd name="T10" fmla="*/ 17 w 1031"/>
                <a:gd name="T11" fmla="*/ 220 h 526"/>
                <a:gd name="T12" fmla="*/ 17 w 1031"/>
                <a:gd name="T13" fmla="*/ 276 h 526"/>
                <a:gd name="T14" fmla="*/ 243 w 1031"/>
                <a:gd name="T15" fmla="*/ 481 h 526"/>
                <a:gd name="T16" fmla="*/ 274 w 1031"/>
                <a:gd name="T17" fmla="*/ 467 h 526"/>
                <a:gd name="T18" fmla="*/ 274 w 1031"/>
                <a:gd name="T19" fmla="*/ 415 h 526"/>
                <a:gd name="T20" fmla="*/ 874 w 1031"/>
                <a:gd name="T21" fmla="*/ 415 h 526"/>
                <a:gd name="T22" fmla="*/ 912 w 1031"/>
                <a:gd name="T23" fmla="*/ 415 h 526"/>
                <a:gd name="T24" fmla="*/ 1031 w 1031"/>
                <a:gd name="T25" fmla="*/ 526 h 526"/>
                <a:gd name="T26" fmla="*/ 1031 w 1031"/>
                <a:gd name="T27" fmla="*/ 331 h 526"/>
                <a:gd name="T28" fmla="*/ 1031 w 1031"/>
                <a:gd name="T29" fmla="*/ 331 h 526"/>
                <a:gd name="T30" fmla="*/ 1031 w 1031"/>
                <a:gd name="T31" fmla="*/ 322 h 526"/>
                <a:gd name="T32" fmla="*/ 1031 w 1031"/>
                <a:gd name="T33" fmla="*/ 180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1" h="526">
                  <a:moveTo>
                    <a:pt x="1031" y="180"/>
                  </a:moveTo>
                  <a:cubicBezTo>
                    <a:pt x="1031" y="129"/>
                    <a:pt x="990" y="87"/>
                    <a:pt x="938" y="87"/>
                  </a:cubicBezTo>
                  <a:cubicBezTo>
                    <a:pt x="274" y="87"/>
                    <a:pt x="274" y="87"/>
                    <a:pt x="274" y="87"/>
                  </a:cubicBezTo>
                  <a:cubicBezTo>
                    <a:pt x="274" y="29"/>
                    <a:pt x="274" y="29"/>
                    <a:pt x="274" y="29"/>
                  </a:cubicBezTo>
                  <a:cubicBezTo>
                    <a:pt x="274" y="6"/>
                    <a:pt x="260" y="0"/>
                    <a:pt x="243" y="15"/>
                  </a:cubicBezTo>
                  <a:cubicBezTo>
                    <a:pt x="17" y="220"/>
                    <a:pt x="17" y="220"/>
                    <a:pt x="17" y="220"/>
                  </a:cubicBezTo>
                  <a:cubicBezTo>
                    <a:pt x="0" y="235"/>
                    <a:pt x="0" y="261"/>
                    <a:pt x="17" y="276"/>
                  </a:cubicBezTo>
                  <a:cubicBezTo>
                    <a:pt x="243" y="481"/>
                    <a:pt x="243" y="481"/>
                    <a:pt x="243" y="481"/>
                  </a:cubicBezTo>
                  <a:cubicBezTo>
                    <a:pt x="260" y="496"/>
                    <a:pt x="274" y="490"/>
                    <a:pt x="274" y="467"/>
                  </a:cubicBezTo>
                  <a:cubicBezTo>
                    <a:pt x="274" y="415"/>
                    <a:pt x="274" y="415"/>
                    <a:pt x="274" y="415"/>
                  </a:cubicBezTo>
                  <a:cubicBezTo>
                    <a:pt x="874" y="415"/>
                    <a:pt x="874" y="415"/>
                    <a:pt x="874" y="415"/>
                  </a:cubicBezTo>
                  <a:cubicBezTo>
                    <a:pt x="912" y="415"/>
                    <a:pt x="912" y="415"/>
                    <a:pt x="912" y="415"/>
                  </a:cubicBezTo>
                  <a:cubicBezTo>
                    <a:pt x="975" y="415"/>
                    <a:pt x="1027" y="464"/>
                    <a:pt x="1031" y="526"/>
                  </a:cubicBezTo>
                  <a:cubicBezTo>
                    <a:pt x="1031" y="331"/>
                    <a:pt x="1031" y="331"/>
                    <a:pt x="1031" y="331"/>
                  </a:cubicBezTo>
                  <a:cubicBezTo>
                    <a:pt x="1031" y="331"/>
                    <a:pt x="1031" y="331"/>
                    <a:pt x="1031" y="331"/>
                  </a:cubicBezTo>
                  <a:cubicBezTo>
                    <a:pt x="1031" y="328"/>
                    <a:pt x="1031" y="325"/>
                    <a:pt x="1031" y="322"/>
                  </a:cubicBezTo>
                  <a:lnTo>
                    <a:pt x="1031" y="180"/>
                  </a:lnTo>
                  <a:close/>
                </a:path>
              </a:pathLst>
            </a:custGeom>
            <a:solidFill>
              <a:schemeClr val="accent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5" name="组合 24"/>
          <p:cNvGrpSpPr/>
          <p:nvPr/>
        </p:nvGrpSpPr>
        <p:grpSpPr>
          <a:xfrm>
            <a:off x="6499416" y="1886522"/>
            <a:ext cx="2381016" cy="1241449"/>
            <a:chOff x="6428745" y="1195294"/>
            <a:chExt cx="2381016" cy="1241449"/>
          </a:xfrm>
        </p:grpSpPr>
        <p:sp>
          <p:nvSpPr>
            <p:cNvPr id="26" name="Freeform 3735"/>
            <p:cNvSpPr/>
            <p:nvPr/>
          </p:nvSpPr>
          <p:spPr bwMode="auto">
            <a:xfrm>
              <a:off x="6428745" y="1221707"/>
              <a:ext cx="2381016" cy="1215036"/>
            </a:xfrm>
            <a:custGeom>
              <a:avLst/>
              <a:gdLst>
                <a:gd name="T0" fmla="*/ 0 w 800"/>
                <a:gd name="T1" fmla="*/ 140 h 408"/>
                <a:gd name="T2" fmla="*/ 72 w 800"/>
                <a:gd name="T3" fmla="*/ 68 h 408"/>
                <a:gd name="T4" fmla="*/ 587 w 800"/>
                <a:gd name="T5" fmla="*/ 68 h 408"/>
                <a:gd name="T6" fmla="*/ 587 w 800"/>
                <a:gd name="T7" fmla="*/ 23 h 408"/>
                <a:gd name="T8" fmla="*/ 611 w 800"/>
                <a:gd name="T9" fmla="*/ 12 h 408"/>
                <a:gd name="T10" fmla="*/ 786 w 800"/>
                <a:gd name="T11" fmla="*/ 171 h 408"/>
                <a:gd name="T12" fmla="*/ 786 w 800"/>
                <a:gd name="T13" fmla="*/ 214 h 408"/>
                <a:gd name="T14" fmla="*/ 611 w 800"/>
                <a:gd name="T15" fmla="*/ 373 h 408"/>
                <a:gd name="T16" fmla="*/ 587 w 800"/>
                <a:gd name="T17" fmla="*/ 362 h 408"/>
                <a:gd name="T18" fmla="*/ 587 w 800"/>
                <a:gd name="T19" fmla="*/ 322 h 408"/>
                <a:gd name="T20" fmla="*/ 122 w 800"/>
                <a:gd name="T21" fmla="*/ 322 h 408"/>
                <a:gd name="T22" fmla="*/ 92 w 800"/>
                <a:gd name="T23" fmla="*/ 322 h 408"/>
                <a:gd name="T24" fmla="*/ 0 w 800"/>
                <a:gd name="T25" fmla="*/ 408 h 408"/>
                <a:gd name="T26" fmla="*/ 0 w 800"/>
                <a:gd name="T27" fmla="*/ 257 h 408"/>
                <a:gd name="T28" fmla="*/ 0 w 800"/>
                <a:gd name="T29" fmla="*/ 257 h 408"/>
                <a:gd name="T30" fmla="*/ 0 w 800"/>
                <a:gd name="T31" fmla="*/ 250 h 408"/>
                <a:gd name="T32" fmla="*/ 0 w 800"/>
                <a:gd name="T33" fmla="*/ 140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00" h="408">
                  <a:moveTo>
                    <a:pt x="0" y="140"/>
                  </a:moveTo>
                  <a:cubicBezTo>
                    <a:pt x="0" y="100"/>
                    <a:pt x="32" y="68"/>
                    <a:pt x="72" y="68"/>
                  </a:cubicBezTo>
                  <a:cubicBezTo>
                    <a:pt x="587" y="68"/>
                    <a:pt x="587" y="68"/>
                    <a:pt x="587" y="68"/>
                  </a:cubicBezTo>
                  <a:cubicBezTo>
                    <a:pt x="587" y="23"/>
                    <a:pt x="587" y="23"/>
                    <a:pt x="587" y="23"/>
                  </a:cubicBezTo>
                  <a:cubicBezTo>
                    <a:pt x="587" y="5"/>
                    <a:pt x="598" y="0"/>
                    <a:pt x="611" y="12"/>
                  </a:cubicBezTo>
                  <a:cubicBezTo>
                    <a:pt x="786" y="171"/>
                    <a:pt x="786" y="171"/>
                    <a:pt x="786" y="171"/>
                  </a:cubicBezTo>
                  <a:cubicBezTo>
                    <a:pt x="800" y="183"/>
                    <a:pt x="800" y="202"/>
                    <a:pt x="786" y="214"/>
                  </a:cubicBezTo>
                  <a:cubicBezTo>
                    <a:pt x="611" y="373"/>
                    <a:pt x="611" y="373"/>
                    <a:pt x="611" y="373"/>
                  </a:cubicBezTo>
                  <a:cubicBezTo>
                    <a:pt x="598" y="385"/>
                    <a:pt x="587" y="380"/>
                    <a:pt x="587" y="362"/>
                  </a:cubicBezTo>
                  <a:cubicBezTo>
                    <a:pt x="587" y="322"/>
                    <a:pt x="587" y="322"/>
                    <a:pt x="587" y="322"/>
                  </a:cubicBezTo>
                  <a:cubicBezTo>
                    <a:pt x="122" y="322"/>
                    <a:pt x="122" y="322"/>
                    <a:pt x="122" y="322"/>
                  </a:cubicBezTo>
                  <a:cubicBezTo>
                    <a:pt x="92" y="322"/>
                    <a:pt x="92" y="322"/>
                    <a:pt x="92" y="322"/>
                  </a:cubicBezTo>
                  <a:cubicBezTo>
                    <a:pt x="43" y="322"/>
                    <a:pt x="3" y="360"/>
                    <a:pt x="0" y="408"/>
                  </a:cubicBezTo>
                  <a:cubicBezTo>
                    <a:pt x="0" y="257"/>
                    <a:pt x="0" y="257"/>
                    <a:pt x="0" y="257"/>
                  </a:cubicBezTo>
                  <a:cubicBezTo>
                    <a:pt x="0" y="257"/>
                    <a:pt x="0" y="257"/>
                    <a:pt x="0" y="257"/>
                  </a:cubicBezTo>
                  <a:cubicBezTo>
                    <a:pt x="0" y="255"/>
                    <a:pt x="0" y="252"/>
                    <a:pt x="0" y="250"/>
                  </a:cubicBezTo>
                  <a:lnTo>
                    <a:pt x="0" y="140"/>
                  </a:lnTo>
                  <a:close/>
                </a:path>
              </a:pathLst>
            </a:custGeom>
            <a:solidFill>
              <a:schemeClr val="accent3">
                <a:lumMod val="75000"/>
              </a:schemeClr>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Freeform 3736"/>
            <p:cNvSpPr/>
            <p:nvPr/>
          </p:nvSpPr>
          <p:spPr bwMode="auto">
            <a:xfrm>
              <a:off x="6428745" y="1195294"/>
              <a:ext cx="2381016" cy="1213777"/>
            </a:xfrm>
            <a:custGeom>
              <a:avLst/>
              <a:gdLst>
                <a:gd name="T0" fmla="*/ 0 w 800"/>
                <a:gd name="T1" fmla="*/ 140 h 408"/>
                <a:gd name="T2" fmla="*/ 72 w 800"/>
                <a:gd name="T3" fmla="*/ 68 h 408"/>
                <a:gd name="T4" fmla="*/ 587 w 800"/>
                <a:gd name="T5" fmla="*/ 68 h 408"/>
                <a:gd name="T6" fmla="*/ 587 w 800"/>
                <a:gd name="T7" fmla="*/ 23 h 408"/>
                <a:gd name="T8" fmla="*/ 611 w 800"/>
                <a:gd name="T9" fmla="*/ 12 h 408"/>
                <a:gd name="T10" fmla="*/ 786 w 800"/>
                <a:gd name="T11" fmla="*/ 171 h 408"/>
                <a:gd name="T12" fmla="*/ 786 w 800"/>
                <a:gd name="T13" fmla="*/ 214 h 408"/>
                <a:gd name="T14" fmla="*/ 611 w 800"/>
                <a:gd name="T15" fmla="*/ 373 h 408"/>
                <a:gd name="T16" fmla="*/ 587 w 800"/>
                <a:gd name="T17" fmla="*/ 362 h 408"/>
                <a:gd name="T18" fmla="*/ 587 w 800"/>
                <a:gd name="T19" fmla="*/ 322 h 408"/>
                <a:gd name="T20" fmla="*/ 122 w 800"/>
                <a:gd name="T21" fmla="*/ 322 h 408"/>
                <a:gd name="T22" fmla="*/ 92 w 800"/>
                <a:gd name="T23" fmla="*/ 322 h 408"/>
                <a:gd name="T24" fmla="*/ 0 w 800"/>
                <a:gd name="T25" fmla="*/ 408 h 408"/>
                <a:gd name="T26" fmla="*/ 0 w 800"/>
                <a:gd name="T27" fmla="*/ 257 h 408"/>
                <a:gd name="T28" fmla="*/ 0 w 800"/>
                <a:gd name="T29" fmla="*/ 257 h 408"/>
                <a:gd name="T30" fmla="*/ 0 w 800"/>
                <a:gd name="T31" fmla="*/ 250 h 408"/>
                <a:gd name="T32" fmla="*/ 0 w 800"/>
                <a:gd name="T33" fmla="*/ 140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00" h="408">
                  <a:moveTo>
                    <a:pt x="0" y="140"/>
                  </a:moveTo>
                  <a:cubicBezTo>
                    <a:pt x="0" y="100"/>
                    <a:pt x="32" y="68"/>
                    <a:pt x="72" y="68"/>
                  </a:cubicBezTo>
                  <a:cubicBezTo>
                    <a:pt x="587" y="68"/>
                    <a:pt x="587" y="68"/>
                    <a:pt x="587" y="68"/>
                  </a:cubicBezTo>
                  <a:cubicBezTo>
                    <a:pt x="587" y="23"/>
                    <a:pt x="587" y="23"/>
                    <a:pt x="587" y="23"/>
                  </a:cubicBezTo>
                  <a:cubicBezTo>
                    <a:pt x="587" y="5"/>
                    <a:pt x="598" y="0"/>
                    <a:pt x="611" y="12"/>
                  </a:cubicBezTo>
                  <a:cubicBezTo>
                    <a:pt x="786" y="171"/>
                    <a:pt x="786" y="171"/>
                    <a:pt x="786" y="171"/>
                  </a:cubicBezTo>
                  <a:cubicBezTo>
                    <a:pt x="800" y="183"/>
                    <a:pt x="800" y="202"/>
                    <a:pt x="786" y="214"/>
                  </a:cubicBezTo>
                  <a:cubicBezTo>
                    <a:pt x="611" y="373"/>
                    <a:pt x="611" y="373"/>
                    <a:pt x="611" y="373"/>
                  </a:cubicBezTo>
                  <a:cubicBezTo>
                    <a:pt x="598" y="385"/>
                    <a:pt x="587" y="380"/>
                    <a:pt x="587" y="362"/>
                  </a:cubicBezTo>
                  <a:cubicBezTo>
                    <a:pt x="587" y="322"/>
                    <a:pt x="587" y="322"/>
                    <a:pt x="587" y="322"/>
                  </a:cubicBezTo>
                  <a:cubicBezTo>
                    <a:pt x="122" y="322"/>
                    <a:pt x="122" y="322"/>
                    <a:pt x="122" y="322"/>
                  </a:cubicBezTo>
                  <a:cubicBezTo>
                    <a:pt x="92" y="322"/>
                    <a:pt x="92" y="322"/>
                    <a:pt x="92" y="322"/>
                  </a:cubicBezTo>
                  <a:cubicBezTo>
                    <a:pt x="43" y="322"/>
                    <a:pt x="3" y="360"/>
                    <a:pt x="0" y="408"/>
                  </a:cubicBezTo>
                  <a:cubicBezTo>
                    <a:pt x="0" y="257"/>
                    <a:pt x="0" y="257"/>
                    <a:pt x="0" y="257"/>
                  </a:cubicBezTo>
                  <a:cubicBezTo>
                    <a:pt x="0" y="257"/>
                    <a:pt x="0" y="257"/>
                    <a:pt x="0" y="257"/>
                  </a:cubicBezTo>
                  <a:cubicBezTo>
                    <a:pt x="0" y="254"/>
                    <a:pt x="0" y="252"/>
                    <a:pt x="0" y="250"/>
                  </a:cubicBezTo>
                  <a:lnTo>
                    <a:pt x="0" y="140"/>
                  </a:lnTo>
                  <a:close/>
                </a:path>
              </a:pathLst>
            </a:custGeom>
            <a:solidFill>
              <a:schemeClr val="accent3"/>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8" name="组合 27"/>
          <p:cNvGrpSpPr/>
          <p:nvPr/>
        </p:nvGrpSpPr>
        <p:grpSpPr>
          <a:xfrm>
            <a:off x="6499416" y="2965830"/>
            <a:ext cx="3070292" cy="1601181"/>
            <a:chOff x="6428747" y="2097136"/>
            <a:chExt cx="3070292" cy="1601181"/>
          </a:xfrm>
        </p:grpSpPr>
        <p:sp>
          <p:nvSpPr>
            <p:cNvPr id="29" name="Freeform 3741"/>
            <p:cNvSpPr/>
            <p:nvPr/>
          </p:nvSpPr>
          <p:spPr bwMode="auto">
            <a:xfrm>
              <a:off x="6428747" y="2129840"/>
              <a:ext cx="3070292" cy="1568477"/>
            </a:xfrm>
            <a:custGeom>
              <a:avLst/>
              <a:gdLst>
                <a:gd name="T0" fmla="*/ 0 w 1032"/>
                <a:gd name="T1" fmla="*/ 181 h 527"/>
                <a:gd name="T2" fmla="*/ 93 w 1032"/>
                <a:gd name="T3" fmla="*/ 88 h 527"/>
                <a:gd name="T4" fmla="*/ 757 w 1032"/>
                <a:gd name="T5" fmla="*/ 88 h 527"/>
                <a:gd name="T6" fmla="*/ 757 w 1032"/>
                <a:gd name="T7" fmla="*/ 30 h 527"/>
                <a:gd name="T8" fmla="*/ 788 w 1032"/>
                <a:gd name="T9" fmla="*/ 16 h 527"/>
                <a:gd name="T10" fmla="*/ 1014 w 1032"/>
                <a:gd name="T11" fmla="*/ 221 h 527"/>
                <a:gd name="T12" fmla="*/ 1014 w 1032"/>
                <a:gd name="T13" fmla="*/ 277 h 527"/>
                <a:gd name="T14" fmla="*/ 788 w 1032"/>
                <a:gd name="T15" fmla="*/ 482 h 527"/>
                <a:gd name="T16" fmla="*/ 757 w 1032"/>
                <a:gd name="T17" fmla="*/ 468 h 527"/>
                <a:gd name="T18" fmla="*/ 757 w 1032"/>
                <a:gd name="T19" fmla="*/ 416 h 527"/>
                <a:gd name="T20" fmla="*/ 157 w 1032"/>
                <a:gd name="T21" fmla="*/ 416 h 527"/>
                <a:gd name="T22" fmla="*/ 119 w 1032"/>
                <a:gd name="T23" fmla="*/ 416 h 527"/>
                <a:gd name="T24" fmla="*/ 0 w 1032"/>
                <a:gd name="T25" fmla="*/ 527 h 527"/>
                <a:gd name="T26" fmla="*/ 0 w 1032"/>
                <a:gd name="T27" fmla="*/ 332 h 527"/>
                <a:gd name="T28" fmla="*/ 1 w 1032"/>
                <a:gd name="T29" fmla="*/ 332 h 527"/>
                <a:gd name="T30" fmla="*/ 0 w 1032"/>
                <a:gd name="T31" fmla="*/ 323 h 527"/>
                <a:gd name="T32" fmla="*/ 0 w 1032"/>
                <a:gd name="T33" fmla="*/ 181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2" h="527">
                  <a:moveTo>
                    <a:pt x="0" y="181"/>
                  </a:moveTo>
                  <a:cubicBezTo>
                    <a:pt x="0" y="130"/>
                    <a:pt x="42" y="88"/>
                    <a:pt x="93" y="88"/>
                  </a:cubicBezTo>
                  <a:cubicBezTo>
                    <a:pt x="757" y="88"/>
                    <a:pt x="757" y="88"/>
                    <a:pt x="757" y="88"/>
                  </a:cubicBezTo>
                  <a:cubicBezTo>
                    <a:pt x="757" y="30"/>
                    <a:pt x="757" y="30"/>
                    <a:pt x="757" y="30"/>
                  </a:cubicBezTo>
                  <a:cubicBezTo>
                    <a:pt x="757" y="7"/>
                    <a:pt x="771" y="0"/>
                    <a:pt x="788" y="16"/>
                  </a:cubicBezTo>
                  <a:cubicBezTo>
                    <a:pt x="1014" y="221"/>
                    <a:pt x="1014" y="221"/>
                    <a:pt x="1014" y="221"/>
                  </a:cubicBezTo>
                  <a:cubicBezTo>
                    <a:pt x="1032" y="236"/>
                    <a:pt x="1032" y="261"/>
                    <a:pt x="1014" y="277"/>
                  </a:cubicBezTo>
                  <a:cubicBezTo>
                    <a:pt x="788" y="482"/>
                    <a:pt x="788" y="482"/>
                    <a:pt x="788" y="482"/>
                  </a:cubicBezTo>
                  <a:cubicBezTo>
                    <a:pt x="771" y="497"/>
                    <a:pt x="757" y="491"/>
                    <a:pt x="757" y="468"/>
                  </a:cubicBezTo>
                  <a:cubicBezTo>
                    <a:pt x="757" y="416"/>
                    <a:pt x="757" y="416"/>
                    <a:pt x="757" y="416"/>
                  </a:cubicBezTo>
                  <a:cubicBezTo>
                    <a:pt x="157" y="416"/>
                    <a:pt x="157" y="416"/>
                    <a:pt x="157" y="416"/>
                  </a:cubicBezTo>
                  <a:cubicBezTo>
                    <a:pt x="119" y="416"/>
                    <a:pt x="119" y="416"/>
                    <a:pt x="119" y="416"/>
                  </a:cubicBezTo>
                  <a:cubicBezTo>
                    <a:pt x="56" y="416"/>
                    <a:pt x="4" y="465"/>
                    <a:pt x="0" y="527"/>
                  </a:cubicBezTo>
                  <a:cubicBezTo>
                    <a:pt x="0" y="332"/>
                    <a:pt x="0" y="332"/>
                    <a:pt x="0" y="332"/>
                  </a:cubicBezTo>
                  <a:cubicBezTo>
                    <a:pt x="1" y="332"/>
                    <a:pt x="1" y="332"/>
                    <a:pt x="1" y="332"/>
                  </a:cubicBezTo>
                  <a:cubicBezTo>
                    <a:pt x="0" y="329"/>
                    <a:pt x="0" y="326"/>
                    <a:pt x="0" y="323"/>
                  </a:cubicBezTo>
                  <a:lnTo>
                    <a:pt x="0" y="181"/>
                  </a:lnTo>
                  <a:close/>
                </a:path>
              </a:pathLst>
            </a:custGeom>
            <a:solidFill>
              <a:schemeClr val="accent1">
                <a:lumMod val="75000"/>
              </a:schemeClr>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Freeform 3742"/>
            <p:cNvSpPr/>
            <p:nvPr/>
          </p:nvSpPr>
          <p:spPr bwMode="auto">
            <a:xfrm>
              <a:off x="6428747" y="2097136"/>
              <a:ext cx="3070292" cy="1565963"/>
            </a:xfrm>
            <a:custGeom>
              <a:avLst/>
              <a:gdLst>
                <a:gd name="T0" fmla="*/ 0 w 1032"/>
                <a:gd name="T1" fmla="*/ 180 h 526"/>
                <a:gd name="T2" fmla="*/ 93 w 1032"/>
                <a:gd name="T3" fmla="*/ 87 h 526"/>
                <a:gd name="T4" fmla="*/ 757 w 1032"/>
                <a:gd name="T5" fmla="*/ 87 h 526"/>
                <a:gd name="T6" fmla="*/ 757 w 1032"/>
                <a:gd name="T7" fmla="*/ 29 h 526"/>
                <a:gd name="T8" fmla="*/ 788 w 1032"/>
                <a:gd name="T9" fmla="*/ 15 h 526"/>
                <a:gd name="T10" fmla="*/ 1014 w 1032"/>
                <a:gd name="T11" fmla="*/ 220 h 526"/>
                <a:gd name="T12" fmla="*/ 1014 w 1032"/>
                <a:gd name="T13" fmla="*/ 276 h 526"/>
                <a:gd name="T14" fmla="*/ 788 w 1032"/>
                <a:gd name="T15" fmla="*/ 481 h 526"/>
                <a:gd name="T16" fmla="*/ 757 w 1032"/>
                <a:gd name="T17" fmla="*/ 467 h 526"/>
                <a:gd name="T18" fmla="*/ 757 w 1032"/>
                <a:gd name="T19" fmla="*/ 415 h 526"/>
                <a:gd name="T20" fmla="*/ 157 w 1032"/>
                <a:gd name="T21" fmla="*/ 415 h 526"/>
                <a:gd name="T22" fmla="*/ 119 w 1032"/>
                <a:gd name="T23" fmla="*/ 415 h 526"/>
                <a:gd name="T24" fmla="*/ 0 w 1032"/>
                <a:gd name="T25" fmla="*/ 526 h 526"/>
                <a:gd name="T26" fmla="*/ 0 w 1032"/>
                <a:gd name="T27" fmla="*/ 331 h 526"/>
                <a:gd name="T28" fmla="*/ 1 w 1032"/>
                <a:gd name="T29" fmla="*/ 331 h 526"/>
                <a:gd name="T30" fmla="*/ 0 w 1032"/>
                <a:gd name="T31" fmla="*/ 322 h 526"/>
                <a:gd name="T32" fmla="*/ 0 w 1032"/>
                <a:gd name="T33" fmla="*/ 180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2" h="526">
                  <a:moveTo>
                    <a:pt x="0" y="180"/>
                  </a:moveTo>
                  <a:cubicBezTo>
                    <a:pt x="0" y="129"/>
                    <a:pt x="42" y="87"/>
                    <a:pt x="93" y="87"/>
                  </a:cubicBezTo>
                  <a:cubicBezTo>
                    <a:pt x="757" y="87"/>
                    <a:pt x="757" y="87"/>
                    <a:pt x="757" y="87"/>
                  </a:cubicBezTo>
                  <a:cubicBezTo>
                    <a:pt x="757" y="29"/>
                    <a:pt x="757" y="29"/>
                    <a:pt x="757" y="29"/>
                  </a:cubicBezTo>
                  <a:cubicBezTo>
                    <a:pt x="757" y="6"/>
                    <a:pt x="771" y="0"/>
                    <a:pt x="788" y="15"/>
                  </a:cubicBezTo>
                  <a:cubicBezTo>
                    <a:pt x="1014" y="220"/>
                    <a:pt x="1014" y="220"/>
                    <a:pt x="1014" y="220"/>
                  </a:cubicBezTo>
                  <a:cubicBezTo>
                    <a:pt x="1032" y="235"/>
                    <a:pt x="1032" y="261"/>
                    <a:pt x="1014" y="276"/>
                  </a:cubicBezTo>
                  <a:cubicBezTo>
                    <a:pt x="788" y="481"/>
                    <a:pt x="788" y="481"/>
                    <a:pt x="788" y="481"/>
                  </a:cubicBezTo>
                  <a:cubicBezTo>
                    <a:pt x="771" y="496"/>
                    <a:pt x="757" y="490"/>
                    <a:pt x="757" y="467"/>
                  </a:cubicBezTo>
                  <a:cubicBezTo>
                    <a:pt x="757" y="415"/>
                    <a:pt x="757" y="415"/>
                    <a:pt x="757" y="415"/>
                  </a:cubicBezTo>
                  <a:cubicBezTo>
                    <a:pt x="157" y="415"/>
                    <a:pt x="157" y="415"/>
                    <a:pt x="157" y="415"/>
                  </a:cubicBezTo>
                  <a:cubicBezTo>
                    <a:pt x="119" y="415"/>
                    <a:pt x="119" y="415"/>
                    <a:pt x="119" y="415"/>
                  </a:cubicBezTo>
                  <a:cubicBezTo>
                    <a:pt x="56" y="415"/>
                    <a:pt x="4" y="464"/>
                    <a:pt x="0" y="526"/>
                  </a:cubicBezTo>
                  <a:cubicBezTo>
                    <a:pt x="0" y="331"/>
                    <a:pt x="0" y="331"/>
                    <a:pt x="0" y="331"/>
                  </a:cubicBezTo>
                  <a:cubicBezTo>
                    <a:pt x="1" y="331"/>
                    <a:pt x="1" y="331"/>
                    <a:pt x="1" y="331"/>
                  </a:cubicBezTo>
                  <a:cubicBezTo>
                    <a:pt x="0" y="328"/>
                    <a:pt x="0" y="325"/>
                    <a:pt x="0" y="322"/>
                  </a:cubicBezTo>
                  <a:lnTo>
                    <a:pt x="0" y="180"/>
                  </a:ln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70" name="TextBox 74"/>
          <p:cNvSpPr txBox="1"/>
          <p:nvPr/>
        </p:nvSpPr>
        <p:spPr>
          <a:xfrm>
            <a:off x="4592105" y="3842946"/>
            <a:ext cx="1800493" cy="350865"/>
          </a:xfrm>
          <a:prstGeom prst="rect">
            <a:avLst/>
          </a:prstGeom>
          <a:noFill/>
        </p:spPr>
        <p:txBody>
          <a:bodyPr wrap="none" rtlCol="0">
            <a:spAutoFit/>
          </a:bodyPr>
          <a:lstStyle/>
          <a:p>
            <a:pPr algn="just">
              <a:lnSpc>
                <a:spcPct val="120000"/>
              </a:lnSpc>
            </a:pPr>
            <a:r>
              <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对速</a:t>
            </a:r>
            <a:r>
              <a:rPr lang="zh-CN" altLang="en-US" sz="14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度有要求的客户</a:t>
            </a:r>
            <a:endParaRPr lang="en-GB"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1" name="TextBox 77"/>
          <p:cNvSpPr txBox="1"/>
          <p:nvPr/>
        </p:nvSpPr>
        <p:spPr>
          <a:xfrm>
            <a:off x="6628783" y="4537287"/>
            <a:ext cx="1441420" cy="328551"/>
          </a:xfrm>
          <a:prstGeom prst="rect">
            <a:avLst/>
          </a:prstGeom>
          <a:noFill/>
        </p:spPr>
        <p:txBody>
          <a:bodyPr wrap="none" rtlCol="0">
            <a:spAutoFit/>
          </a:bodyPr>
          <a:lstStyle/>
          <a:p>
            <a:pPr algn="just">
              <a:lnSpc>
                <a:spcPct val="120000"/>
              </a:lnSpc>
            </a:pPr>
            <a:r>
              <a:rPr lang="zh-CN" altLang="en-US" sz="140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2" name="TextBox 78"/>
          <p:cNvSpPr txBox="1"/>
          <p:nvPr/>
        </p:nvSpPr>
        <p:spPr>
          <a:xfrm>
            <a:off x="7077622" y="3394162"/>
            <a:ext cx="543739" cy="328551"/>
          </a:xfrm>
          <a:prstGeom prst="rect">
            <a:avLst/>
          </a:prstGeom>
          <a:noFill/>
        </p:spPr>
        <p:txBody>
          <a:bodyPr wrap="none" rtlCol="0">
            <a:spAutoFit/>
          </a:bodyPr>
          <a:lstStyle/>
          <a:p>
            <a:pPr algn="just">
              <a:lnSpc>
                <a:spcPct val="120000"/>
              </a:lnSpc>
            </a:pPr>
            <a:r>
              <a:rPr lang="zh-CN" altLang="en-US" sz="14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灾备</a:t>
            </a:r>
            <a:endParaRPr lang="en-GB"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3" name="TextBox 79"/>
          <p:cNvSpPr txBox="1"/>
          <p:nvPr/>
        </p:nvSpPr>
        <p:spPr>
          <a:xfrm>
            <a:off x="6898087" y="2326552"/>
            <a:ext cx="902811" cy="328551"/>
          </a:xfrm>
          <a:prstGeom prst="rect">
            <a:avLst/>
          </a:prstGeom>
          <a:noFill/>
        </p:spPr>
        <p:txBody>
          <a:bodyPr wrap="none" rtlCol="0">
            <a:spAutoFit/>
          </a:bodyPr>
          <a:lstStyle/>
          <a:p>
            <a:pPr algn="just">
              <a:lnSpc>
                <a:spcPct val="120000"/>
              </a:lnSpc>
            </a:pPr>
            <a:r>
              <a:rPr lang="zh-CN" altLang="en-US" sz="14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主席双活</a:t>
            </a:r>
            <a:endParaRPr lang="en-GB"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4" name="TextBox 80"/>
          <p:cNvSpPr txBox="1"/>
          <p:nvPr/>
        </p:nvSpPr>
        <p:spPr>
          <a:xfrm>
            <a:off x="5040945" y="2801555"/>
            <a:ext cx="902811" cy="328551"/>
          </a:xfrm>
          <a:prstGeom prst="rect">
            <a:avLst/>
          </a:prstGeom>
          <a:noFill/>
        </p:spPr>
        <p:txBody>
          <a:bodyPr wrap="none" rtlCol="0">
            <a:spAutoFit/>
          </a:bodyPr>
          <a:lstStyle/>
          <a:p>
            <a:pPr algn="just">
              <a:lnSpc>
                <a:spcPct val="120000"/>
              </a:lnSpc>
            </a:pPr>
            <a:r>
              <a:rPr lang="zh-CN" altLang="en-US" sz="14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机构客户</a:t>
            </a:r>
            <a:endParaRPr lang="en-GB"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5" name="TextBox 81"/>
          <p:cNvSpPr txBox="1"/>
          <p:nvPr/>
        </p:nvSpPr>
        <p:spPr>
          <a:xfrm>
            <a:off x="4771641" y="5013240"/>
            <a:ext cx="1441420" cy="328551"/>
          </a:xfrm>
          <a:prstGeom prst="rect">
            <a:avLst/>
          </a:prstGeom>
          <a:noFill/>
        </p:spPr>
        <p:txBody>
          <a:bodyPr wrap="none" rtlCol="0">
            <a:spAutoFit/>
          </a:bodyPr>
          <a:lstStyle/>
          <a:p>
            <a:pPr algn="just">
              <a:lnSpc>
                <a:spcPct val="120000"/>
              </a:lnSpc>
            </a:pPr>
            <a:r>
              <a:rPr lang="zh-CN" altLang="en-US" sz="14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6" name="Title 20"/>
          <p:cNvSpPr txBox="1"/>
          <p:nvPr/>
        </p:nvSpPr>
        <p:spPr>
          <a:xfrm>
            <a:off x="9665212" y="2078299"/>
            <a:ext cx="1842941" cy="1016194"/>
          </a:xfrm>
          <a:prstGeom prst="rect">
            <a:avLst/>
          </a:prstGeom>
        </p:spPr>
        <p:txBody>
          <a:bodyPr vert="horz" wrap="square" lIns="128545" tIns="64271" rIns="128545" bIns="64271"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nSpc>
                <a:spcPct val="120000"/>
              </a:lnSpc>
            </a:pPr>
            <a:r>
              <a:rPr lang="zh-CN" altLang="en-US" sz="2400" b="1" dirty="0">
                <a:solidFill>
                  <a:srgbClr val="D02A13"/>
                </a:solidFill>
                <a:latin typeface="微软雅黑" panose="020B0503020204020204" pitchFamily="34" charset="-122"/>
                <a:ea typeface="微软雅黑" panose="020B0503020204020204" pitchFamily="34" charset="-122"/>
                <a:cs typeface="+mn-cs"/>
                <a:sym typeface="Arial" panose="020B0604020202020204" pitchFamily="34" charset="0"/>
              </a:rPr>
              <a:t>北</a:t>
            </a:r>
            <a:r>
              <a:rPr lang="zh-CN" altLang="en-US" sz="2400" b="1" dirty="0" smtClean="0">
                <a:solidFill>
                  <a:srgbClr val="D02A13"/>
                </a:solidFill>
                <a:latin typeface="微软雅黑" panose="020B0503020204020204" pitchFamily="34" charset="-122"/>
                <a:ea typeface="微软雅黑" panose="020B0503020204020204" pitchFamily="34" charset="-122"/>
                <a:cs typeface="+mn-cs"/>
                <a:sym typeface="Arial" panose="020B0604020202020204" pitchFamily="34" charset="0"/>
              </a:rPr>
              <a:t>京机房</a:t>
            </a:r>
            <a:endParaRPr lang="en-US" altLang="zh-CN" sz="2400" b="1" dirty="0" smtClean="0">
              <a:solidFill>
                <a:srgbClr val="D02A13"/>
              </a:solidFill>
              <a:latin typeface="微软雅黑" panose="020B0503020204020204" pitchFamily="34" charset="-122"/>
              <a:ea typeface="微软雅黑" panose="020B0503020204020204" pitchFamily="34" charset="-122"/>
              <a:cs typeface="+mn-cs"/>
              <a:sym typeface="Arial" panose="020B0604020202020204" pitchFamily="34" charset="0"/>
            </a:endParaRPr>
          </a:p>
          <a:p>
            <a:pPr>
              <a:lnSpc>
                <a:spcPct val="120000"/>
              </a:lnSpc>
            </a:pPr>
            <a:r>
              <a:rPr lang="zh-CN" altLang="en-US" sz="2400" b="1" dirty="0" smtClean="0">
                <a:solidFill>
                  <a:srgbClr val="D02A13"/>
                </a:solidFill>
                <a:latin typeface="微软雅黑" panose="020B0503020204020204" pitchFamily="34" charset="-122"/>
                <a:ea typeface="微软雅黑" panose="020B0503020204020204" pitchFamily="34" charset="-122"/>
                <a:cs typeface="+mn-cs"/>
                <a:sym typeface="Arial" panose="020B0604020202020204" pitchFamily="34" charset="0"/>
              </a:rPr>
              <a:t>河口机房</a:t>
            </a:r>
            <a:endParaRPr lang="en-US" sz="2400" b="1" dirty="0">
              <a:solidFill>
                <a:srgbClr val="D02A13"/>
              </a:solidFill>
              <a:latin typeface="微软雅黑" panose="020B0503020204020204" pitchFamily="34" charset="-122"/>
              <a:ea typeface="微软雅黑" panose="020B0503020204020204" pitchFamily="34" charset="-122"/>
              <a:cs typeface="+mn-cs"/>
              <a:sym typeface="Arial" panose="020B0604020202020204" pitchFamily="34" charset="0"/>
            </a:endParaRPr>
          </a:p>
        </p:txBody>
      </p:sp>
      <p:sp>
        <p:nvSpPr>
          <p:cNvPr id="3" name="矩形 2"/>
          <p:cNvSpPr/>
          <p:nvPr/>
        </p:nvSpPr>
        <p:spPr>
          <a:xfrm>
            <a:off x="227859" y="2818615"/>
            <a:ext cx="3426177" cy="830997"/>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zh-CN" altLang="en-US" sz="2400" b="1" dirty="0">
                <a:solidFill>
                  <a:srgbClr val="00132F"/>
                </a:solidFill>
                <a:latin typeface="微软雅黑" panose="020B0503020204020204" pitchFamily="34" charset="-122"/>
                <a:ea typeface="微软雅黑" panose="020B0503020204020204" pitchFamily="34" charset="-122"/>
              </a:rPr>
              <a:t>河</a:t>
            </a:r>
            <a:r>
              <a:rPr lang="zh-CN" altLang="en-US" sz="2400" b="1" dirty="0" smtClean="0">
                <a:solidFill>
                  <a:srgbClr val="00132F"/>
                </a:solidFill>
                <a:latin typeface="微软雅黑" panose="020B0503020204020204" pitchFamily="34" charset="-122"/>
                <a:ea typeface="微软雅黑" panose="020B0503020204020204" pitchFamily="34" charset="-122"/>
              </a:rPr>
              <a:t>口改造机柜</a:t>
            </a:r>
            <a:endParaRPr lang="en-US" altLang="zh-CN" sz="2400" b="1" dirty="0">
              <a:solidFill>
                <a:srgbClr val="00132F"/>
              </a:solidFill>
              <a:latin typeface="微软雅黑" panose="020B0503020204020204" pitchFamily="34" charset="-122"/>
              <a:ea typeface="微软雅黑" panose="020B0503020204020204" pitchFamily="34" charset="-122"/>
            </a:endParaRPr>
          </a:p>
          <a:p>
            <a:pPr algn="ctr"/>
            <a:r>
              <a:rPr lang="zh-CN" altLang="en-US" sz="2400" b="1" dirty="0" smtClean="0">
                <a:solidFill>
                  <a:srgbClr val="00132F"/>
                </a:solidFill>
                <a:latin typeface="微软雅黑" panose="020B0503020204020204" pitchFamily="34" charset="-122"/>
                <a:ea typeface="微软雅黑" panose="020B0503020204020204" pitchFamily="34" charset="-122"/>
              </a:rPr>
              <a:t>大连期货大厦</a:t>
            </a:r>
            <a:endParaRPr lang="en-US" altLang="zh-CN" sz="2400" b="1" dirty="0" smtClean="0">
              <a:solidFill>
                <a:srgbClr val="00132F"/>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2"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ipe(right)">
                                      <p:cBhvr>
                                        <p:cTn id="14" dur="500"/>
                                        <p:tgtEl>
                                          <p:spTgt spid="13"/>
                                        </p:tgtEl>
                                      </p:cBhvr>
                                    </p:animEffect>
                                  </p:childTnLst>
                                </p:cTn>
                              </p:par>
                              <p:par>
                                <p:cTn id="15" presetID="22" presetClass="entr" presetSubtype="8" fill="hold"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left)">
                                      <p:cBhvr>
                                        <p:cTn id="17" dur="500"/>
                                        <p:tgtEl>
                                          <p:spTgt spid="25"/>
                                        </p:tgtEl>
                                      </p:cBhvr>
                                    </p:animEffect>
                                  </p:childTnLst>
                                </p:cTn>
                              </p:par>
                              <p:par>
                                <p:cTn id="18" presetID="22" presetClass="entr" presetSubtype="2" fill="hold"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right)">
                                      <p:cBhvr>
                                        <p:cTn id="20" dur="500"/>
                                        <p:tgtEl>
                                          <p:spTgt spid="17"/>
                                        </p:tgtEl>
                                      </p:cBhvr>
                                    </p:animEffect>
                                  </p:childTnLst>
                                </p:cTn>
                              </p:par>
                              <p:par>
                                <p:cTn id="21" presetID="22" presetClass="entr" presetSubtype="8" fill="hold" nodeType="with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wipe(left)">
                                      <p:cBhvr>
                                        <p:cTn id="23" dur="500"/>
                                        <p:tgtEl>
                                          <p:spTgt spid="28"/>
                                        </p:tgtEl>
                                      </p:cBhvr>
                                    </p:animEffect>
                                  </p:childTnLst>
                                </p:cTn>
                              </p:par>
                            </p:childTnLst>
                          </p:cTn>
                        </p:par>
                      </p:childTnLst>
                    </p:cTn>
                  </p:par>
                  <p:par>
                    <p:cTn id="24" fill="hold">
                      <p:stCondLst>
                        <p:cond delay="indefinite"/>
                      </p:stCondLst>
                      <p:childTnLst>
                        <p:par>
                          <p:cTn id="25" fill="hold">
                            <p:stCondLst>
                              <p:cond delay="0"/>
                            </p:stCondLst>
                            <p:childTnLst>
                              <p:par>
                                <p:cTn id="26" presetID="56" presetClass="entr" presetSubtype="0" fill="hold" grpId="0" nodeType="clickEffect">
                                  <p:stCondLst>
                                    <p:cond delay="0"/>
                                  </p:stCondLst>
                                  <p:iterate type="lt">
                                    <p:tmPct val="10000"/>
                                  </p:iterate>
                                  <p:childTnLst>
                                    <p:set>
                                      <p:cBhvr>
                                        <p:cTn id="27" dur="1" fill="hold">
                                          <p:stCondLst>
                                            <p:cond delay="0"/>
                                          </p:stCondLst>
                                        </p:cTn>
                                        <p:tgtEl>
                                          <p:spTgt spid="73"/>
                                        </p:tgtEl>
                                        <p:attrNameLst>
                                          <p:attrName>style.visibility</p:attrName>
                                        </p:attrNameLst>
                                      </p:cBhvr>
                                      <p:to>
                                        <p:strVal val="visible"/>
                                      </p:to>
                                    </p:set>
                                    <p:anim by="(-#ppt_w*2)" calcmode="lin" valueType="num">
                                      <p:cBhvr rctx="PPT">
                                        <p:cTn id="28" dur="500" autoRev="1" fill="hold">
                                          <p:stCondLst>
                                            <p:cond delay="0"/>
                                          </p:stCondLst>
                                        </p:cTn>
                                        <p:tgtEl>
                                          <p:spTgt spid="73"/>
                                        </p:tgtEl>
                                        <p:attrNameLst>
                                          <p:attrName>ppt_w</p:attrName>
                                        </p:attrNameLst>
                                      </p:cBhvr>
                                    </p:anim>
                                    <p:anim by="(#ppt_w*0.50)" calcmode="lin" valueType="num">
                                      <p:cBhvr>
                                        <p:cTn id="29" dur="500" decel="50000" autoRev="1" fill="hold">
                                          <p:stCondLst>
                                            <p:cond delay="0"/>
                                          </p:stCondLst>
                                        </p:cTn>
                                        <p:tgtEl>
                                          <p:spTgt spid="73"/>
                                        </p:tgtEl>
                                        <p:attrNameLst>
                                          <p:attrName>ppt_x</p:attrName>
                                        </p:attrNameLst>
                                      </p:cBhvr>
                                    </p:anim>
                                    <p:anim from="(-#ppt_h/2)" to="(#ppt_y)" calcmode="lin" valueType="num">
                                      <p:cBhvr>
                                        <p:cTn id="30" dur="1000" fill="hold">
                                          <p:stCondLst>
                                            <p:cond delay="0"/>
                                          </p:stCondLst>
                                        </p:cTn>
                                        <p:tgtEl>
                                          <p:spTgt spid="73"/>
                                        </p:tgtEl>
                                        <p:attrNameLst>
                                          <p:attrName>ppt_y</p:attrName>
                                        </p:attrNameLst>
                                      </p:cBhvr>
                                    </p:anim>
                                    <p:animRot by="21600000">
                                      <p:cBhvr>
                                        <p:cTn id="31" dur="1000" fill="hold">
                                          <p:stCondLst>
                                            <p:cond delay="0"/>
                                          </p:stCondLst>
                                        </p:cTn>
                                        <p:tgtEl>
                                          <p:spTgt spid="73"/>
                                        </p:tgtEl>
                                        <p:attrNameLst>
                                          <p:attrName>r</p:attrName>
                                        </p:attrNameLst>
                                      </p:cBhvr>
                                    </p:animRot>
                                  </p:childTnLst>
                                </p:cTn>
                              </p:par>
                              <p:par>
                                <p:cTn id="32" presetID="56" presetClass="entr" presetSubtype="0" fill="hold" grpId="0" nodeType="withEffect">
                                  <p:stCondLst>
                                    <p:cond delay="0"/>
                                  </p:stCondLst>
                                  <p:iterate type="lt">
                                    <p:tmPct val="10000"/>
                                  </p:iterate>
                                  <p:childTnLst>
                                    <p:set>
                                      <p:cBhvr>
                                        <p:cTn id="33" dur="1" fill="hold">
                                          <p:stCondLst>
                                            <p:cond delay="0"/>
                                          </p:stCondLst>
                                        </p:cTn>
                                        <p:tgtEl>
                                          <p:spTgt spid="74"/>
                                        </p:tgtEl>
                                        <p:attrNameLst>
                                          <p:attrName>style.visibility</p:attrName>
                                        </p:attrNameLst>
                                      </p:cBhvr>
                                      <p:to>
                                        <p:strVal val="visible"/>
                                      </p:to>
                                    </p:set>
                                    <p:anim by="(-#ppt_w*2)" calcmode="lin" valueType="num">
                                      <p:cBhvr rctx="PPT">
                                        <p:cTn id="34" dur="500" autoRev="1" fill="hold">
                                          <p:stCondLst>
                                            <p:cond delay="0"/>
                                          </p:stCondLst>
                                        </p:cTn>
                                        <p:tgtEl>
                                          <p:spTgt spid="74"/>
                                        </p:tgtEl>
                                        <p:attrNameLst>
                                          <p:attrName>ppt_w</p:attrName>
                                        </p:attrNameLst>
                                      </p:cBhvr>
                                    </p:anim>
                                    <p:anim by="(#ppt_w*0.50)" calcmode="lin" valueType="num">
                                      <p:cBhvr>
                                        <p:cTn id="35" dur="500" decel="50000" autoRev="1" fill="hold">
                                          <p:stCondLst>
                                            <p:cond delay="0"/>
                                          </p:stCondLst>
                                        </p:cTn>
                                        <p:tgtEl>
                                          <p:spTgt spid="74"/>
                                        </p:tgtEl>
                                        <p:attrNameLst>
                                          <p:attrName>ppt_x</p:attrName>
                                        </p:attrNameLst>
                                      </p:cBhvr>
                                    </p:anim>
                                    <p:anim from="(-#ppt_h/2)" to="(#ppt_y)" calcmode="lin" valueType="num">
                                      <p:cBhvr>
                                        <p:cTn id="36" dur="1000" fill="hold">
                                          <p:stCondLst>
                                            <p:cond delay="0"/>
                                          </p:stCondLst>
                                        </p:cTn>
                                        <p:tgtEl>
                                          <p:spTgt spid="74"/>
                                        </p:tgtEl>
                                        <p:attrNameLst>
                                          <p:attrName>ppt_y</p:attrName>
                                        </p:attrNameLst>
                                      </p:cBhvr>
                                    </p:anim>
                                    <p:animRot by="21600000">
                                      <p:cBhvr>
                                        <p:cTn id="37" dur="1000" fill="hold">
                                          <p:stCondLst>
                                            <p:cond delay="0"/>
                                          </p:stCondLst>
                                        </p:cTn>
                                        <p:tgtEl>
                                          <p:spTgt spid="74"/>
                                        </p:tgtEl>
                                        <p:attrNameLst>
                                          <p:attrName>r</p:attrName>
                                        </p:attrNameLst>
                                      </p:cBhvr>
                                    </p:animRot>
                                  </p:childTnLst>
                                </p:cTn>
                              </p:par>
                              <p:par>
                                <p:cTn id="38" presetID="56" presetClass="entr" presetSubtype="0" fill="hold" grpId="0" nodeType="withEffect">
                                  <p:stCondLst>
                                    <p:cond delay="0"/>
                                  </p:stCondLst>
                                  <p:iterate type="lt">
                                    <p:tmPct val="10000"/>
                                  </p:iterate>
                                  <p:childTnLst>
                                    <p:set>
                                      <p:cBhvr>
                                        <p:cTn id="39" dur="1" fill="hold">
                                          <p:stCondLst>
                                            <p:cond delay="0"/>
                                          </p:stCondLst>
                                        </p:cTn>
                                        <p:tgtEl>
                                          <p:spTgt spid="70"/>
                                        </p:tgtEl>
                                        <p:attrNameLst>
                                          <p:attrName>style.visibility</p:attrName>
                                        </p:attrNameLst>
                                      </p:cBhvr>
                                      <p:to>
                                        <p:strVal val="visible"/>
                                      </p:to>
                                    </p:set>
                                    <p:anim by="(-#ppt_w*2)" calcmode="lin" valueType="num">
                                      <p:cBhvr rctx="PPT">
                                        <p:cTn id="40" dur="500" autoRev="1" fill="hold">
                                          <p:stCondLst>
                                            <p:cond delay="0"/>
                                          </p:stCondLst>
                                        </p:cTn>
                                        <p:tgtEl>
                                          <p:spTgt spid="70"/>
                                        </p:tgtEl>
                                        <p:attrNameLst>
                                          <p:attrName>ppt_w</p:attrName>
                                        </p:attrNameLst>
                                      </p:cBhvr>
                                    </p:anim>
                                    <p:anim by="(#ppt_w*0.50)" calcmode="lin" valueType="num">
                                      <p:cBhvr>
                                        <p:cTn id="41" dur="500" decel="50000" autoRev="1" fill="hold">
                                          <p:stCondLst>
                                            <p:cond delay="0"/>
                                          </p:stCondLst>
                                        </p:cTn>
                                        <p:tgtEl>
                                          <p:spTgt spid="70"/>
                                        </p:tgtEl>
                                        <p:attrNameLst>
                                          <p:attrName>ppt_x</p:attrName>
                                        </p:attrNameLst>
                                      </p:cBhvr>
                                    </p:anim>
                                    <p:anim from="(-#ppt_h/2)" to="(#ppt_y)" calcmode="lin" valueType="num">
                                      <p:cBhvr>
                                        <p:cTn id="42" dur="1000" fill="hold">
                                          <p:stCondLst>
                                            <p:cond delay="0"/>
                                          </p:stCondLst>
                                        </p:cTn>
                                        <p:tgtEl>
                                          <p:spTgt spid="70"/>
                                        </p:tgtEl>
                                        <p:attrNameLst>
                                          <p:attrName>ppt_y</p:attrName>
                                        </p:attrNameLst>
                                      </p:cBhvr>
                                    </p:anim>
                                    <p:animRot by="21600000">
                                      <p:cBhvr>
                                        <p:cTn id="43" dur="1000" fill="hold">
                                          <p:stCondLst>
                                            <p:cond delay="0"/>
                                          </p:stCondLst>
                                        </p:cTn>
                                        <p:tgtEl>
                                          <p:spTgt spid="70"/>
                                        </p:tgtEl>
                                        <p:attrNameLst>
                                          <p:attrName>r</p:attrName>
                                        </p:attrNameLst>
                                      </p:cBhvr>
                                    </p:animRot>
                                  </p:childTnLst>
                                </p:cTn>
                              </p:par>
                              <p:par>
                                <p:cTn id="44" presetID="56" presetClass="entr" presetSubtype="0" fill="hold" grpId="0" nodeType="withEffect">
                                  <p:stCondLst>
                                    <p:cond delay="0"/>
                                  </p:stCondLst>
                                  <p:iterate type="lt">
                                    <p:tmPct val="10000"/>
                                  </p:iterate>
                                  <p:childTnLst>
                                    <p:set>
                                      <p:cBhvr>
                                        <p:cTn id="45" dur="1" fill="hold">
                                          <p:stCondLst>
                                            <p:cond delay="0"/>
                                          </p:stCondLst>
                                        </p:cTn>
                                        <p:tgtEl>
                                          <p:spTgt spid="75"/>
                                        </p:tgtEl>
                                        <p:attrNameLst>
                                          <p:attrName>style.visibility</p:attrName>
                                        </p:attrNameLst>
                                      </p:cBhvr>
                                      <p:to>
                                        <p:strVal val="visible"/>
                                      </p:to>
                                    </p:set>
                                    <p:anim by="(-#ppt_w*2)" calcmode="lin" valueType="num">
                                      <p:cBhvr rctx="PPT">
                                        <p:cTn id="46" dur="500" autoRev="1" fill="hold">
                                          <p:stCondLst>
                                            <p:cond delay="0"/>
                                          </p:stCondLst>
                                        </p:cTn>
                                        <p:tgtEl>
                                          <p:spTgt spid="75"/>
                                        </p:tgtEl>
                                        <p:attrNameLst>
                                          <p:attrName>ppt_w</p:attrName>
                                        </p:attrNameLst>
                                      </p:cBhvr>
                                    </p:anim>
                                    <p:anim by="(#ppt_w*0.50)" calcmode="lin" valueType="num">
                                      <p:cBhvr>
                                        <p:cTn id="47" dur="500" decel="50000" autoRev="1" fill="hold">
                                          <p:stCondLst>
                                            <p:cond delay="0"/>
                                          </p:stCondLst>
                                        </p:cTn>
                                        <p:tgtEl>
                                          <p:spTgt spid="75"/>
                                        </p:tgtEl>
                                        <p:attrNameLst>
                                          <p:attrName>ppt_x</p:attrName>
                                        </p:attrNameLst>
                                      </p:cBhvr>
                                    </p:anim>
                                    <p:anim from="(-#ppt_h/2)" to="(#ppt_y)" calcmode="lin" valueType="num">
                                      <p:cBhvr>
                                        <p:cTn id="48" dur="1000" fill="hold">
                                          <p:stCondLst>
                                            <p:cond delay="0"/>
                                          </p:stCondLst>
                                        </p:cTn>
                                        <p:tgtEl>
                                          <p:spTgt spid="75"/>
                                        </p:tgtEl>
                                        <p:attrNameLst>
                                          <p:attrName>ppt_y</p:attrName>
                                        </p:attrNameLst>
                                      </p:cBhvr>
                                    </p:anim>
                                    <p:animRot by="21600000">
                                      <p:cBhvr>
                                        <p:cTn id="49" dur="1000" fill="hold">
                                          <p:stCondLst>
                                            <p:cond delay="0"/>
                                          </p:stCondLst>
                                        </p:cTn>
                                        <p:tgtEl>
                                          <p:spTgt spid="75"/>
                                        </p:tgtEl>
                                        <p:attrNameLst>
                                          <p:attrName>r</p:attrName>
                                        </p:attrNameLst>
                                      </p:cBhvr>
                                    </p:animRot>
                                  </p:childTnLst>
                                </p:cTn>
                              </p:par>
                              <p:par>
                                <p:cTn id="50" presetID="56" presetClass="entr" presetSubtype="0" fill="hold" grpId="0" nodeType="withEffect">
                                  <p:stCondLst>
                                    <p:cond delay="0"/>
                                  </p:stCondLst>
                                  <p:iterate type="lt">
                                    <p:tmPct val="10000"/>
                                  </p:iterate>
                                  <p:childTnLst>
                                    <p:set>
                                      <p:cBhvr>
                                        <p:cTn id="51" dur="1" fill="hold">
                                          <p:stCondLst>
                                            <p:cond delay="0"/>
                                          </p:stCondLst>
                                        </p:cTn>
                                        <p:tgtEl>
                                          <p:spTgt spid="71"/>
                                        </p:tgtEl>
                                        <p:attrNameLst>
                                          <p:attrName>style.visibility</p:attrName>
                                        </p:attrNameLst>
                                      </p:cBhvr>
                                      <p:to>
                                        <p:strVal val="visible"/>
                                      </p:to>
                                    </p:set>
                                    <p:anim by="(-#ppt_w*2)" calcmode="lin" valueType="num">
                                      <p:cBhvr rctx="PPT">
                                        <p:cTn id="52" dur="500" autoRev="1" fill="hold">
                                          <p:stCondLst>
                                            <p:cond delay="0"/>
                                          </p:stCondLst>
                                        </p:cTn>
                                        <p:tgtEl>
                                          <p:spTgt spid="71"/>
                                        </p:tgtEl>
                                        <p:attrNameLst>
                                          <p:attrName>ppt_w</p:attrName>
                                        </p:attrNameLst>
                                      </p:cBhvr>
                                    </p:anim>
                                    <p:anim by="(#ppt_w*0.50)" calcmode="lin" valueType="num">
                                      <p:cBhvr>
                                        <p:cTn id="53" dur="500" decel="50000" autoRev="1" fill="hold">
                                          <p:stCondLst>
                                            <p:cond delay="0"/>
                                          </p:stCondLst>
                                        </p:cTn>
                                        <p:tgtEl>
                                          <p:spTgt spid="71"/>
                                        </p:tgtEl>
                                        <p:attrNameLst>
                                          <p:attrName>ppt_x</p:attrName>
                                        </p:attrNameLst>
                                      </p:cBhvr>
                                    </p:anim>
                                    <p:anim from="(-#ppt_h/2)" to="(#ppt_y)" calcmode="lin" valueType="num">
                                      <p:cBhvr>
                                        <p:cTn id="54" dur="1000" fill="hold">
                                          <p:stCondLst>
                                            <p:cond delay="0"/>
                                          </p:stCondLst>
                                        </p:cTn>
                                        <p:tgtEl>
                                          <p:spTgt spid="71"/>
                                        </p:tgtEl>
                                        <p:attrNameLst>
                                          <p:attrName>ppt_y</p:attrName>
                                        </p:attrNameLst>
                                      </p:cBhvr>
                                    </p:anim>
                                    <p:animRot by="21600000">
                                      <p:cBhvr>
                                        <p:cTn id="55" dur="1000" fill="hold">
                                          <p:stCondLst>
                                            <p:cond delay="0"/>
                                          </p:stCondLst>
                                        </p:cTn>
                                        <p:tgtEl>
                                          <p:spTgt spid="71"/>
                                        </p:tgtEl>
                                        <p:attrNameLst>
                                          <p:attrName>r</p:attrName>
                                        </p:attrNameLst>
                                      </p:cBhvr>
                                    </p:animRot>
                                  </p:childTnLst>
                                </p:cTn>
                              </p:par>
                              <p:par>
                                <p:cTn id="56" presetID="56" presetClass="entr" presetSubtype="0" fill="hold" grpId="0" nodeType="withEffect">
                                  <p:stCondLst>
                                    <p:cond delay="0"/>
                                  </p:stCondLst>
                                  <p:iterate type="lt">
                                    <p:tmPct val="10000"/>
                                  </p:iterate>
                                  <p:childTnLst>
                                    <p:set>
                                      <p:cBhvr>
                                        <p:cTn id="57" dur="1" fill="hold">
                                          <p:stCondLst>
                                            <p:cond delay="0"/>
                                          </p:stCondLst>
                                        </p:cTn>
                                        <p:tgtEl>
                                          <p:spTgt spid="72"/>
                                        </p:tgtEl>
                                        <p:attrNameLst>
                                          <p:attrName>style.visibility</p:attrName>
                                        </p:attrNameLst>
                                      </p:cBhvr>
                                      <p:to>
                                        <p:strVal val="visible"/>
                                      </p:to>
                                    </p:set>
                                    <p:anim by="(-#ppt_w*2)" calcmode="lin" valueType="num">
                                      <p:cBhvr rctx="PPT">
                                        <p:cTn id="58" dur="500" autoRev="1" fill="hold">
                                          <p:stCondLst>
                                            <p:cond delay="0"/>
                                          </p:stCondLst>
                                        </p:cTn>
                                        <p:tgtEl>
                                          <p:spTgt spid="72"/>
                                        </p:tgtEl>
                                        <p:attrNameLst>
                                          <p:attrName>ppt_w</p:attrName>
                                        </p:attrNameLst>
                                      </p:cBhvr>
                                    </p:anim>
                                    <p:anim by="(#ppt_w*0.50)" calcmode="lin" valueType="num">
                                      <p:cBhvr>
                                        <p:cTn id="59" dur="500" decel="50000" autoRev="1" fill="hold">
                                          <p:stCondLst>
                                            <p:cond delay="0"/>
                                          </p:stCondLst>
                                        </p:cTn>
                                        <p:tgtEl>
                                          <p:spTgt spid="72"/>
                                        </p:tgtEl>
                                        <p:attrNameLst>
                                          <p:attrName>ppt_x</p:attrName>
                                        </p:attrNameLst>
                                      </p:cBhvr>
                                    </p:anim>
                                    <p:anim from="(-#ppt_h/2)" to="(#ppt_y)" calcmode="lin" valueType="num">
                                      <p:cBhvr>
                                        <p:cTn id="60" dur="1000" fill="hold">
                                          <p:stCondLst>
                                            <p:cond delay="0"/>
                                          </p:stCondLst>
                                        </p:cTn>
                                        <p:tgtEl>
                                          <p:spTgt spid="72"/>
                                        </p:tgtEl>
                                        <p:attrNameLst>
                                          <p:attrName>ppt_y</p:attrName>
                                        </p:attrNameLst>
                                      </p:cBhvr>
                                    </p:anim>
                                    <p:animRot by="21600000">
                                      <p:cBhvr>
                                        <p:cTn id="61" dur="1000" fill="hold">
                                          <p:stCondLst>
                                            <p:cond delay="0"/>
                                          </p:stCondLst>
                                        </p:cTn>
                                        <p:tgtEl>
                                          <p:spTgt spid="72"/>
                                        </p:tgtEl>
                                        <p:attrNameLst>
                                          <p:attrName>r</p:attrName>
                                        </p:attrNameLst>
                                      </p:cBhvr>
                                    </p:animRot>
                                  </p:childTnLst>
                                </p:cTn>
                              </p:par>
                            </p:childTnLst>
                          </p:cTn>
                        </p:par>
                        <p:par>
                          <p:cTn id="62" fill="hold">
                            <p:stCondLst>
                              <p:cond delay="1799"/>
                            </p:stCondLst>
                            <p:childTnLst>
                              <p:par>
                                <p:cTn id="63" presetID="10" presetClass="entr" presetSubtype="0" fill="hold" grpId="0" nodeType="afterEffect">
                                  <p:stCondLst>
                                    <p:cond delay="0"/>
                                  </p:stCondLst>
                                  <p:childTnLst>
                                    <p:set>
                                      <p:cBhvr>
                                        <p:cTn id="64" dur="1" fill="hold">
                                          <p:stCondLst>
                                            <p:cond delay="0"/>
                                          </p:stCondLst>
                                        </p:cTn>
                                        <p:tgtEl>
                                          <p:spTgt spid="76"/>
                                        </p:tgtEl>
                                        <p:attrNameLst>
                                          <p:attrName>style.visibility</p:attrName>
                                        </p:attrNameLst>
                                      </p:cBhvr>
                                      <p:to>
                                        <p:strVal val="visible"/>
                                      </p:to>
                                    </p:set>
                                    <p:animEffect transition="in" filter="fade">
                                      <p:cBhvr>
                                        <p:cTn id="65"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P spid="72" grpId="0"/>
      <p:bldP spid="73" grpId="0"/>
      <p:bldP spid="74" grpId="0"/>
      <p:bldP spid="75" grpId="0"/>
      <p:bldP spid="7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2775890" y="2515603"/>
            <a:ext cx="1436291" cy="1289767"/>
            <a:chOff x="1580039" y="1670330"/>
            <a:chExt cx="1176228" cy="1056234"/>
          </a:xfrm>
        </p:grpSpPr>
        <p:sp>
          <p:nvSpPr>
            <p:cNvPr id="10" name="TextBox 9"/>
            <p:cNvSpPr txBox="1"/>
            <p:nvPr/>
          </p:nvSpPr>
          <p:spPr>
            <a:xfrm>
              <a:off x="1998749" y="1670330"/>
              <a:ext cx="350506" cy="907376"/>
            </a:xfrm>
            <a:prstGeom prst="rect">
              <a:avLst/>
            </a:prstGeom>
            <a:noFill/>
          </p:spPr>
          <p:txBody>
            <a:bodyPr wrap="none" lIns="0" tIns="0" rIns="0" bIns="0" rtlCol="0">
              <a:spAutoFit/>
            </a:bodyPr>
            <a:lstStyle/>
            <a:p>
              <a:pPr algn="ctr">
                <a:lnSpc>
                  <a:spcPct val="120000"/>
                </a:lnSpc>
              </a:pPr>
              <a:r>
                <a:rPr lang="en-US" sz="60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6</a:t>
              </a:r>
              <a:endParaRPr lang="en-US" sz="6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TextBox 10"/>
            <p:cNvSpPr txBox="1"/>
            <p:nvPr/>
          </p:nvSpPr>
          <p:spPr>
            <a:xfrm>
              <a:off x="1580039" y="2514843"/>
              <a:ext cx="1176228" cy="211721"/>
            </a:xfrm>
            <a:prstGeom prst="rect">
              <a:avLst/>
            </a:prstGeom>
            <a:noFill/>
          </p:spPr>
          <p:txBody>
            <a:bodyPr wrap="none" lIns="0" tIns="0" rIns="0" bIns="0" rtlCol="0">
              <a:spAutoFit/>
            </a:bodyPr>
            <a:lstStyle/>
            <a:p>
              <a:pPr algn="ctr">
                <a:lnSpc>
                  <a:spcPct val="120000"/>
                </a:lnSpc>
              </a:pPr>
              <a:r>
                <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点击</a:t>
              </a:r>
              <a:r>
                <a:rPr lang="zh-CN" altLang="en-US" sz="14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请换</a:t>
              </a:r>
              <a:r>
                <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3" name="文本框 22"/>
          <p:cNvSpPr txBox="1"/>
          <p:nvPr/>
        </p:nvSpPr>
        <p:spPr>
          <a:xfrm>
            <a:off x="372973" y="381145"/>
            <a:ext cx="2272243" cy="374375"/>
          </a:xfrm>
          <a:prstGeom prst="rect">
            <a:avLst/>
          </a:prstGeom>
          <a:noFill/>
        </p:spPr>
        <p:txBody>
          <a:bodyPr wrap="none" lIns="96434" tIns="48217" rIns="96434" bIns="48217" rtlCol="0">
            <a:spAutoFit/>
          </a:bodyPr>
          <a:lstStyle/>
          <a:p>
            <a:pPr defTabSz="963930"/>
            <a:r>
              <a:rPr lang="zh-CN" altLang="en-US" dirty="0" smtClean="0">
                <a:solidFill>
                  <a:srgbClr val="E7E6E6">
                    <a:lumMod val="25000"/>
                  </a:srgbClr>
                </a:solidFill>
                <a:latin typeface="微软雅黑" panose="020B0503020204020204" pitchFamily="34" charset="-122"/>
                <a:ea typeface="微软雅黑" panose="020B0503020204020204" pitchFamily="34" charset="-122"/>
                <a:cs typeface="+mn-ea"/>
                <a:sym typeface="+mn-lt"/>
              </a:rPr>
              <a:t>主机托管与灾备托管</a:t>
            </a:r>
            <a:endParaRPr lang="zh-CN" altLang="en-US" sz="1800" dirty="0">
              <a:solidFill>
                <a:srgbClr val="E7E6E6">
                  <a:lumMod val="25000"/>
                </a:srgbClr>
              </a:solidFill>
              <a:latin typeface="微软雅黑" panose="020B0503020204020204" pitchFamily="34" charset="-122"/>
              <a:ea typeface="微软雅黑" panose="020B0503020204020204" pitchFamily="34" charset="-122"/>
              <a:cs typeface="+mn-ea"/>
              <a:sym typeface="+mn-lt"/>
            </a:endParaRPr>
          </a:p>
        </p:txBody>
      </p:sp>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229166" y="1836870"/>
            <a:ext cx="2832100" cy="3937000"/>
          </a:xfrm>
          <a:prstGeom prst="rect">
            <a:avLst/>
          </a:prstGeom>
        </p:spPr>
      </p:pic>
      <p:sp>
        <p:nvSpPr>
          <p:cNvPr id="3" name="文本框 2"/>
          <p:cNvSpPr txBox="1"/>
          <p:nvPr/>
        </p:nvSpPr>
        <p:spPr>
          <a:xfrm>
            <a:off x="5493271" y="1836869"/>
            <a:ext cx="5688632" cy="3600986"/>
          </a:xfrm>
          <a:prstGeom prst="rect">
            <a:avLst/>
          </a:prstGeom>
          <a:noFill/>
        </p:spPr>
        <p:txBody>
          <a:bodyPr wrap="square" rtlCol="0">
            <a:spAutoFit/>
          </a:bodyPr>
          <a:lstStyle/>
          <a:p>
            <a:r>
              <a:rPr kumimoji="1" lang="zh-CN" altLang="en-US" sz="2400" b="1" dirty="0" smtClean="0">
                <a:solidFill>
                  <a:schemeClr val="accent6">
                    <a:lumMod val="90000"/>
                    <a:lumOff val="10000"/>
                  </a:schemeClr>
                </a:solidFill>
                <a:latin typeface="微软雅黑" panose="020B0503020204020204" pitchFamily="34" charset="-122"/>
                <a:ea typeface="微软雅黑" panose="020B0503020204020204" pitchFamily="34" charset="-122"/>
                <a:cs typeface="微软雅黑" panose="020B0503020204020204" pitchFamily="34" charset="-122"/>
              </a:rPr>
              <a:t>机柜租赁</a:t>
            </a:r>
            <a:r>
              <a:rPr kumimoji="1" lang="zh-CN" altLang="en-US" sz="2400" dirty="0" smtClean="0">
                <a:solidFill>
                  <a:schemeClr val="accent6">
                    <a:lumMod val="90000"/>
                    <a:lumOff val="10000"/>
                  </a:schemeClr>
                </a:solidFill>
                <a:latin typeface="微软雅黑" panose="020B0503020204020204" pitchFamily="34" charset="-122"/>
                <a:ea typeface="微软雅黑" panose="020B0503020204020204" pitchFamily="34" charset="-122"/>
                <a:cs typeface="微软雅黑" panose="020B0503020204020204" pitchFamily="34" charset="-122"/>
              </a:rPr>
              <a:t>：机柜组按</a:t>
            </a:r>
            <a:r>
              <a:rPr kumimoji="1" lang="en-US" altLang="zh-CN" sz="2400" dirty="0" smtClean="0">
                <a:solidFill>
                  <a:schemeClr val="accent6">
                    <a:lumMod val="90000"/>
                    <a:lumOff val="10000"/>
                  </a:schemeClr>
                </a:solidFill>
                <a:latin typeface="微软雅黑" panose="020B0503020204020204" pitchFamily="34" charset="-122"/>
                <a:ea typeface="微软雅黑" panose="020B0503020204020204" pitchFamily="34" charset="-122"/>
                <a:cs typeface="微软雅黑" panose="020B0503020204020204" pitchFamily="34" charset="-122"/>
              </a:rPr>
              <a:t>U</a:t>
            </a:r>
            <a:r>
              <a:rPr kumimoji="1" lang="zh-CN" altLang="en-US" sz="2400" dirty="0" smtClean="0">
                <a:solidFill>
                  <a:schemeClr val="accent6">
                    <a:lumMod val="90000"/>
                    <a:lumOff val="10000"/>
                  </a:schemeClr>
                </a:solidFill>
                <a:latin typeface="微软雅黑" panose="020B0503020204020204" pitchFamily="34" charset="-122"/>
                <a:ea typeface="微软雅黑" panose="020B0503020204020204" pitchFamily="34" charset="-122"/>
                <a:cs typeface="微软雅黑" panose="020B0503020204020204" pitchFamily="34" charset="-122"/>
              </a:rPr>
              <a:t>租赁，灵活方便</a:t>
            </a:r>
            <a:endParaRPr kumimoji="1" lang="en-US" altLang="zh-CN" sz="2400" dirty="0" smtClean="0">
              <a:solidFill>
                <a:schemeClr val="accent6">
                  <a:lumMod val="90000"/>
                  <a:lumOff val="10000"/>
                </a:schemeClr>
              </a:solidFill>
              <a:latin typeface="微软雅黑" panose="020B0503020204020204" pitchFamily="34" charset="-122"/>
              <a:ea typeface="微软雅黑" panose="020B0503020204020204" pitchFamily="34" charset="-122"/>
              <a:cs typeface="微软雅黑" panose="020B0503020204020204" pitchFamily="34" charset="-122"/>
            </a:endParaRPr>
          </a:p>
          <a:p>
            <a:r>
              <a:rPr kumimoji="1" lang="zh-CN" altLang="en-US" sz="2400" dirty="0">
                <a:solidFill>
                  <a:schemeClr val="accent6">
                    <a:lumMod val="90000"/>
                    <a:lumOff val="10000"/>
                  </a:schemeClr>
                </a:solidFill>
                <a:latin typeface="微软雅黑" panose="020B0503020204020204" pitchFamily="34" charset="-122"/>
                <a:ea typeface="微软雅黑" panose="020B0503020204020204" pitchFamily="34" charset="-122"/>
                <a:cs typeface="微软雅黑" panose="020B0503020204020204" pitchFamily="34" charset="-122"/>
              </a:rPr>
              <a:t> </a:t>
            </a:r>
            <a:r>
              <a:rPr kumimoji="1" lang="zh-CN" altLang="en-US" sz="2400" dirty="0" smtClean="0">
                <a:solidFill>
                  <a:schemeClr val="accent6">
                    <a:lumMod val="90000"/>
                    <a:lumOff val="10000"/>
                  </a:schemeClr>
                </a:solidFill>
                <a:latin typeface="微软雅黑" panose="020B0503020204020204" pitchFamily="34" charset="-122"/>
                <a:ea typeface="微软雅黑" panose="020B0503020204020204" pitchFamily="34" charset="-122"/>
                <a:cs typeface="微软雅黑" panose="020B0503020204020204" pitchFamily="34" charset="-122"/>
              </a:rPr>
              <a:t>                人流，物流设计合理高效</a:t>
            </a:r>
            <a:endParaRPr kumimoji="1" lang="en-US" altLang="zh-CN" sz="2400" dirty="0" smtClean="0">
              <a:solidFill>
                <a:schemeClr val="accent6">
                  <a:lumMod val="90000"/>
                  <a:lumOff val="10000"/>
                </a:schemeClr>
              </a:solidFill>
              <a:latin typeface="微软雅黑" panose="020B0503020204020204" pitchFamily="34" charset="-122"/>
              <a:ea typeface="微软雅黑" panose="020B0503020204020204" pitchFamily="34" charset="-122"/>
              <a:cs typeface="微软雅黑" panose="020B0503020204020204" pitchFamily="34" charset="-122"/>
            </a:endParaRPr>
          </a:p>
          <a:p>
            <a:endParaRPr kumimoji="1" lang="en-US" altLang="zh-CN" sz="2400" dirty="0">
              <a:solidFill>
                <a:schemeClr val="accent6">
                  <a:lumMod val="90000"/>
                  <a:lumOff val="10000"/>
                </a:schemeClr>
              </a:solidFill>
              <a:latin typeface="微软雅黑" panose="020B0503020204020204" pitchFamily="34" charset="-122"/>
              <a:ea typeface="微软雅黑" panose="020B0503020204020204" pitchFamily="34" charset="-122"/>
              <a:cs typeface="微软雅黑" panose="020B0503020204020204" pitchFamily="34" charset="-122"/>
            </a:endParaRPr>
          </a:p>
          <a:p>
            <a:endParaRPr kumimoji="1" lang="en-US" altLang="zh-CN" sz="2400" dirty="0" smtClean="0">
              <a:solidFill>
                <a:schemeClr val="accent6">
                  <a:lumMod val="90000"/>
                  <a:lumOff val="10000"/>
                </a:schemeClr>
              </a:solidFill>
              <a:latin typeface="微软雅黑" panose="020B0503020204020204" pitchFamily="34" charset="-122"/>
              <a:ea typeface="微软雅黑" panose="020B0503020204020204" pitchFamily="34" charset="-122"/>
              <a:cs typeface="微软雅黑" panose="020B0503020204020204" pitchFamily="34" charset="-122"/>
            </a:endParaRPr>
          </a:p>
          <a:p>
            <a:endParaRPr kumimoji="1" lang="en-US" altLang="zh-CN" sz="2400" dirty="0">
              <a:solidFill>
                <a:schemeClr val="accent6">
                  <a:lumMod val="90000"/>
                  <a:lumOff val="10000"/>
                </a:schemeClr>
              </a:solidFill>
              <a:latin typeface="微软雅黑" panose="020B0503020204020204" pitchFamily="34" charset="-122"/>
              <a:ea typeface="微软雅黑" panose="020B0503020204020204" pitchFamily="34" charset="-122"/>
              <a:cs typeface="微软雅黑" panose="020B0503020204020204" pitchFamily="34" charset="-122"/>
            </a:endParaRPr>
          </a:p>
          <a:p>
            <a:r>
              <a:rPr kumimoji="1" lang="zh-CN" altLang="en-US" sz="2400" b="1" dirty="0" smtClean="0">
                <a:solidFill>
                  <a:schemeClr val="accent6">
                    <a:lumMod val="90000"/>
                    <a:lumOff val="10000"/>
                  </a:schemeClr>
                </a:solidFill>
                <a:latin typeface="微软雅黑" panose="020B0503020204020204" pitchFamily="34" charset="-122"/>
                <a:ea typeface="微软雅黑" panose="020B0503020204020204" pitchFamily="34" charset="-122"/>
                <a:cs typeface="微软雅黑" panose="020B0503020204020204" pitchFamily="34" charset="-122"/>
              </a:rPr>
              <a:t>人员配备</a:t>
            </a:r>
            <a:r>
              <a:rPr kumimoji="1" lang="zh-CN" altLang="en-US" sz="2400" dirty="0" smtClean="0">
                <a:solidFill>
                  <a:schemeClr val="accent6">
                    <a:lumMod val="90000"/>
                    <a:lumOff val="10000"/>
                  </a:schemeClr>
                </a:solidFill>
                <a:latin typeface="微软雅黑" panose="020B0503020204020204" pitchFamily="34" charset="-122"/>
                <a:ea typeface="微软雅黑" panose="020B0503020204020204" pitchFamily="34" charset="-122"/>
                <a:cs typeface="微软雅黑" panose="020B0503020204020204" pitchFamily="34" charset="-122"/>
              </a:rPr>
              <a:t>：人员以及配套设施齐全，</a:t>
            </a:r>
            <a:endParaRPr kumimoji="1" lang="en-US" altLang="zh-CN" sz="2400" dirty="0" smtClean="0">
              <a:solidFill>
                <a:schemeClr val="accent6">
                  <a:lumMod val="90000"/>
                  <a:lumOff val="10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gn="ctr"/>
            <a:r>
              <a:rPr kumimoji="1" lang="zh-CN" altLang="en-US" sz="2400" dirty="0" smtClean="0">
                <a:solidFill>
                  <a:schemeClr val="accent6">
                    <a:lumMod val="90000"/>
                    <a:lumOff val="10000"/>
                  </a:schemeClr>
                </a:solidFill>
                <a:latin typeface="微软雅黑" panose="020B0503020204020204" pitchFamily="34" charset="-122"/>
                <a:ea typeface="微软雅黑" panose="020B0503020204020204" pitchFamily="34" charset="-122"/>
                <a:cs typeface="微软雅黑" panose="020B0503020204020204" pitchFamily="34" charset="-122"/>
              </a:rPr>
              <a:t>保证安全高效</a:t>
            </a:r>
            <a:endParaRPr kumimoji="1" lang="en-US" altLang="zh-CN" sz="2400" dirty="0" smtClean="0">
              <a:solidFill>
                <a:schemeClr val="accent6">
                  <a:lumMod val="90000"/>
                  <a:lumOff val="10000"/>
                </a:schemeClr>
              </a:solidFill>
              <a:latin typeface="微软雅黑" panose="020B0503020204020204" pitchFamily="34" charset="-122"/>
              <a:ea typeface="微软雅黑" panose="020B0503020204020204" pitchFamily="34" charset="-122"/>
              <a:cs typeface="微软雅黑" panose="020B0503020204020204" pitchFamily="34" charset="-122"/>
            </a:endParaRPr>
          </a:p>
          <a:p>
            <a:endParaRPr kumimoji="1" lang="en-US" altLang="zh-CN" sz="2000" dirty="0">
              <a:solidFill>
                <a:schemeClr val="accent6">
                  <a:lumMod val="90000"/>
                  <a:lumOff val="10000"/>
                </a:schemeClr>
              </a:solidFill>
              <a:latin typeface="微软雅黑" panose="020B0503020204020204" pitchFamily="34" charset="-122"/>
              <a:ea typeface="微软雅黑" panose="020B0503020204020204" pitchFamily="34" charset="-122"/>
              <a:cs typeface="微软雅黑" panose="020B0503020204020204" pitchFamily="34" charset="-122"/>
            </a:endParaRPr>
          </a:p>
          <a:p>
            <a:endParaRPr kumimoji="1" lang="en-US" altLang="zh-CN" sz="2000" dirty="0" smtClean="0">
              <a:solidFill>
                <a:schemeClr val="accent6">
                  <a:lumMod val="90000"/>
                  <a:lumOff val="10000"/>
                </a:schemeClr>
              </a:solidFill>
              <a:latin typeface="微软雅黑" panose="020B0503020204020204" pitchFamily="34" charset="-122"/>
              <a:ea typeface="微软雅黑" panose="020B0503020204020204" pitchFamily="34" charset="-122"/>
              <a:cs typeface="微软雅黑" panose="020B0503020204020204" pitchFamily="34" charset="-122"/>
            </a:endParaRPr>
          </a:p>
          <a:p>
            <a:endParaRPr kumimoji="1" lang="zh-CN" altLang="en-US" sz="2000" dirty="0">
              <a:solidFill>
                <a:schemeClr val="accent6">
                  <a:lumMod val="90000"/>
                  <a:lumOff val="10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9" name="图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60278" y="172156"/>
            <a:ext cx="3893811" cy="75451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Hexagon 43"/>
          <p:cNvSpPr/>
          <p:nvPr/>
        </p:nvSpPr>
        <p:spPr>
          <a:xfrm>
            <a:off x="180455" y="1775091"/>
            <a:ext cx="3711509" cy="3199579"/>
          </a:xfrm>
          <a:prstGeom prst="hexagon">
            <a:avLst/>
          </a:prstGeom>
          <a:blipFill dpi="0" rotWithShape="1">
            <a:blip r:embed="rId1" cstate="print"/>
            <a:srcRect/>
            <a:stretch>
              <a:fillRect/>
            </a:stretch>
          </a:bli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8580" tIns="64290" rIns="128580" bIns="64290" numCol="1" spcCol="0" rtlCol="0" fromWordArt="0" anchor="ctr" anchorCtr="0" forceAA="0" compatLnSpc="1">
            <a:noAutofit/>
          </a:bodyPr>
          <a:lstStyle/>
          <a:p>
            <a:pPr algn="ctr"/>
            <a:endParaRPr lang="en-US">
              <a:solidFill>
                <a:srgbClr val="C00000"/>
              </a:solidFill>
            </a:endParaRPr>
          </a:p>
        </p:txBody>
      </p:sp>
      <p:sp>
        <p:nvSpPr>
          <p:cNvPr id="36" name="Hexagon 35"/>
          <p:cNvSpPr/>
          <p:nvPr/>
        </p:nvSpPr>
        <p:spPr>
          <a:xfrm>
            <a:off x="3120632" y="1775091"/>
            <a:ext cx="3711509" cy="3199579"/>
          </a:xfrm>
          <a:prstGeom prst="hexagon">
            <a:avLst/>
          </a:prstGeom>
          <a:blipFill dpi="0" rotWithShape="1">
            <a:blip r:embed="rId2" cstate="print">
              <a:extLst>
                <a:ext uri="{28A0092B-C50C-407E-A947-70E740481C1C}">
                  <a14:useLocalDpi xmlns:a14="http://schemas.microsoft.com/office/drawing/2010/main" val="0"/>
                </a:ext>
              </a:extLst>
            </a:blip>
            <a:srcRect/>
            <a:stretch>
              <a:fillRect/>
            </a:stretch>
          </a:bli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8580" tIns="64290" rIns="128580" bIns="64290" numCol="1" spcCol="0" rtlCol="0" fromWordArt="0" anchor="ctr" anchorCtr="0" forceAA="0" compatLnSpc="1">
            <a:noAutofit/>
          </a:bodyPr>
          <a:lstStyle/>
          <a:p>
            <a:pPr algn="ctr"/>
            <a:endParaRPr lang="en-US">
              <a:solidFill>
                <a:srgbClr val="C00000"/>
              </a:solidFill>
            </a:endParaRPr>
          </a:p>
        </p:txBody>
      </p:sp>
      <p:sp>
        <p:nvSpPr>
          <p:cNvPr id="40" name="Hexagon 39"/>
          <p:cNvSpPr/>
          <p:nvPr/>
        </p:nvSpPr>
        <p:spPr>
          <a:xfrm>
            <a:off x="6060809" y="1775091"/>
            <a:ext cx="3711509" cy="3199579"/>
          </a:xfrm>
          <a:prstGeom prst="hexagon">
            <a:avLst/>
          </a:prstGeom>
          <a:blipFill dpi="0" rotWithShape="1">
            <a:blip r:embed="rId3" cstate="print">
              <a:extLst>
                <a:ext uri="{28A0092B-C50C-407E-A947-70E740481C1C}">
                  <a14:useLocalDpi xmlns:a14="http://schemas.microsoft.com/office/drawing/2010/main" val="0"/>
                </a:ext>
              </a:extLst>
            </a:blip>
            <a:srcRect/>
            <a:stretch>
              <a:fillRect/>
            </a:stretch>
          </a:bli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8580" tIns="64290" rIns="128580" bIns="64290" numCol="1" spcCol="0" rtlCol="0" fromWordArt="0" anchor="ctr" anchorCtr="0" forceAA="0" compatLnSpc="1">
            <a:noAutofit/>
          </a:bodyPr>
          <a:lstStyle/>
          <a:p>
            <a:pPr algn="ctr"/>
            <a:endParaRPr lang="en-US">
              <a:solidFill>
                <a:srgbClr val="C00000"/>
              </a:solidFill>
            </a:endParaRPr>
          </a:p>
        </p:txBody>
      </p:sp>
      <p:sp>
        <p:nvSpPr>
          <p:cNvPr id="41" name="Hexagon 40"/>
          <p:cNvSpPr/>
          <p:nvPr/>
        </p:nvSpPr>
        <p:spPr>
          <a:xfrm>
            <a:off x="9000984" y="1775091"/>
            <a:ext cx="3711509" cy="3199579"/>
          </a:xfrm>
          <a:prstGeom prst="hexagon">
            <a:avLst/>
          </a:prstGeom>
          <a:blipFill dpi="0" rotWithShape="1">
            <a:blip r:embed="rId4" cstate="print">
              <a:extLst>
                <a:ext uri="{28A0092B-C50C-407E-A947-70E740481C1C}">
                  <a14:useLocalDpi xmlns:a14="http://schemas.microsoft.com/office/drawing/2010/main" val="0"/>
                </a:ext>
              </a:extLst>
            </a:blip>
            <a:srcRect/>
            <a:stretch>
              <a:fillRect/>
            </a:stretch>
          </a:bli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8580" tIns="64290" rIns="128580" bIns="64290" numCol="1" spcCol="0" rtlCol="0" fromWordArt="0" anchor="ctr" anchorCtr="0" forceAA="0" compatLnSpc="1">
            <a:noAutofit/>
          </a:bodyPr>
          <a:lstStyle/>
          <a:p>
            <a:pPr algn="ctr"/>
            <a:endParaRPr lang="en-US">
              <a:solidFill>
                <a:srgbClr val="C00000"/>
              </a:solidFill>
            </a:endParaRPr>
          </a:p>
        </p:txBody>
      </p:sp>
      <p:sp>
        <p:nvSpPr>
          <p:cNvPr id="61" name="TextBox 60"/>
          <p:cNvSpPr txBox="1"/>
          <p:nvPr/>
        </p:nvSpPr>
        <p:spPr>
          <a:xfrm>
            <a:off x="812800" y="5421688"/>
            <a:ext cx="10945167" cy="1200329"/>
          </a:xfrm>
          <a:prstGeom prst="rect">
            <a:avLst/>
          </a:prstGeom>
          <a:noFill/>
        </p:spPr>
        <p:txBody>
          <a:bodyPr wrap="square" rtlCol="0">
            <a:spAutoFit/>
          </a:bodyPr>
          <a:lstStyle/>
          <a:p>
            <a:pPr>
              <a:lnSpc>
                <a:spcPct val="150000"/>
              </a:lnSpc>
            </a:pPr>
            <a:r>
              <a:rPr lang="zh-CN" altLang="zh-CN" sz="1600" b="1" dirty="0">
                <a:solidFill>
                  <a:schemeClr val="tx1">
                    <a:lumMod val="65000"/>
                    <a:lumOff val="35000"/>
                  </a:schemeClr>
                </a:solidFill>
                <a:latin typeface="微软雅黑" panose="020B0503020204020204" pitchFamily="34" charset="-122"/>
                <a:ea typeface="微软雅黑" panose="020B0503020204020204" pitchFamily="34" charset="-122"/>
              </a:rPr>
              <a:t>大连飞创信息技术有限公司是大连商品交易</a:t>
            </a:r>
            <a:r>
              <a:rPr lang="zh-CN" altLang="zh-CN" sz="1600" b="1" dirty="0" smtClean="0">
                <a:solidFill>
                  <a:schemeClr val="tx1">
                    <a:lumMod val="65000"/>
                    <a:lumOff val="35000"/>
                  </a:schemeClr>
                </a:solidFill>
                <a:latin typeface="微软雅黑" panose="020B0503020204020204" pitchFamily="34" charset="-122"/>
                <a:ea typeface="微软雅黑" panose="020B0503020204020204" pitchFamily="34" charset="-122"/>
              </a:rPr>
              <a:t>所的</a:t>
            </a:r>
            <a:r>
              <a:rPr lang="zh-CN" altLang="zh-CN" sz="1600" b="1" dirty="0">
                <a:solidFill>
                  <a:schemeClr val="tx1">
                    <a:lumMod val="65000"/>
                    <a:lumOff val="35000"/>
                  </a:schemeClr>
                </a:solidFill>
                <a:latin typeface="微软雅黑" panose="020B0503020204020204" pitchFamily="34" charset="-122"/>
                <a:ea typeface="微软雅黑" panose="020B0503020204020204" pitchFamily="34" charset="-122"/>
              </a:rPr>
              <a:t>全资子公司，总部设在大连，在北京、上海分别设有研发中心及托管中心，通过</a:t>
            </a:r>
            <a:r>
              <a:rPr lang="en-US" altLang="zh-CN" sz="1600" b="1" dirty="0">
                <a:solidFill>
                  <a:schemeClr val="tx1">
                    <a:lumMod val="65000"/>
                    <a:lumOff val="35000"/>
                  </a:schemeClr>
                </a:solidFill>
                <a:latin typeface="微软雅黑" panose="020B0503020204020204" pitchFamily="34" charset="-122"/>
                <a:ea typeface="微软雅黑" panose="020B0503020204020204" pitchFamily="34" charset="-122"/>
              </a:rPr>
              <a:t>10</a:t>
            </a:r>
            <a:r>
              <a:rPr lang="zh-CN" altLang="zh-CN" sz="1600" b="1" dirty="0">
                <a:solidFill>
                  <a:schemeClr val="tx1">
                    <a:lumMod val="65000"/>
                    <a:lumOff val="35000"/>
                  </a:schemeClr>
                </a:solidFill>
                <a:latin typeface="微软雅黑" panose="020B0503020204020204" pitchFamily="34" charset="-122"/>
                <a:ea typeface="微软雅黑" panose="020B0503020204020204" pitchFamily="34" charset="-122"/>
              </a:rPr>
              <a:t>余年的技术积累</a:t>
            </a:r>
            <a:r>
              <a:rPr lang="zh-CN" altLang="zh-CN" sz="1600" b="1" dirty="0" smtClean="0">
                <a:solidFill>
                  <a:schemeClr val="tx1">
                    <a:lumMod val="65000"/>
                    <a:lumOff val="35000"/>
                  </a:schemeClr>
                </a:solidFill>
                <a:latin typeface="微软雅黑" panose="020B0503020204020204" pitchFamily="34" charset="-122"/>
                <a:ea typeface="微软雅黑" panose="020B0503020204020204" pitchFamily="34" charset="-122"/>
              </a:rPr>
              <a:t>，为</a:t>
            </a:r>
            <a:r>
              <a:rPr lang="zh-CN" altLang="zh-CN" sz="1600" b="1" dirty="0">
                <a:solidFill>
                  <a:schemeClr val="tx1">
                    <a:lumMod val="65000"/>
                    <a:lumOff val="35000"/>
                  </a:schemeClr>
                </a:solidFill>
                <a:latin typeface="微软雅黑" panose="020B0503020204020204" pitchFamily="34" charset="-122"/>
                <a:ea typeface="微软雅黑" panose="020B0503020204020204" pitchFamily="34" charset="-122"/>
              </a:rPr>
              <a:t>全行业提供高品质、专业化的技术产品和技术服务。成立至今，一直致力于打造以服务交易所服务会员单位为宗旨，服务金融市场为目标的现代化金融行业优秀</a:t>
            </a:r>
            <a:r>
              <a:rPr lang="en-US" altLang="zh-CN" sz="1600" b="1" dirty="0">
                <a:solidFill>
                  <a:schemeClr val="tx1">
                    <a:lumMod val="65000"/>
                    <a:lumOff val="35000"/>
                  </a:schemeClr>
                </a:solidFill>
                <a:latin typeface="微软雅黑" panose="020B0503020204020204" pitchFamily="34" charset="-122"/>
                <a:ea typeface="微软雅黑" panose="020B0503020204020204" pitchFamily="34" charset="-122"/>
              </a:rPr>
              <a:t>IT</a:t>
            </a:r>
            <a:r>
              <a:rPr lang="zh-CN" altLang="zh-CN" sz="1600" b="1" dirty="0">
                <a:solidFill>
                  <a:schemeClr val="tx1">
                    <a:lumMod val="65000"/>
                    <a:lumOff val="35000"/>
                  </a:schemeClr>
                </a:solidFill>
                <a:latin typeface="微软雅黑" panose="020B0503020204020204" pitchFamily="34" charset="-122"/>
                <a:ea typeface="微软雅黑" panose="020B0503020204020204" pitchFamily="34" charset="-122"/>
              </a:rPr>
              <a:t>企业</a:t>
            </a:r>
            <a:r>
              <a:rPr lang="zh-CN" altLang="zh-CN" sz="1600" b="1" dirty="0" smtClean="0">
                <a:solidFill>
                  <a:schemeClr val="tx1">
                    <a:lumMod val="65000"/>
                    <a:lumOff val="35000"/>
                  </a:schemeClr>
                </a:solidFill>
                <a:latin typeface="微软雅黑" panose="020B0503020204020204" pitchFamily="34" charset="-122"/>
                <a:ea typeface="微软雅黑" panose="020B0503020204020204" pitchFamily="34" charset="-122"/>
              </a:rPr>
              <a:t>。</a:t>
            </a:r>
            <a:endParaRPr lang="zh-CN" altLang="zh-CN"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372973" y="362225"/>
            <a:ext cx="1118081" cy="374375"/>
          </a:xfrm>
          <a:prstGeom prst="rect">
            <a:avLst/>
          </a:prstGeom>
          <a:noFill/>
        </p:spPr>
        <p:txBody>
          <a:bodyPr wrap="none" lIns="96434" tIns="48217" rIns="96434" bIns="48217" rtlCol="0">
            <a:spAutoFit/>
          </a:bodyPr>
          <a:lstStyle/>
          <a:p>
            <a:pPr defTabSz="963930"/>
            <a:r>
              <a:rPr lang="zh-CN" altLang="en-US" sz="1800" dirty="0" smtClean="0">
                <a:solidFill>
                  <a:srgbClr val="E7E6E6">
                    <a:lumMod val="25000"/>
                  </a:srgbClr>
                </a:solidFill>
                <a:latin typeface="微软雅黑" panose="020B0503020204020204" pitchFamily="34" charset="-122"/>
                <a:ea typeface="微软雅黑" panose="020B0503020204020204" pitchFamily="34" charset="-122"/>
                <a:cs typeface="+mn-ea"/>
                <a:sym typeface="+mn-lt"/>
              </a:rPr>
              <a:t>公司简介</a:t>
            </a:r>
            <a:endParaRPr lang="zh-CN" altLang="en-US" sz="1800" dirty="0">
              <a:solidFill>
                <a:srgbClr val="E7E6E6">
                  <a:lumMod val="25000"/>
                </a:srgbClr>
              </a:solidFill>
              <a:latin typeface="微软雅黑" panose="020B0503020204020204" pitchFamily="34" charset="-122"/>
              <a:ea typeface="微软雅黑" panose="020B0503020204020204" pitchFamily="34" charset="-122"/>
              <a:cs typeface="+mn-ea"/>
              <a:sym typeface="+mn-lt"/>
            </a:endParaRPr>
          </a:p>
        </p:txBody>
      </p:sp>
      <p:pic>
        <p:nvPicPr>
          <p:cNvPr id="9"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60278" y="172156"/>
            <a:ext cx="3893811" cy="75451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fade">
                                      <p:cBhvr>
                                        <p:cTn id="11" dur="500"/>
                                        <p:tgtEl>
                                          <p:spTgt spid="3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500"/>
                                        <p:tgtEl>
                                          <p:spTgt spid="40"/>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fade">
                                      <p:cBhvr>
                                        <p:cTn id="19" dur="500"/>
                                        <p:tgtEl>
                                          <p:spTgt spid="41"/>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61"/>
                                        </p:tgtEl>
                                        <p:attrNameLst>
                                          <p:attrName>style.visibility</p:attrName>
                                        </p:attrNameLst>
                                      </p:cBhvr>
                                      <p:to>
                                        <p:strVal val="visible"/>
                                      </p:to>
                                    </p:set>
                                    <p:anim calcmode="lin" valueType="num">
                                      <p:cBhvr additive="base">
                                        <p:cTn id="24" dur="500" fill="hold"/>
                                        <p:tgtEl>
                                          <p:spTgt spid="61"/>
                                        </p:tgtEl>
                                        <p:attrNameLst>
                                          <p:attrName>ppt_x</p:attrName>
                                        </p:attrNameLst>
                                      </p:cBhvr>
                                      <p:tavLst>
                                        <p:tav tm="0">
                                          <p:val>
                                            <p:strVal val="#ppt_x"/>
                                          </p:val>
                                        </p:tav>
                                        <p:tav tm="100000">
                                          <p:val>
                                            <p:strVal val="#ppt_x"/>
                                          </p:val>
                                        </p:tav>
                                      </p:tavLst>
                                    </p:anim>
                                    <p:anim calcmode="lin" valueType="num">
                                      <p:cBhvr additive="base">
                                        <p:cTn id="25" dur="500" fill="hold"/>
                                        <p:tgtEl>
                                          <p:spTgt spid="6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36" grpId="0" animBg="1"/>
      <p:bldP spid="40" grpId="0" animBg="1"/>
      <p:bldP spid="41" grpId="0" animBg="1"/>
      <p:bldP spid="61"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custDataLst>
              <p:tags r:id="rId1"/>
            </p:custDataLst>
          </p:nvPr>
        </p:nvSpPr>
        <p:spPr>
          <a:xfrm>
            <a:off x="0" y="2647413"/>
            <a:ext cx="12855600" cy="11959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2847500" rtlCol="0" anchor="ctr">
            <a:normAutofit/>
          </a:bodyPr>
          <a:lstStyle/>
          <a:p>
            <a:pPr algn="ctr"/>
            <a:endPar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任意多边形 6"/>
          <p:cNvSpPr/>
          <p:nvPr>
            <p:custDataLst>
              <p:tags r:id="rId2"/>
            </p:custDataLst>
          </p:nvPr>
        </p:nvSpPr>
        <p:spPr>
          <a:xfrm>
            <a:off x="1435296" y="2240406"/>
            <a:ext cx="2733578" cy="2151532"/>
          </a:xfrm>
          <a:custGeom>
            <a:avLst/>
            <a:gdLst>
              <a:gd name="connsiteX0" fmla="*/ 0 w 1950720"/>
              <a:gd name="connsiteY0" fmla="*/ 0 h 1535364"/>
              <a:gd name="connsiteX1" fmla="*/ 1950720 w 1950720"/>
              <a:gd name="connsiteY1" fmla="*/ 0 h 1535364"/>
              <a:gd name="connsiteX2" fmla="*/ 975360 w 1950720"/>
              <a:gd name="connsiteY2" fmla="*/ 1535364 h 1535364"/>
            </a:gdLst>
            <a:ahLst/>
            <a:cxnLst>
              <a:cxn ang="0">
                <a:pos x="connsiteX0" y="connsiteY0"/>
              </a:cxn>
              <a:cxn ang="0">
                <a:pos x="connsiteX1" y="connsiteY1"/>
              </a:cxn>
              <a:cxn ang="0">
                <a:pos x="connsiteX2" y="connsiteY2"/>
              </a:cxn>
            </a:cxnLst>
            <a:rect l="l" t="t" r="r" b="b"/>
            <a:pathLst>
              <a:path w="1950720" h="1535364">
                <a:moveTo>
                  <a:pt x="0" y="0"/>
                </a:moveTo>
                <a:lnTo>
                  <a:pt x="1950720" y="0"/>
                </a:lnTo>
                <a:lnTo>
                  <a:pt x="975360" y="1535364"/>
                </a:lnTo>
                <a:close/>
              </a:path>
            </a:pathLst>
          </a:custGeom>
          <a:solidFill>
            <a:schemeClr val="accent1"/>
          </a:solidFill>
          <a:ln w="0">
            <a:noFill/>
          </a:ln>
        </p:spPr>
        <p:style>
          <a:lnRef idx="2">
            <a:schemeClr val="accent1">
              <a:shade val="50000"/>
            </a:schemeClr>
          </a:lnRef>
          <a:fillRef idx="1">
            <a:schemeClr val="accent1"/>
          </a:fillRef>
          <a:effectRef idx="0">
            <a:schemeClr val="accent1"/>
          </a:effectRef>
          <a:fontRef idx="minor">
            <a:schemeClr val="lt1"/>
          </a:fontRef>
        </p:style>
        <p:txBody>
          <a:bodyPr wrap="square" tIns="0" bIns="569500" rtlCol="0" anchor="ctr">
            <a:noAutofit/>
          </a:bodyPr>
          <a:lstStyle/>
          <a:p>
            <a:pPr lvl="0" algn="ctr">
              <a:buClr>
                <a:srgbClr val="FFC000">
                  <a:lumMod val="75000"/>
                </a:srgbClr>
              </a:buClr>
              <a:buSzPct val="60000"/>
            </a:pPr>
            <a:r>
              <a:rPr lang="en-US" altLang="zh-CN" sz="66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03</a:t>
            </a:r>
            <a:endParaRPr lang="zh-CN" altLang="en-US" sz="66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MH_Entry_1"/>
          <p:cNvSpPr/>
          <p:nvPr>
            <p:custDataLst>
              <p:tags r:id="rId3"/>
            </p:custDataLst>
          </p:nvPr>
        </p:nvSpPr>
        <p:spPr>
          <a:xfrm>
            <a:off x="5853311" y="2967973"/>
            <a:ext cx="4824536" cy="492443"/>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algn="ctr"/>
            <a:r>
              <a:rPr lang="zh-CN" altLang="en-US" sz="32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链路服务</a:t>
            </a:r>
            <a:endParaRPr lang="en-GB" altLang="zh-CN" sz="32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pic>
        <p:nvPicPr>
          <p:cNvPr id="13" name="图片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60278" y="172156"/>
            <a:ext cx="3893811" cy="754511"/>
          </a:xfrm>
          <a:prstGeom prst="rect">
            <a:avLst/>
          </a:prstGeom>
        </p:spPr>
      </p:pic>
      <p:sp>
        <p:nvSpPr>
          <p:cNvPr id="8" name="TextBox 24"/>
          <p:cNvSpPr txBox="1"/>
          <p:nvPr/>
        </p:nvSpPr>
        <p:spPr>
          <a:xfrm>
            <a:off x="7201274" y="5560135"/>
            <a:ext cx="1445380" cy="345485"/>
          </a:xfrm>
          <a:prstGeom prst="rect">
            <a:avLst/>
          </a:prstGeom>
          <a:noFill/>
        </p:spPr>
        <p:txBody>
          <a:bodyPr wrap="square" lIns="85030" tIns="42516" rIns="85030" bIns="42516" rtlCol="0">
            <a:spAutoFit/>
          </a:bodyPr>
          <a:lstStyle/>
          <a:p>
            <a:r>
              <a:rPr lang="en-US" altLang="zh-CN" sz="1685" dirty="0">
                <a:solidFill>
                  <a:srgbClr val="080808"/>
                </a:solidFill>
                <a:latin typeface="+mj-ea"/>
                <a:ea typeface="+mj-ea"/>
              </a:rPr>
              <a:t>※ </a:t>
            </a:r>
            <a:r>
              <a:rPr lang="zh-CN" altLang="en-US" sz="1685" dirty="0">
                <a:solidFill>
                  <a:srgbClr val="080808"/>
                </a:solidFill>
                <a:latin typeface="+mj-ea"/>
                <a:ea typeface="+mj-ea"/>
              </a:rPr>
              <a:t>生产网</a:t>
            </a:r>
            <a:endParaRPr lang="zh-CN" altLang="en-US" sz="1685" dirty="0">
              <a:solidFill>
                <a:srgbClr val="080808"/>
              </a:solidFill>
              <a:latin typeface="+mj-ea"/>
              <a:ea typeface="+mj-ea"/>
            </a:endParaRPr>
          </a:p>
        </p:txBody>
      </p:sp>
      <p:sp>
        <p:nvSpPr>
          <p:cNvPr id="9" name="TextBox 25"/>
          <p:cNvSpPr txBox="1"/>
          <p:nvPr/>
        </p:nvSpPr>
        <p:spPr>
          <a:xfrm>
            <a:off x="8681512" y="5560135"/>
            <a:ext cx="1385412" cy="345485"/>
          </a:xfrm>
          <a:prstGeom prst="rect">
            <a:avLst/>
          </a:prstGeom>
          <a:noFill/>
        </p:spPr>
        <p:txBody>
          <a:bodyPr wrap="square" lIns="85030" tIns="42516" rIns="85030" bIns="42516" rtlCol="0">
            <a:spAutoFit/>
          </a:bodyPr>
          <a:lstStyle/>
          <a:p>
            <a:r>
              <a:rPr lang="en-US" altLang="zh-CN" sz="1685" dirty="0">
                <a:solidFill>
                  <a:srgbClr val="080808"/>
                </a:solidFill>
                <a:latin typeface="+mj-ea"/>
                <a:ea typeface="+mj-ea"/>
              </a:rPr>
              <a:t>※ </a:t>
            </a:r>
            <a:r>
              <a:rPr lang="zh-CN" altLang="en-US" sz="1685" dirty="0">
                <a:solidFill>
                  <a:srgbClr val="080808"/>
                </a:solidFill>
                <a:latin typeface="+mj-ea"/>
                <a:ea typeface="+mj-ea"/>
              </a:rPr>
              <a:t>三所环网</a:t>
            </a:r>
            <a:endParaRPr lang="zh-CN" altLang="en-US" sz="1685" dirty="0">
              <a:solidFill>
                <a:srgbClr val="080808"/>
              </a:solidFill>
              <a:latin typeface="+mj-ea"/>
              <a:ea typeface="+mj-ea"/>
            </a:endParaRPr>
          </a:p>
        </p:txBody>
      </p:sp>
      <p:sp>
        <p:nvSpPr>
          <p:cNvPr id="10" name="TextBox 26"/>
          <p:cNvSpPr txBox="1"/>
          <p:nvPr/>
        </p:nvSpPr>
        <p:spPr>
          <a:xfrm>
            <a:off x="10101783" y="5560135"/>
            <a:ext cx="1445380" cy="345485"/>
          </a:xfrm>
          <a:prstGeom prst="rect">
            <a:avLst/>
          </a:prstGeom>
          <a:noFill/>
        </p:spPr>
        <p:txBody>
          <a:bodyPr wrap="square" lIns="85030" tIns="42516" rIns="85030" bIns="42516" rtlCol="0">
            <a:spAutoFit/>
          </a:bodyPr>
          <a:lstStyle/>
          <a:p>
            <a:r>
              <a:rPr lang="en-US" altLang="zh-CN" sz="1685" dirty="0">
                <a:solidFill>
                  <a:srgbClr val="080808"/>
                </a:solidFill>
                <a:latin typeface="+mj-ea"/>
                <a:ea typeface="+mj-ea"/>
              </a:rPr>
              <a:t>※ </a:t>
            </a:r>
            <a:r>
              <a:rPr lang="zh-CN" altLang="en-US" sz="1685" dirty="0">
                <a:solidFill>
                  <a:srgbClr val="080808"/>
                </a:solidFill>
                <a:latin typeface="+mj-ea"/>
                <a:ea typeface="+mj-ea"/>
              </a:rPr>
              <a:t>楼层网</a:t>
            </a:r>
            <a:endParaRPr lang="zh-CN" altLang="en-US" sz="1685" dirty="0">
              <a:solidFill>
                <a:srgbClr val="080808"/>
              </a:solidFill>
              <a:latin typeface="+mj-ea"/>
              <a:ea typeface="+mj-ea"/>
            </a:endParaRPr>
          </a:p>
        </p:txBody>
      </p:sp>
      <p:sp>
        <p:nvSpPr>
          <p:cNvPr id="11" name="TextBox 27"/>
          <p:cNvSpPr txBox="1"/>
          <p:nvPr/>
        </p:nvSpPr>
        <p:spPr>
          <a:xfrm>
            <a:off x="7201275" y="6048177"/>
            <a:ext cx="1385412" cy="345485"/>
          </a:xfrm>
          <a:prstGeom prst="rect">
            <a:avLst/>
          </a:prstGeom>
          <a:noFill/>
        </p:spPr>
        <p:txBody>
          <a:bodyPr wrap="square" lIns="85030" tIns="42516" rIns="85030" bIns="42516" rtlCol="0">
            <a:spAutoFit/>
          </a:bodyPr>
          <a:lstStyle/>
          <a:p>
            <a:r>
              <a:rPr lang="en-US" altLang="zh-CN" sz="1685" dirty="0">
                <a:solidFill>
                  <a:srgbClr val="080808"/>
                </a:solidFill>
                <a:latin typeface="+mj-ea"/>
                <a:ea typeface="+mj-ea"/>
              </a:rPr>
              <a:t>※ </a:t>
            </a:r>
            <a:r>
              <a:rPr lang="zh-CN" altLang="en-US" sz="1685" dirty="0">
                <a:solidFill>
                  <a:srgbClr val="080808"/>
                </a:solidFill>
                <a:latin typeface="+mj-ea"/>
                <a:ea typeface="+mj-ea"/>
              </a:rPr>
              <a:t>互联网</a:t>
            </a:r>
            <a:endParaRPr lang="zh-CN" altLang="en-US" sz="1685" dirty="0">
              <a:solidFill>
                <a:srgbClr val="080808"/>
              </a:solidFill>
              <a:latin typeface="+mj-ea"/>
              <a:ea typeface="+mj-ea"/>
            </a:endParaRPr>
          </a:p>
        </p:txBody>
      </p:sp>
      <p:sp>
        <p:nvSpPr>
          <p:cNvPr id="12" name="TextBox 28"/>
          <p:cNvSpPr txBox="1"/>
          <p:nvPr/>
        </p:nvSpPr>
        <p:spPr>
          <a:xfrm>
            <a:off x="8681513" y="6048177"/>
            <a:ext cx="1385412" cy="345485"/>
          </a:xfrm>
          <a:prstGeom prst="rect">
            <a:avLst/>
          </a:prstGeom>
          <a:noFill/>
        </p:spPr>
        <p:txBody>
          <a:bodyPr wrap="square" lIns="85030" tIns="42516" rIns="85030" bIns="42516" rtlCol="0">
            <a:spAutoFit/>
          </a:bodyPr>
          <a:lstStyle/>
          <a:p>
            <a:r>
              <a:rPr lang="en-US" altLang="zh-CN" sz="1685" dirty="0">
                <a:solidFill>
                  <a:srgbClr val="080808"/>
                </a:solidFill>
                <a:latin typeface="+mj-ea"/>
                <a:ea typeface="+mj-ea"/>
              </a:rPr>
              <a:t>※ </a:t>
            </a:r>
            <a:r>
              <a:rPr lang="zh-CN" altLang="en-US" sz="1685" dirty="0">
                <a:solidFill>
                  <a:srgbClr val="080808"/>
                </a:solidFill>
                <a:latin typeface="+mj-ea"/>
                <a:ea typeface="+mj-ea"/>
              </a:rPr>
              <a:t>长途专线</a:t>
            </a:r>
            <a:endParaRPr lang="zh-CN" altLang="en-US" sz="1685" dirty="0">
              <a:solidFill>
                <a:srgbClr val="080808"/>
              </a:solidFill>
              <a:latin typeface="+mj-ea"/>
              <a:ea typeface="+mj-ea"/>
            </a:endParaRPr>
          </a:p>
        </p:txBody>
      </p:sp>
      <p:sp>
        <p:nvSpPr>
          <p:cNvPr id="14" name="TextBox 29"/>
          <p:cNvSpPr txBox="1"/>
          <p:nvPr/>
        </p:nvSpPr>
        <p:spPr>
          <a:xfrm>
            <a:off x="10161751" y="6048176"/>
            <a:ext cx="1385412" cy="345485"/>
          </a:xfrm>
          <a:prstGeom prst="rect">
            <a:avLst/>
          </a:prstGeom>
          <a:noFill/>
        </p:spPr>
        <p:txBody>
          <a:bodyPr wrap="square" lIns="85030" tIns="42516" rIns="85030" bIns="42516" rtlCol="0">
            <a:spAutoFit/>
          </a:bodyPr>
          <a:lstStyle/>
          <a:p>
            <a:r>
              <a:rPr lang="en-US" altLang="zh-CN" sz="1685" dirty="0">
                <a:solidFill>
                  <a:srgbClr val="080808"/>
                </a:solidFill>
                <a:latin typeface="+mj-ea"/>
                <a:ea typeface="+mj-ea"/>
              </a:rPr>
              <a:t>※ </a:t>
            </a:r>
            <a:r>
              <a:rPr lang="zh-CN" altLang="en-US" sz="1685" dirty="0">
                <a:solidFill>
                  <a:srgbClr val="080808"/>
                </a:solidFill>
                <a:latin typeface="+mj-ea"/>
                <a:ea typeface="+mj-ea"/>
              </a:rPr>
              <a:t>行情网</a:t>
            </a:r>
            <a:endParaRPr lang="zh-CN" altLang="en-US" sz="1685" dirty="0">
              <a:solidFill>
                <a:srgbClr val="080808"/>
              </a:solidFill>
              <a:latin typeface="+mj-ea"/>
              <a:ea typeface="+mj-ea"/>
            </a:endParaRPr>
          </a:p>
        </p:txBody>
      </p:sp>
    </p:spTree>
    <p:custDataLst>
      <p:tags r:id="rId5"/>
    </p:custDataLst>
  </p:cSld>
  <p:clrMapOvr>
    <a:masterClrMapping/>
  </p:clrMapOvr>
  <p:transition spd="slow"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20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40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60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80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100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2775890" y="2515603"/>
            <a:ext cx="1436291" cy="1289767"/>
            <a:chOff x="1580039" y="1670330"/>
            <a:chExt cx="1176228" cy="1056234"/>
          </a:xfrm>
        </p:grpSpPr>
        <p:sp>
          <p:nvSpPr>
            <p:cNvPr id="10" name="TextBox 9"/>
            <p:cNvSpPr txBox="1"/>
            <p:nvPr/>
          </p:nvSpPr>
          <p:spPr>
            <a:xfrm>
              <a:off x="1998749" y="1670330"/>
              <a:ext cx="350506" cy="907376"/>
            </a:xfrm>
            <a:prstGeom prst="rect">
              <a:avLst/>
            </a:prstGeom>
            <a:noFill/>
          </p:spPr>
          <p:txBody>
            <a:bodyPr wrap="none" lIns="0" tIns="0" rIns="0" bIns="0" rtlCol="0">
              <a:spAutoFit/>
            </a:bodyPr>
            <a:lstStyle/>
            <a:p>
              <a:pPr algn="ctr">
                <a:lnSpc>
                  <a:spcPct val="120000"/>
                </a:lnSpc>
              </a:pPr>
              <a:r>
                <a:rPr lang="en-US" sz="60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6</a:t>
              </a:r>
              <a:endParaRPr lang="en-US" sz="6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TextBox 10"/>
            <p:cNvSpPr txBox="1"/>
            <p:nvPr/>
          </p:nvSpPr>
          <p:spPr>
            <a:xfrm>
              <a:off x="1580039" y="2514843"/>
              <a:ext cx="1176228" cy="211721"/>
            </a:xfrm>
            <a:prstGeom prst="rect">
              <a:avLst/>
            </a:prstGeom>
            <a:noFill/>
          </p:spPr>
          <p:txBody>
            <a:bodyPr wrap="none" lIns="0" tIns="0" rIns="0" bIns="0" rtlCol="0">
              <a:spAutoFit/>
            </a:bodyPr>
            <a:lstStyle/>
            <a:p>
              <a:pPr algn="ctr">
                <a:lnSpc>
                  <a:spcPct val="120000"/>
                </a:lnSpc>
              </a:pPr>
              <a:r>
                <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点击</a:t>
              </a:r>
              <a:r>
                <a:rPr lang="zh-CN" altLang="en-US" sz="14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请换</a:t>
              </a:r>
              <a:r>
                <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3" name="文本框 22"/>
          <p:cNvSpPr txBox="1"/>
          <p:nvPr/>
        </p:nvSpPr>
        <p:spPr>
          <a:xfrm>
            <a:off x="372973" y="381145"/>
            <a:ext cx="1118081" cy="374375"/>
          </a:xfrm>
          <a:prstGeom prst="rect">
            <a:avLst/>
          </a:prstGeom>
          <a:noFill/>
        </p:spPr>
        <p:txBody>
          <a:bodyPr wrap="none" lIns="96434" tIns="48217" rIns="96434" bIns="48217" rtlCol="0">
            <a:spAutoFit/>
          </a:bodyPr>
          <a:lstStyle/>
          <a:p>
            <a:pPr defTabSz="963930"/>
            <a:r>
              <a:rPr lang="zh-CN" altLang="en-US" smtClean="0">
                <a:solidFill>
                  <a:srgbClr val="E7E6E6">
                    <a:lumMod val="25000"/>
                  </a:srgbClr>
                </a:solidFill>
                <a:latin typeface="微软雅黑" panose="020B0503020204020204" pitchFamily="34" charset="-122"/>
                <a:ea typeface="微软雅黑" panose="020B0503020204020204" pitchFamily="34" charset="-122"/>
                <a:cs typeface="+mn-ea"/>
                <a:sym typeface="+mn-lt"/>
              </a:rPr>
              <a:t>链路服务</a:t>
            </a:r>
            <a:endParaRPr lang="zh-CN" altLang="en-US" sz="1800" dirty="0">
              <a:solidFill>
                <a:srgbClr val="E7E6E6">
                  <a:lumMod val="25000"/>
                </a:srgbClr>
              </a:solidFill>
              <a:latin typeface="微软雅黑" panose="020B0503020204020204" pitchFamily="34" charset="-122"/>
              <a:ea typeface="微软雅黑" panose="020B0503020204020204" pitchFamily="34" charset="-122"/>
              <a:cs typeface="+mn-ea"/>
              <a:sym typeface="+mn-lt"/>
            </a:endParaRPr>
          </a:p>
        </p:txBody>
      </p:sp>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860278" y="172156"/>
            <a:ext cx="3893811" cy="754511"/>
          </a:xfrm>
          <a:prstGeom prst="rect">
            <a:avLst/>
          </a:prstGeom>
        </p:spPr>
      </p:pic>
      <p:sp>
        <p:nvSpPr>
          <p:cNvPr id="134" name="Text Box 18"/>
          <p:cNvSpPr txBox="1">
            <a:spLocks noChangeArrowheads="1"/>
          </p:cNvSpPr>
          <p:nvPr/>
        </p:nvSpPr>
        <p:spPr bwMode="gray">
          <a:xfrm>
            <a:off x="4352368" y="764618"/>
            <a:ext cx="4759018" cy="633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3515" dirty="0">
                <a:solidFill>
                  <a:srgbClr val="333333"/>
                </a:solidFill>
                <a:latin typeface="微软雅黑" panose="020B0503020204020204" pitchFamily="34" charset="-122"/>
                <a:ea typeface="微软雅黑" panose="020B0503020204020204" pitchFamily="34" charset="-122"/>
              </a:rPr>
              <a:t>链路业务种类</a:t>
            </a:r>
            <a:endParaRPr lang="zh-CN" altLang="en-US" sz="3515" dirty="0">
              <a:solidFill>
                <a:srgbClr val="333333"/>
              </a:solidFill>
              <a:latin typeface="微软雅黑" panose="020B0503020204020204" pitchFamily="34" charset="-122"/>
              <a:ea typeface="微软雅黑" panose="020B0503020204020204" pitchFamily="34" charset="-122"/>
            </a:endParaRPr>
          </a:p>
        </p:txBody>
      </p:sp>
      <p:cxnSp>
        <p:nvCxnSpPr>
          <p:cNvPr id="135" name="直接连接符​​ 14"/>
          <p:cNvCxnSpPr/>
          <p:nvPr/>
        </p:nvCxnSpPr>
        <p:spPr>
          <a:xfrm>
            <a:off x="3735458" y="1435437"/>
            <a:ext cx="5992837"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grpSp>
        <p:nvGrpSpPr>
          <p:cNvPr id="136" name="组合 135"/>
          <p:cNvGrpSpPr/>
          <p:nvPr/>
        </p:nvGrpSpPr>
        <p:grpSpPr>
          <a:xfrm>
            <a:off x="5265451" y="1946123"/>
            <a:ext cx="834448" cy="834448"/>
            <a:chOff x="3237545" y="4561747"/>
            <a:chExt cx="1146960" cy="1146960"/>
          </a:xfrm>
        </p:grpSpPr>
        <p:sp>
          <p:nvSpPr>
            <p:cNvPr id="137" name="圆角矩形 136"/>
            <p:cNvSpPr/>
            <p:nvPr/>
          </p:nvSpPr>
          <p:spPr>
            <a:xfrm>
              <a:off x="3237545" y="4561747"/>
              <a:ext cx="1146960" cy="1146960"/>
            </a:xfrm>
            <a:prstGeom prst="roundRect">
              <a:avLst>
                <a:gd name="adj" fmla="val 50000"/>
              </a:avLst>
            </a:prstGeom>
            <a:solidFill>
              <a:schemeClr val="accent1"/>
            </a:solidFill>
            <a:ln w="2540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25">
                <a:solidFill>
                  <a:srgbClr val="FFFFFF"/>
                </a:solidFill>
                <a:latin typeface="+mj-ea"/>
                <a:ea typeface="+mj-ea"/>
              </a:endParaRPr>
            </a:p>
          </p:txBody>
        </p:sp>
        <p:sp>
          <p:nvSpPr>
            <p:cNvPr id="138" name="圆角矩形 137"/>
            <p:cNvSpPr/>
            <p:nvPr/>
          </p:nvSpPr>
          <p:spPr>
            <a:xfrm>
              <a:off x="3351014" y="4675216"/>
              <a:ext cx="920023" cy="920023"/>
            </a:xfrm>
            <a:prstGeom prst="roundRect">
              <a:avLst>
                <a:gd name="adj" fmla="val 50000"/>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317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25">
                <a:solidFill>
                  <a:srgbClr val="FFFFFF"/>
                </a:solidFill>
                <a:latin typeface="+mj-ea"/>
                <a:ea typeface="+mj-ea"/>
              </a:endParaRPr>
            </a:p>
          </p:txBody>
        </p:sp>
      </p:grpSp>
      <p:grpSp>
        <p:nvGrpSpPr>
          <p:cNvPr id="139" name="组合 138"/>
          <p:cNvGrpSpPr/>
          <p:nvPr/>
        </p:nvGrpSpPr>
        <p:grpSpPr>
          <a:xfrm>
            <a:off x="5259230" y="3643729"/>
            <a:ext cx="834448" cy="834448"/>
            <a:chOff x="3237545" y="4561747"/>
            <a:chExt cx="1146960" cy="1146960"/>
          </a:xfrm>
        </p:grpSpPr>
        <p:sp>
          <p:nvSpPr>
            <p:cNvPr id="140" name="圆角矩形 139"/>
            <p:cNvSpPr/>
            <p:nvPr/>
          </p:nvSpPr>
          <p:spPr>
            <a:xfrm>
              <a:off x="3237545" y="4561747"/>
              <a:ext cx="1146960" cy="1146960"/>
            </a:xfrm>
            <a:prstGeom prst="roundRect">
              <a:avLst>
                <a:gd name="adj" fmla="val 50000"/>
              </a:avLst>
            </a:prstGeom>
            <a:solidFill>
              <a:schemeClr val="accent3"/>
            </a:solidFill>
            <a:ln w="2540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25">
                <a:solidFill>
                  <a:srgbClr val="FFFFFF"/>
                </a:solidFill>
                <a:latin typeface="+mj-ea"/>
                <a:ea typeface="+mj-ea"/>
              </a:endParaRPr>
            </a:p>
          </p:txBody>
        </p:sp>
        <p:sp>
          <p:nvSpPr>
            <p:cNvPr id="141" name="圆角矩形 140"/>
            <p:cNvSpPr/>
            <p:nvPr/>
          </p:nvSpPr>
          <p:spPr>
            <a:xfrm>
              <a:off x="3351014" y="4675216"/>
              <a:ext cx="920023" cy="920023"/>
            </a:xfrm>
            <a:prstGeom prst="roundRect">
              <a:avLst>
                <a:gd name="adj" fmla="val 50000"/>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317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25">
                <a:solidFill>
                  <a:srgbClr val="FFFFFF"/>
                </a:solidFill>
                <a:latin typeface="+mj-ea"/>
                <a:ea typeface="+mj-ea"/>
              </a:endParaRPr>
            </a:p>
          </p:txBody>
        </p:sp>
      </p:grpSp>
      <p:grpSp>
        <p:nvGrpSpPr>
          <p:cNvPr id="142" name="组合 141"/>
          <p:cNvGrpSpPr/>
          <p:nvPr/>
        </p:nvGrpSpPr>
        <p:grpSpPr>
          <a:xfrm>
            <a:off x="7270949" y="3643729"/>
            <a:ext cx="834448" cy="834448"/>
            <a:chOff x="3237545" y="4561747"/>
            <a:chExt cx="1146960" cy="1146960"/>
          </a:xfrm>
        </p:grpSpPr>
        <p:sp>
          <p:nvSpPr>
            <p:cNvPr id="143" name="圆角矩形 142"/>
            <p:cNvSpPr/>
            <p:nvPr/>
          </p:nvSpPr>
          <p:spPr>
            <a:xfrm>
              <a:off x="3237545" y="4561747"/>
              <a:ext cx="1146960" cy="1146960"/>
            </a:xfrm>
            <a:prstGeom prst="roundRect">
              <a:avLst>
                <a:gd name="adj" fmla="val 50000"/>
              </a:avLst>
            </a:prstGeom>
            <a:solidFill>
              <a:schemeClr val="accent4"/>
            </a:solidFill>
            <a:ln w="2540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25">
                <a:solidFill>
                  <a:srgbClr val="FFFFFF"/>
                </a:solidFill>
                <a:latin typeface="+mj-ea"/>
                <a:ea typeface="+mj-ea"/>
              </a:endParaRPr>
            </a:p>
          </p:txBody>
        </p:sp>
        <p:sp>
          <p:nvSpPr>
            <p:cNvPr id="144" name="圆角矩形 143"/>
            <p:cNvSpPr/>
            <p:nvPr/>
          </p:nvSpPr>
          <p:spPr>
            <a:xfrm>
              <a:off x="3351014" y="4675216"/>
              <a:ext cx="920023" cy="920023"/>
            </a:xfrm>
            <a:prstGeom prst="roundRect">
              <a:avLst>
                <a:gd name="adj" fmla="val 50000"/>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317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25">
                <a:solidFill>
                  <a:srgbClr val="FFFFFF"/>
                </a:solidFill>
                <a:latin typeface="+mj-ea"/>
                <a:ea typeface="+mj-ea"/>
              </a:endParaRPr>
            </a:p>
          </p:txBody>
        </p:sp>
      </p:grpSp>
      <p:grpSp>
        <p:nvGrpSpPr>
          <p:cNvPr id="145" name="组合 144"/>
          <p:cNvGrpSpPr/>
          <p:nvPr/>
        </p:nvGrpSpPr>
        <p:grpSpPr>
          <a:xfrm>
            <a:off x="8323045" y="2133553"/>
            <a:ext cx="3321515" cy="1132580"/>
            <a:chOff x="2623448" y="4508378"/>
            <a:chExt cx="2636174" cy="1073912"/>
          </a:xfrm>
        </p:grpSpPr>
        <p:sp>
          <p:nvSpPr>
            <p:cNvPr id="146" name="文本框 145"/>
            <p:cNvSpPr txBox="1"/>
            <p:nvPr/>
          </p:nvSpPr>
          <p:spPr bwMode="auto">
            <a:xfrm>
              <a:off x="2726612" y="4801999"/>
              <a:ext cx="2253438" cy="780291"/>
            </a:xfrm>
            <a:prstGeom prst="rect">
              <a:avLst/>
            </a:prstGeom>
            <a:noFill/>
          </p:spPr>
          <p:txBody>
            <a:bodyPr wrap="square">
              <a:spAutoFit/>
            </a:bodyPr>
            <a:lstStyle/>
            <a:p>
              <a:pPr>
                <a:lnSpc>
                  <a:spcPct val="125000"/>
                </a:lnSpc>
              </a:pPr>
              <a:r>
                <a:rPr lang="zh-CN" altLang="en-US" sz="1300" dirty="0">
                  <a:solidFill>
                    <a:schemeClr val="bg1">
                      <a:lumMod val="65000"/>
                    </a:schemeClr>
                  </a:solidFill>
                  <a:latin typeface="微软雅黑" panose="020B0503020204020204" pitchFamily="34" charset="-122"/>
                  <a:ea typeface="微软雅黑" panose="020B0503020204020204" pitchFamily="34" charset="-122"/>
                  <a:cs typeface="Lato Light" charset="0"/>
                  <a:sym typeface="Lato Light" charset="0"/>
                </a:rPr>
                <a:t>为托管中心会员提供互联网接入，用于交易及远程管理；电信、联通双线接入；</a:t>
              </a:r>
              <a:endParaRPr lang="en-US" altLang="zh-CN" sz="1300" dirty="0">
                <a:solidFill>
                  <a:schemeClr val="bg1">
                    <a:lumMod val="65000"/>
                  </a:schemeClr>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147" name="文本框 146"/>
            <p:cNvSpPr txBox="1"/>
            <p:nvPr/>
          </p:nvSpPr>
          <p:spPr bwMode="auto">
            <a:xfrm>
              <a:off x="2623448" y="4508378"/>
              <a:ext cx="2636174" cy="333725"/>
            </a:xfrm>
            <a:prstGeom prst="rect">
              <a:avLst/>
            </a:prstGeom>
            <a:noFill/>
          </p:spPr>
          <p:txBody>
            <a:bodyPr wrap="square">
              <a:spAutoFit/>
            </a:bodyPr>
            <a:lstStyle/>
            <a:p>
              <a:pPr>
                <a:defRPr/>
              </a:pPr>
              <a:r>
                <a:rPr lang="zh-CN" altLang="en-US" sz="1685" spc="105" dirty="0">
                  <a:solidFill>
                    <a:schemeClr val="tx1">
                      <a:lumMod val="65000"/>
                      <a:lumOff val="35000"/>
                    </a:schemeClr>
                  </a:solidFill>
                  <a:latin typeface="微软雅黑" panose="020B0503020204020204" pitchFamily="34" charset="-122"/>
                  <a:ea typeface="微软雅黑" panose="020B0503020204020204" pitchFamily="34" charset="-122"/>
                </a:rPr>
                <a:t>互联网、互联网</a:t>
              </a:r>
              <a:r>
                <a:rPr lang="en-US" altLang="zh-CN" sz="1685" spc="105" dirty="0">
                  <a:solidFill>
                    <a:schemeClr val="tx1">
                      <a:lumMod val="65000"/>
                      <a:lumOff val="35000"/>
                    </a:schemeClr>
                  </a:solidFill>
                  <a:latin typeface="微软雅黑" panose="020B0503020204020204" pitchFamily="34" charset="-122"/>
                  <a:ea typeface="微软雅黑" panose="020B0503020204020204" pitchFamily="34" charset="-122"/>
                </a:rPr>
                <a:t>VPN</a:t>
              </a:r>
              <a:endParaRPr lang="zh-CN" altLang="en-US" sz="1685" spc="105"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148" name="组合 147"/>
          <p:cNvGrpSpPr/>
          <p:nvPr/>
        </p:nvGrpSpPr>
        <p:grpSpPr>
          <a:xfrm>
            <a:off x="2188616" y="5331693"/>
            <a:ext cx="2839277" cy="1117067"/>
            <a:chOff x="2720279" y="4676241"/>
            <a:chExt cx="2253438" cy="1059205"/>
          </a:xfrm>
        </p:grpSpPr>
        <p:sp>
          <p:nvSpPr>
            <p:cNvPr id="149" name="文本框 148"/>
            <p:cNvSpPr txBox="1"/>
            <p:nvPr/>
          </p:nvSpPr>
          <p:spPr bwMode="auto">
            <a:xfrm>
              <a:off x="2720279" y="4936550"/>
              <a:ext cx="2253438" cy="798896"/>
            </a:xfrm>
            <a:prstGeom prst="rect">
              <a:avLst/>
            </a:prstGeom>
            <a:noFill/>
          </p:spPr>
          <p:txBody>
            <a:bodyPr wrap="square">
              <a:spAutoFit/>
            </a:bodyPr>
            <a:lstStyle/>
            <a:p>
              <a:pPr>
                <a:lnSpc>
                  <a:spcPct val="125000"/>
                </a:lnSpc>
              </a:pPr>
              <a:r>
                <a:rPr lang="zh-CN" altLang="en-US" sz="1300" dirty="0">
                  <a:solidFill>
                    <a:schemeClr val="bg1">
                      <a:lumMod val="65000"/>
                    </a:schemeClr>
                  </a:solidFill>
                  <a:latin typeface="微软雅黑" panose="020B0503020204020204" pitchFamily="34" charset="-122"/>
                  <a:ea typeface="微软雅黑" panose="020B0503020204020204" pitchFamily="34" charset="-122"/>
                  <a:cs typeface="Lato Light" charset="0"/>
                  <a:sym typeface="Lato Light" charset="0"/>
                </a:rPr>
                <a:t>为楼层营业部会员提供接入至托管中心的局域网；一主一备双线；接口类型</a:t>
              </a:r>
              <a:r>
                <a:rPr lang="en-US" altLang="zh-CN" sz="1300" dirty="0">
                  <a:solidFill>
                    <a:schemeClr val="bg1">
                      <a:lumMod val="65000"/>
                    </a:schemeClr>
                  </a:solidFill>
                  <a:latin typeface="微软雅黑" panose="020B0503020204020204" pitchFamily="34" charset="-122"/>
                  <a:ea typeface="微软雅黑" panose="020B0503020204020204" pitchFamily="34" charset="-122"/>
                  <a:cs typeface="Lato Light" charset="0"/>
                  <a:sym typeface="Lato Light" charset="0"/>
                </a:rPr>
                <a:t>RJ45</a:t>
              </a:r>
              <a:r>
                <a:rPr lang="en-US" altLang="zh-CN" sz="1265" dirty="0" smtClean="0">
                  <a:solidFill>
                    <a:srgbClr val="000000"/>
                  </a:solidFill>
                  <a:latin typeface="+mj-ea"/>
                  <a:ea typeface="+mj-ea"/>
                  <a:cs typeface="Lato Light" charset="0"/>
                  <a:sym typeface="Lato Light" charset="0"/>
                </a:rPr>
                <a:t>;</a:t>
              </a:r>
              <a:endParaRPr lang="en-US" altLang="zh-CN" sz="1265" dirty="0">
                <a:solidFill>
                  <a:srgbClr val="000000"/>
                </a:solidFill>
                <a:latin typeface="+mj-ea"/>
                <a:ea typeface="+mj-ea"/>
                <a:cs typeface="Lato Light" charset="0"/>
                <a:sym typeface="Lato Light" charset="0"/>
              </a:endParaRPr>
            </a:p>
          </p:txBody>
        </p:sp>
        <p:sp>
          <p:nvSpPr>
            <p:cNvPr id="150" name="文本框 149"/>
            <p:cNvSpPr txBox="1"/>
            <p:nvPr/>
          </p:nvSpPr>
          <p:spPr bwMode="auto">
            <a:xfrm>
              <a:off x="3742890" y="4676241"/>
              <a:ext cx="1203943" cy="333725"/>
            </a:xfrm>
            <a:prstGeom prst="rect">
              <a:avLst/>
            </a:prstGeom>
            <a:noFill/>
          </p:spPr>
          <p:txBody>
            <a:bodyPr wrap="square">
              <a:spAutoFit/>
            </a:bodyPr>
            <a:lstStyle/>
            <a:p>
              <a:pPr>
                <a:defRPr/>
              </a:pPr>
              <a:r>
                <a:rPr lang="zh-CN" altLang="en-US" sz="1685" spc="105" dirty="0">
                  <a:solidFill>
                    <a:schemeClr val="tx1">
                      <a:lumMod val="65000"/>
                      <a:lumOff val="35000"/>
                    </a:schemeClr>
                  </a:solidFill>
                  <a:latin typeface="微软雅黑" panose="020B0503020204020204" pitchFamily="34" charset="-122"/>
                  <a:ea typeface="微软雅黑" panose="020B0503020204020204" pitchFamily="34" charset="-122"/>
                </a:rPr>
                <a:t>楼层网</a:t>
              </a:r>
              <a:endParaRPr lang="zh-CN" altLang="en-US" sz="1685" spc="105"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151" name="组合 150"/>
          <p:cNvGrpSpPr/>
          <p:nvPr/>
        </p:nvGrpSpPr>
        <p:grpSpPr>
          <a:xfrm>
            <a:off x="1829586" y="2132086"/>
            <a:ext cx="3260846" cy="646536"/>
            <a:chOff x="2018953" y="3797500"/>
            <a:chExt cx="3091934" cy="613045"/>
          </a:xfrm>
        </p:grpSpPr>
        <p:sp>
          <p:nvSpPr>
            <p:cNvPr id="152" name="文本框 151"/>
            <p:cNvSpPr txBox="1"/>
            <p:nvPr/>
          </p:nvSpPr>
          <p:spPr bwMode="auto">
            <a:xfrm>
              <a:off x="2220684" y="4092082"/>
              <a:ext cx="2654778" cy="318463"/>
            </a:xfrm>
            <a:prstGeom prst="rect">
              <a:avLst/>
            </a:prstGeom>
            <a:noFill/>
          </p:spPr>
          <p:txBody>
            <a:bodyPr wrap="square">
              <a:spAutoFit/>
            </a:bodyPr>
            <a:lstStyle/>
            <a:p>
              <a:pPr>
                <a:lnSpc>
                  <a:spcPct val="125000"/>
                </a:lnSpc>
              </a:pPr>
              <a:endParaRPr lang="en-US" altLang="zh-CN" sz="1265" dirty="0">
                <a:solidFill>
                  <a:srgbClr val="000000"/>
                </a:solidFill>
                <a:latin typeface="+mj-ea"/>
                <a:ea typeface="+mj-ea"/>
                <a:cs typeface="Lato Light" charset="0"/>
                <a:sym typeface="Lato Light" charset="0"/>
              </a:endParaRPr>
            </a:p>
          </p:txBody>
        </p:sp>
        <p:sp>
          <p:nvSpPr>
            <p:cNvPr id="153" name="文本框 152"/>
            <p:cNvSpPr txBox="1"/>
            <p:nvPr/>
          </p:nvSpPr>
          <p:spPr bwMode="auto">
            <a:xfrm>
              <a:off x="2018953" y="3797500"/>
              <a:ext cx="3091934" cy="333724"/>
            </a:xfrm>
            <a:prstGeom prst="rect">
              <a:avLst/>
            </a:prstGeom>
            <a:noFill/>
          </p:spPr>
          <p:txBody>
            <a:bodyPr wrap="square">
              <a:spAutoFit/>
            </a:bodyPr>
            <a:lstStyle/>
            <a:p>
              <a:pPr algn="r">
                <a:defRPr/>
              </a:pPr>
              <a:r>
                <a:rPr lang="zh-CN" altLang="en-US" sz="1685" spc="105" dirty="0">
                  <a:solidFill>
                    <a:schemeClr val="tx1">
                      <a:lumMod val="65000"/>
                      <a:lumOff val="35000"/>
                    </a:schemeClr>
                  </a:solidFill>
                  <a:latin typeface="微软雅黑" panose="020B0503020204020204" pitchFamily="34" charset="-122"/>
                  <a:ea typeface="微软雅黑" panose="020B0503020204020204" pitchFamily="34" charset="-122"/>
                </a:rPr>
                <a:t>生产网</a:t>
              </a:r>
              <a:endParaRPr lang="zh-CN" altLang="en-US" sz="1685" spc="105"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154" name="组合 153"/>
          <p:cNvGrpSpPr/>
          <p:nvPr/>
        </p:nvGrpSpPr>
        <p:grpSpPr>
          <a:xfrm>
            <a:off x="1645353" y="3696572"/>
            <a:ext cx="3477000" cy="1366708"/>
            <a:chOff x="1711545" y="5001457"/>
            <a:chExt cx="3296891" cy="1295911"/>
          </a:xfrm>
        </p:grpSpPr>
        <p:sp>
          <p:nvSpPr>
            <p:cNvPr id="155" name="文本框 154"/>
            <p:cNvSpPr txBox="1"/>
            <p:nvPr/>
          </p:nvSpPr>
          <p:spPr bwMode="auto">
            <a:xfrm>
              <a:off x="1902305" y="5261359"/>
              <a:ext cx="3072698" cy="1036009"/>
            </a:xfrm>
            <a:prstGeom prst="rect">
              <a:avLst/>
            </a:prstGeom>
            <a:noFill/>
          </p:spPr>
          <p:txBody>
            <a:bodyPr wrap="square">
              <a:spAutoFit/>
            </a:bodyPr>
            <a:lstStyle/>
            <a:p>
              <a:pPr>
                <a:lnSpc>
                  <a:spcPct val="125000"/>
                </a:lnSpc>
              </a:pPr>
              <a:r>
                <a:rPr lang="zh-CN" altLang="zh-CN" sz="1300" dirty="0">
                  <a:solidFill>
                    <a:schemeClr val="bg1">
                      <a:lumMod val="65000"/>
                    </a:schemeClr>
                  </a:solidFill>
                  <a:latin typeface="微软雅黑" panose="020B0503020204020204" pitchFamily="34" charset="-122"/>
                  <a:ea typeface="微软雅黑" panose="020B0503020204020204" pitchFamily="34" charset="-122"/>
                  <a:cs typeface="Lato Light" charset="0"/>
                </a:rPr>
                <a:t>指至上海期货交易所、大连商品交易所、郑州商品交易所的交易备份链路，该链路仅用作会员至各家交易所主、备交易链路以外的后备链路使用</a:t>
              </a:r>
              <a:r>
                <a:rPr lang="zh-CN" altLang="zh-CN" sz="1300" dirty="0" smtClean="0">
                  <a:solidFill>
                    <a:schemeClr val="bg1">
                      <a:lumMod val="65000"/>
                    </a:schemeClr>
                  </a:solidFill>
                  <a:latin typeface="微软雅黑" panose="020B0503020204020204" pitchFamily="34" charset="-122"/>
                  <a:ea typeface="微软雅黑" panose="020B0503020204020204" pitchFamily="34" charset="-122"/>
                  <a:cs typeface="Lato Light" charset="0"/>
                </a:rPr>
                <a:t>；</a:t>
              </a:r>
              <a:endParaRPr lang="en-US" altLang="zh-CN" sz="1265" dirty="0">
                <a:solidFill>
                  <a:srgbClr val="000000"/>
                </a:solidFill>
                <a:latin typeface="+mj-ea"/>
                <a:ea typeface="+mj-ea"/>
                <a:cs typeface="Lato Light" charset="0"/>
                <a:sym typeface="Lato Light" charset="0"/>
              </a:endParaRPr>
            </a:p>
          </p:txBody>
        </p:sp>
        <p:sp>
          <p:nvSpPr>
            <p:cNvPr id="156" name="文本框 155"/>
            <p:cNvSpPr txBox="1"/>
            <p:nvPr/>
          </p:nvSpPr>
          <p:spPr bwMode="auto">
            <a:xfrm>
              <a:off x="1711545" y="5001457"/>
              <a:ext cx="3296891" cy="333724"/>
            </a:xfrm>
            <a:prstGeom prst="rect">
              <a:avLst/>
            </a:prstGeom>
            <a:noFill/>
          </p:spPr>
          <p:txBody>
            <a:bodyPr wrap="square">
              <a:spAutoFit/>
            </a:bodyPr>
            <a:lstStyle/>
            <a:p>
              <a:pPr algn="r">
                <a:defRPr/>
              </a:pPr>
              <a:r>
                <a:rPr lang="zh-CN" altLang="en-US" sz="1685" spc="105" dirty="0">
                  <a:solidFill>
                    <a:schemeClr val="tx1">
                      <a:lumMod val="65000"/>
                      <a:lumOff val="35000"/>
                    </a:schemeClr>
                  </a:solidFill>
                  <a:latin typeface="微软雅黑" panose="020B0503020204020204" pitchFamily="34" charset="-122"/>
                  <a:ea typeface="微软雅黑" panose="020B0503020204020204" pitchFamily="34" charset="-122"/>
                </a:rPr>
                <a:t>三所环网</a:t>
              </a:r>
              <a:endParaRPr lang="zh-CN" altLang="en-US" sz="1685" spc="105"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157" name="组合 156"/>
          <p:cNvGrpSpPr/>
          <p:nvPr/>
        </p:nvGrpSpPr>
        <p:grpSpPr>
          <a:xfrm>
            <a:off x="5523241" y="2236854"/>
            <a:ext cx="318871" cy="256902"/>
            <a:chOff x="2702739" y="3017462"/>
            <a:chExt cx="535636" cy="431545"/>
          </a:xfrm>
          <a:solidFill>
            <a:schemeClr val="accent1"/>
          </a:solidFill>
        </p:grpSpPr>
        <p:sp>
          <p:nvSpPr>
            <p:cNvPr id="158" name="Freeform 45"/>
            <p:cNvSpPr/>
            <p:nvPr/>
          </p:nvSpPr>
          <p:spPr bwMode="auto">
            <a:xfrm>
              <a:off x="2772133" y="3189864"/>
              <a:ext cx="176739" cy="35782"/>
            </a:xfrm>
            <a:custGeom>
              <a:avLst/>
              <a:gdLst>
                <a:gd name="T0" fmla="*/ 63 w 69"/>
                <a:gd name="T1" fmla="*/ 14 h 14"/>
                <a:gd name="T2" fmla="*/ 7 w 69"/>
                <a:gd name="T3" fmla="*/ 14 h 14"/>
                <a:gd name="T4" fmla="*/ 0 w 69"/>
                <a:gd name="T5" fmla="*/ 7 h 14"/>
                <a:gd name="T6" fmla="*/ 7 w 69"/>
                <a:gd name="T7" fmla="*/ 0 h 14"/>
                <a:gd name="T8" fmla="*/ 63 w 69"/>
                <a:gd name="T9" fmla="*/ 0 h 14"/>
                <a:gd name="T10" fmla="*/ 69 w 69"/>
                <a:gd name="T11" fmla="*/ 7 h 14"/>
                <a:gd name="T12" fmla="*/ 63 w 69"/>
                <a:gd name="T13" fmla="*/ 14 h 14"/>
              </a:gdLst>
              <a:ahLst/>
              <a:cxnLst>
                <a:cxn ang="0">
                  <a:pos x="T0" y="T1"/>
                </a:cxn>
                <a:cxn ang="0">
                  <a:pos x="T2" y="T3"/>
                </a:cxn>
                <a:cxn ang="0">
                  <a:pos x="T4" y="T5"/>
                </a:cxn>
                <a:cxn ang="0">
                  <a:pos x="T6" y="T7"/>
                </a:cxn>
                <a:cxn ang="0">
                  <a:pos x="T8" y="T9"/>
                </a:cxn>
                <a:cxn ang="0">
                  <a:pos x="T10" y="T11"/>
                </a:cxn>
                <a:cxn ang="0">
                  <a:pos x="T12" y="T13"/>
                </a:cxn>
              </a:cxnLst>
              <a:rect l="0" t="0" r="r" b="b"/>
              <a:pathLst>
                <a:path w="69" h="14">
                  <a:moveTo>
                    <a:pt x="63" y="14"/>
                  </a:moveTo>
                  <a:cubicBezTo>
                    <a:pt x="7" y="14"/>
                    <a:pt x="7" y="14"/>
                    <a:pt x="7" y="14"/>
                  </a:cubicBezTo>
                  <a:cubicBezTo>
                    <a:pt x="3" y="14"/>
                    <a:pt x="0" y="11"/>
                    <a:pt x="0" y="7"/>
                  </a:cubicBezTo>
                  <a:cubicBezTo>
                    <a:pt x="0" y="3"/>
                    <a:pt x="3" y="0"/>
                    <a:pt x="7" y="0"/>
                  </a:cubicBezTo>
                  <a:cubicBezTo>
                    <a:pt x="63" y="0"/>
                    <a:pt x="63" y="0"/>
                    <a:pt x="63" y="0"/>
                  </a:cubicBezTo>
                  <a:cubicBezTo>
                    <a:pt x="66" y="0"/>
                    <a:pt x="69" y="3"/>
                    <a:pt x="69" y="7"/>
                  </a:cubicBezTo>
                  <a:cubicBezTo>
                    <a:pt x="69" y="11"/>
                    <a:pt x="66" y="14"/>
                    <a:pt x="63"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sz="1425">
                <a:solidFill>
                  <a:srgbClr val="000000"/>
                </a:solidFill>
                <a:latin typeface="+mj-ea"/>
                <a:ea typeface="+mj-ea"/>
              </a:endParaRPr>
            </a:p>
          </p:txBody>
        </p:sp>
        <p:sp>
          <p:nvSpPr>
            <p:cNvPr id="159" name="Freeform 46"/>
            <p:cNvSpPr/>
            <p:nvPr/>
          </p:nvSpPr>
          <p:spPr bwMode="auto">
            <a:xfrm>
              <a:off x="2792734" y="3194201"/>
              <a:ext cx="35782" cy="72647"/>
            </a:xfrm>
            <a:custGeom>
              <a:avLst/>
              <a:gdLst>
                <a:gd name="T0" fmla="*/ 7 w 14"/>
                <a:gd name="T1" fmla="*/ 28 h 28"/>
                <a:gd name="T2" fmla="*/ 0 w 14"/>
                <a:gd name="T3" fmla="*/ 21 h 28"/>
                <a:gd name="T4" fmla="*/ 0 w 14"/>
                <a:gd name="T5" fmla="*/ 7 h 28"/>
                <a:gd name="T6" fmla="*/ 7 w 14"/>
                <a:gd name="T7" fmla="*/ 0 h 28"/>
                <a:gd name="T8" fmla="*/ 14 w 14"/>
                <a:gd name="T9" fmla="*/ 7 h 28"/>
                <a:gd name="T10" fmla="*/ 14 w 14"/>
                <a:gd name="T11" fmla="*/ 21 h 28"/>
                <a:gd name="T12" fmla="*/ 7 w 14"/>
                <a:gd name="T13" fmla="*/ 28 h 28"/>
              </a:gdLst>
              <a:ahLst/>
              <a:cxnLst>
                <a:cxn ang="0">
                  <a:pos x="T0" y="T1"/>
                </a:cxn>
                <a:cxn ang="0">
                  <a:pos x="T2" y="T3"/>
                </a:cxn>
                <a:cxn ang="0">
                  <a:pos x="T4" y="T5"/>
                </a:cxn>
                <a:cxn ang="0">
                  <a:pos x="T6" y="T7"/>
                </a:cxn>
                <a:cxn ang="0">
                  <a:pos x="T8" y="T9"/>
                </a:cxn>
                <a:cxn ang="0">
                  <a:pos x="T10" y="T11"/>
                </a:cxn>
                <a:cxn ang="0">
                  <a:pos x="T12" y="T13"/>
                </a:cxn>
              </a:cxnLst>
              <a:rect l="0" t="0" r="r" b="b"/>
              <a:pathLst>
                <a:path w="14" h="28">
                  <a:moveTo>
                    <a:pt x="7" y="28"/>
                  </a:moveTo>
                  <a:cubicBezTo>
                    <a:pt x="3" y="28"/>
                    <a:pt x="0" y="25"/>
                    <a:pt x="0" y="21"/>
                  </a:cubicBezTo>
                  <a:cubicBezTo>
                    <a:pt x="0" y="7"/>
                    <a:pt x="0" y="7"/>
                    <a:pt x="0" y="7"/>
                  </a:cubicBezTo>
                  <a:cubicBezTo>
                    <a:pt x="0" y="3"/>
                    <a:pt x="3" y="0"/>
                    <a:pt x="7" y="0"/>
                  </a:cubicBezTo>
                  <a:cubicBezTo>
                    <a:pt x="11" y="0"/>
                    <a:pt x="14" y="3"/>
                    <a:pt x="14" y="7"/>
                  </a:cubicBezTo>
                  <a:cubicBezTo>
                    <a:pt x="14" y="21"/>
                    <a:pt x="14" y="21"/>
                    <a:pt x="14" y="21"/>
                  </a:cubicBezTo>
                  <a:cubicBezTo>
                    <a:pt x="14" y="25"/>
                    <a:pt x="11" y="28"/>
                    <a:pt x="7"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sz="1425">
                <a:solidFill>
                  <a:srgbClr val="000000"/>
                </a:solidFill>
                <a:latin typeface="+mj-ea"/>
                <a:ea typeface="+mj-ea"/>
              </a:endParaRPr>
            </a:p>
          </p:txBody>
        </p:sp>
        <p:sp>
          <p:nvSpPr>
            <p:cNvPr id="160" name="Freeform 47"/>
            <p:cNvSpPr/>
            <p:nvPr/>
          </p:nvSpPr>
          <p:spPr bwMode="auto">
            <a:xfrm>
              <a:off x="2836106" y="3194201"/>
              <a:ext cx="33613" cy="72647"/>
            </a:xfrm>
            <a:custGeom>
              <a:avLst/>
              <a:gdLst>
                <a:gd name="T0" fmla="*/ 7 w 13"/>
                <a:gd name="T1" fmla="*/ 28 h 28"/>
                <a:gd name="T2" fmla="*/ 0 w 13"/>
                <a:gd name="T3" fmla="*/ 21 h 28"/>
                <a:gd name="T4" fmla="*/ 0 w 13"/>
                <a:gd name="T5" fmla="*/ 7 h 28"/>
                <a:gd name="T6" fmla="*/ 7 w 13"/>
                <a:gd name="T7" fmla="*/ 0 h 28"/>
                <a:gd name="T8" fmla="*/ 13 w 13"/>
                <a:gd name="T9" fmla="*/ 7 h 28"/>
                <a:gd name="T10" fmla="*/ 13 w 13"/>
                <a:gd name="T11" fmla="*/ 21 h 28"/>
                <a:gd name="T12" fmla="*/ 7 w 13"/>
                <a:gd name="T13" fmla="*/ 28 h 28"/>
              </a:gdLst>
              <a:ahLst/>
              <a:cxnLst>
                <a:cxn ang="0">
                  <a:pos x="T0" y="T1"/>
                </a:cxn>
                <a:cxn ang="0">
                  <a:pos x="T2" y="T3"/>
                </a:cxn>
                <a:cxn ang="0">
                  <a:pos x="T4" y="T5"/>
                </a:cxn>
                <a:cxn ang="0">
                  <a:pos x="T6" y="T7"/>
                </a:cxn>
                <a:cxn ang="0">
                  <a:pos x="T8" y="T9"/>
                </a:cxn>
                <a:cxn ang="0">
                  <a:pos x="T10" y="T11"/>
                </a:cxn>
                <a:cxn ang="0">
                  <a:pos x="T12" y="T13"/>
                </a:cxn>
              </a:cxnLst>
              <a:rect l="0" t="0" r="r" b="b"/>
              <a:pathLst>
                <a:path w="13" h="28">
                  <a:moveTo>
                    <a:pt x="7" y="28"/>
                  </a:moveTo>
                  <a:cubicBezTo>
                    <a:pt x="3" y="28"/>
                    <a:pt x="0" y="25"/>
                    <a:pt x="0" y="21"/>
                  </a:cubicBezTo>
                  <a:cubicBezTo>
                    <a:pt x="0" y="7"/>
                    <a:pt x="0" y="7"/>
                    <a:pt x="0" y="7"/>
                  </a:cubicBezTo>
                  <a:cubicBezTo>
                    <a:pt x="0" y="3"/>
                    <a:pt x="3" y="0"/>
                    <a:pt x="7" y="0"/>
                  </a:cubicBezTo>
                  <a:cubicBezTo>
                    <a:pt x="10" y="0"/>
                    <a:pt x="13" y="3"/>
                    <a:pt x="13" y="7"/>
                  </a:cubicBezTo>
                  <a:cubicBezTo>
                    <a:pt x="13" y="21"/>
                    <a:pt x="13" y="21"/>
                    <a:pt x="13" y="21"/>
                  </a:cubicBezTo>
                  <a:cubicBezTo>
                    <a:pt x="13" y="25"/>
                    <a:pt x="10" y="28"/>
                    <a:pt x="7"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sz="1425">
                <a:solidFill>
                  <a:srgbClr val="000000"/>
                </a:solidFill>
                <a:latin typeface="+mj-ea"/>
                <a:ea typeface="+mj-ea"/>
              </a:endParaRPr>
            </a:p>
          </p:txBody>
        </p:sp>
        <p:sp>
          <p:nvSpPr>
            <p:cNvPr id="161" name="Freeform 48"/>
            <p:cNvSpPr>
              <a:spLocks noEditPoints="1"/>
            </p:cNvSpPr>
            <p:nvPr/>
          </p:nvSpPr>
          <p:spPr bwMode="auto">
            <a:xfrm>
              <a:off x="2920680" y="3133481"/>
              <a:ext cx="101923" cy="148547"/>
            </a:xfrm>
            <a:custGeom>
              <a:avLst/>
              <a:gdLst>
                <a:gd name="T0" fmla="*/ 20 w 40"/>
                <a:gd name="T1" fmla="*/ 58 h 58"/>
                <a:gd name="T2" fmla="*/ 0 w 40"/>
                <a:gd name="T3" fmla="*/ 38 h 58"/>
                <a:gd name="T4" fmla="*/ 0 w 40"/>
                <a:gd name="T5" fmla="*/ 20 h 58"/>
                <a:gd name="T6" fmla="*/ 20 w 40"/>
                <a:gd name="T7" fmla="*/ 0 h 58"/>
                <a:gd name="T8" fmla="*/ 40 w 40"/>
                <a:gd name="T9" fmla="*/ 20 h 58"/>
                <a:gd name="T10" fmla="*/ 40 w 40"/>
                <a:gd name="T11" fmla="*/ 38 h 58"/>
                <a:gd name="T12" fmla="*/ 20 w 40"/>
                <a:gd name="T13" fmla="*/ 58 h 58"/>
                <a:gd name="T14" fmla="*/ 20 w 40"/>
                <a:gd name="T15" fmla="*/ 13 h 58"/>
                <a:gd name="T16" fmla="*/ 14 w 40"/>
                <a:gd name="T17" fmla="*/ 20 h 58"/>
                <a:gd name="T18" fmla="*/ 14 w 40"/>
                <a:gd name="T19" fmla="*/ 38 h 58"/>
                <a:gd name="T20" fmla="*/ 20 w 40"/>
                <a:gd name="T21" fmla="*/ 45 h 58"/>
                <a:gd name="T22" fmla="*/ 27 w 40"/>
                <a:gd name="T23" fmla="*/ 38 h 58"/>
                <a:gd name="T24" fmla="*/ 27 w 40"/>
                <a:gd name="T25" fmla="*/ 20 h 58"/>
                <a:gd name="T26" fmla="*/ 20 w 40"/>
                <a:gd name="T27" fmla="*/ 1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58">
                  <a:moveTo>
                    <a:pt x="20" y="58"/>
                  </a:moveTo>
                  <a:cubicBezTo>
                    <a:pt x="9" y="58"/>
                    <a:pt x="0" y="49"/>
                    <a:pt x="0" y="38"/>
                  </a:cubicBezTo>
                  <a:cubicBezTo>
                    <a:pt x="0" y="20"/>
                    <a:pt x="0" y="20"/>
                    <a:pt x="0" y="20"/>
                  </a:cubicBezTo>
                  <a:cubicBezTo>
                    <a:pt x="0" y="9"/>
                    <a:pt x="9" y="0"/>
                    <a:pt x="20" y="0"/>
                  </a:cubicBezTo>
                  <a:cubicBezTo>
                    <a:pt x="31" y="0"/>
                    <a:pt x="40" y="9"/>
                    <a:pt x="40" y="20"/>
                  </a:cubicBezTo>
                  <a:cubicBezTo>
                    <a:pt x="40" y="38"/>
                    <a:pt x="40" y="38"/>
                    <a:pt x="40" y="38"/>
                  </a:cubicBezTo>
                  <a:cubicBezTo>
                    <a:pt x="40" y="49"/>
                    <a:pt x="31" y="58"/>
                    <a:pt x="20" y="58"/>
                  </a:cubicBezTo>
                  <a:close/>
                  <a:moveTo>
                    <a:pt x="20" y="13"/>
                  </a:moveTo>
                  <a:cubicBezTo>
                    <a:pt x="17" y="13"/>
                    <a:pt x="14" y="16"/>
                    <a:pt x="14" y="20"/>
                  </a:cubicBezTo>
                  <a:cubicBezTo>
                    <a:pt x="14" y="38"/>
                    <a:pt x="14" y="38"/>
                    <a:pt x="14" y="38"/>
                  </a:cubicBezTo>
                  <a:cubicBezTo>
                    <a:pt x="14" y="42"/>
                    <a:pt x="17" y="45"/>
                    <a:pt x="20" y="45"/>
                  </a:cubicBezTo>
                  <a:cubicBezTo>
                    <a:pt x="24" y="45"/>
                    <a:pt x="27" y="42"/>
                    <a:pt x="27" y="38"/>
                  </a:cubicBezTo>
                  <a:cubicBezTo>
                    <a:pt x="27" y="20"/>
                    <a:pt x="27" y="20"/>
                    <a:pt x="27" y="20"/>
                  </a:cubicBezTo>
                  <a:cubicBezTo>
                    <a:pt x="27" y="16"/>
                    <a:pt x="24" y="13"/>
                    <a:pt x="20"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sz="1425">
                <a:solidFill>
                  <a:srgbClr val="000000"/>
                </a:solidFill>
                <a:latin typeface="+mj-ea"/>
                <a:ea typeface="+mj-ea"/>
              </a:endParaRPr>
            </a:p>
          </p:txBody>
        </p:sp>
        <p:sp>
          <p:nvSpPr>
            <p:cNvPr id="162" name="Freeform 49"/>
            <p:cNvSpPr>
              <a:spLocks noEditPoints="1"/>
            </p:cNvSpPr>
            <p:nvPr/>
          </p:nvSpPr>
          <p:spPr bwMode="auto">
            <a:xfrm>
              <a:off x="2702739" y="3017462"/>
              <a:ext cx="535636" cy="431545"/>
            </a:xfrm>
            <a:custGeom>
              <a:avLst/>
              <a:gdLst>
                <a:gd name="T0" fmla="*/ 200 w 209"/>
                <a:gd name="T1" fmla="*/ 140 h 168"/>
                <a:gd name="T2" fmla="*/ 159 w 209"/>
                <a:gd name="T3" fmla="*/ 114 h 168"/>
                <a:gd name="T4" fmla="*/ 148 w 209"/>
                <a:gd name="T5" fmla="*/ 112 h 168"/>
                <a:gd name="T6" fmla="*/ 144 w 209"/>
                <a:gd name="T7" fmla="*/ 113 h 168"/>
                <a:gd name="T8" fmla="*/ 137 w 209"/>
                <a:gd name="T9" fmla="*/ 109 h 168"/>
                <a:gd name="T10" fmla="*/ 144 w 209"/>
                <a:gd name="T11" fmla="*/ 60 h 168"/>
                <a:gd name="T12" fmla="*/ 60 w 209"/>
                <a:gd name="T13" fmla="*/ 9 h 168"/>
                <a:gd name="T14" fmla="*/ 9 w 209"/>
                <a:gd name="T15" fmla="*/ 92 h 168"/>
                <a:gd name="T16" fmla="*/ 93 w 209"/>
                <a:gd name="T17" fmla="*/ 143 h 168"/>
                <a:gd name="T18" fmla="*/ 129 w 209"/>
                <a:gd name="T19" fmla="*/ 121 h 168"/>
                <a:gd name="T20" fmla="*/ 136 w 209"/>
                <a:gd name="T21" fmla="*/ 125 h 168"/>
                <a:gd name="T22" fmla="*/ 143 w 209"/>
                <a:gd name="T23" fmla="*/ 139 h 168"/>
                <a:gd name="T24" fmla="*/ 183 w 209"/>
                <a:gd name="T25" fmla="*/ 165 h 168"/>
                <a:gd name="T26" fmla="*/ 195 w 209"/>
                <a:gd name="T27" fmla="*/ 167 h 168"/>
                <a:gd name="T28" fmla="*/ 204 w 209"/>
                <a:gd name="T29" fmla="*/ 161 h 168"/>
                <a:gd name="T30" fmla="*/ 200 w 209"/>
                <a:gd name="T31" fmla="*/ 140 h 168"/>
                <a:gd name="T32" fmla="*/ 90 w 209"/>
                <a:gd name="T33" fmla="*/ 131 h 168"/>
                <a:gd name="T34" fmla="*/ 22 w 209"/>
                <a:gd name="T35" fmla="*/ 89 h 168"/>
                <a:gd name="T36" fmla="*/ 63 w 209"/>
                <a:gd name="T37" fmla="*/ 21 h 168"/>
                <a:gd name="T38" fmla="*/ 131 w 209"/>
                <a:gd name="T39" fmla="*/ 63 h 168"/>
                <a:gd name="T40" fmla="*/ 90 w 209"/>
                <a:gd name="T41" fmla="*/ 131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9" h="168">
                  <a:moveTo>
                    <a:pt x="200" y="140"/>
                  </a:moveTo>
                  <a:cubicBezTo>
                    <a:pt x="159" y="114"/>
                    <a:pt x="159" y="114"/>
                    <a:pt x="159" y="114"/>
                  </a:cubicBezTo>
                  <a:cubicBezTo>
                    <a:pt x="156" y="111"/>
                    <a:pt x="152" y="111"/>
                    <a:pt x="148" y="112"/>
                  </a:cubicBezTo>
                  <a:cubicBezTo>
                    <a:pt x="146" y="112"/>
                    <a:pt x="145" y="113"/>
                    <a:pt x="144" y="113"/>
                  </a:cubicBezTo>
                  <a:cubicBezTo>
                    <a:pt x="137" y="109"/>
                    <a:pt x="137" y="109"/>
                    <a:pt x="137" y="109"/>
                  </a:cubicBezTo>
                  <a:cubicBezTo>
                    <a:pt x="145" y="94"/>
                    <a:pt x="148" y="77"/>
                    <a:pt x="144" y="60"/>
                  </a:cubicBezTo>
                  <a:cubicBezTo>
                    <a:pt x="135" y="22"/>
                    <a:pt x="97" y="0"/>
                    <a:pt x="60" y="9"/>
                  </a:cubicBezTo>
                  <a:cubicBezTo>
                    <a:pt x="23" y="18"/>
                    <a:pt x="0" y="55"/>
                    <a:pt x="9" y="92"/>
                  </a:cubicBezTo>
                  <a:cubicBezTo>
                    <a:pt x="18" y="129"/>
                    <a:pt x="56" y="152"/>
                    <a:pt x="93" y="143"/>
                  </a:cubicBezTo>
                  <a:cubicBezTo>
                    <a:pt x="108" y="140"/>
                    <a:pt x="120" y="132"/>
                    <a:pt x="129" y="121"/>
                  </a:cubicBezTo>
                  <a:cubicBezTo>
                    <a:pt x="136" y="125"/>
                    <a:pt x="136" y="125"/>
                    <a:pt x="136" y="125"/>
                  </a:cubicBezTo>
                  <a:cubicBezTo>
                    <a:pt x="136" y="131"/>
                    <a:pt x="138" y="136"/>
                    <a:pt x="143" y="139"/>
                  </a:cubicBezTo>
                  <a:cubicBezTo>
                    <a:pt x="183" y="165"/>
                    <a:pt x="183" y="165"/>
                    <a:pt x="183" y="165"/>
                  </a:cubicBezTo>
                  <a:cubicBezTo>
                    <a:pt x="187" y="168"/>
                    <a:pt x="191" y="168"/>
                    <a:pt x="195" y="167"/>
                  </a:cubicBezTo>
                  <a:cubicBezTo>
                    <a:pt x="199" y="166"/>
                    <a:pt x="202" y="164"/>
                    <a:pt x="204" y="161"/>
                  </a:cubicBezTo>
                  <a:cubicBezTo>
                    <a:pt x="209" y="154"/>
                    <a:pt x="207" y="144"/>
                    <a:pt x="200" y="140"/>
                  </a:cubicBezTo>
                  <a:close/>
                  <a:moveTo>
                    <a:pt x="90" y="131"/>
                  </a:moveTo>
                  <a:cubicBezTo>
                    <a:pt x="60" y="138"/>
                    <a:pt x="29" y="120"/>
                    <a:pt x="22" y="89"/>
                  </a:cubicBezTo>
                  <a:cubicBezTo>
                    <a:pt x="14" y="59"/>
                    <a:pt x="33" y="28"/>
                    <a:pt x="63" y="21"/>
                  </a:cubicBezTo>
                  <a:cubicBezTo>
                    <a:pt x="94" y="14"/>
                    <a:pt x="124" y="32"/>
                    <a:pt x="131" y="63"/>
                  </a:cubicBezTo>
                  <a:cubicBezTo>
                    <a:pt x="139" y="93"/>
                    <a:pt x="120" y="123"/>
                    <a:pt x="90" y="1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sz="1425">
                <a:solidFill>
                  <a:srgbClr val="000000"/>
                </a:solidFill>
                <a:latin typeface="+mj-ea"/>
                <a:ea typeface="+mj-ea"/>
              </a:endParaRPr>
            </a:p>
          </p:txBody>
        </p:sp>
      </p:grpSp>
      <p:grpSp>
        <p:nvGrpSpPr>
          <p:cNvPr id="163" name="组合 162"/>
          <p:cNvGrpSpPr/>
          <p:nvPr/>
        </p:nvGrpSpPr>
        <p:grpSpPr>
          <a:xfrm>
            <a:off x="7294510" y="5601097"/>
            <a:ext cx="834448" cy="834448"/>
            <a:chOff x="7098538" y="5014019"/>
            <a:chExt cx="834448" cy="834448"/>
          </a:xfrm>
        </p:grpSpPr>
        <p:grpSp>
          <p:nvGrpSpPr>
            <p:cNvPr id="164" name="组合 163"/>
            <p:cNvGrpSpPr/>
            <p:nvPr/>
          </p:nvGrpSpPr>
          <p:grpSpPr>
            <a:xfrm>
              <a:off x="7098538" y="5014019"/>
              <a:ext cx="834448" cy="834448"/>
              <a:chOff x="3237545" y="4561747"/>
              <a:chExt cx="1146960" cy="1146960"/>
            </a:xfrm>
          </p:grpSpPr>
          <p:sp>
            <p:nvSpPr>
              <p:cNvPr id="174" name="圆角矩形 173"/>
              <p:cNvSpPr/>
              <p:nvPr/>
            </p:nvSpPr>
            <p:spPr>
              <a:xfrm>
                <a:off x="3237545" y="4561747"/>
                <a:ext cx="1146960" cy="1146960"/>
              </a:xfrm>
              <a:prstGeom prst="roundRect">
                <a:avLst>
                  <a:gd name="adj" fmla="val 50000"/>
                </a:avLst>
              </a:prstGeom>
              <a:solidFill>
                <a:schemeClr val="accent2"/>
              </a:solidFill>
              <a:ln w="2540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25">
                  <a:solidFill>
                    <a:srgbClr val="FFFFFF"/>
                  </a:solidFill>
                  <a:latin typeface="+mj-ea"/>
                  <a:ea typeface="+mj-ea"/>
                </a:endParaRPr>
              </a:p>
            </p:txBody>
          </p:sp>
          <p:sp>
            <p:nvSpPr>
              <p:cNvPr id="175" name="圆角矩形 174"/>
              <p:cNvSpPr/>
              <p:nvPr/>
            </p:nvSpPr>
            <p:spPr>
              <a:xfrm>
                <a:off x="3351014" y="4675216"/>
                <a:ext cx="920023" cy="920023"/>
              </a:xfrm>
              <a:prstGeom prst="roundRect">
                <a:avLst>
                  <a:gd name="adj" fmla="val 50000"/>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317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25">
                  <a:solidFill>
                    <a:srgbClr val="FFFFFF"/>
                  </a:solidFill>
                  <a:latin typeface="+mj-ea"/>
                  <a:ea typeface="+mj-ea"/>
                </a:endParaRPr>
              </a:p>
            </p:txBody>
          </p:sp>
        </p:grpSp>
        <p:grpSp>
          <p:nvGrpSpPr>
            <p:cNvPr id="165" name="组合 164"/>
            <p:cNvGrpSpPr/>
            <p:nvPr/>
          </p:nvGrpSpPr>
          <p:grpSpPr>
            <a:xfrm>
              <a:off x="7382670" y="5315378"/>
              <a:ext cx="322099" cy="231729"/>
              <a:chOff x="3820635" y="3071676"/>
              <a:chExt cx="541058" cy="389258"/>
            </a:xfrm>
            <a:solidFill>
              <a:schemeClr val="accent2"/>
            </a:solidFill>
          </p:grpSpPr>
          <p:sp>
            <p:nvSpPr>
              <p:cNvPr id="166" name="Freeform 226"/>
              <p:cNvSpPr>
                <a:spLocks noEditPoints="1"/>
              </p:cNvSpPr>
              <p:nvPr/>
            </p:nvSpPr>
            <p:spPr bwMode="auto">
              <a:xfrm>
                <a:off x="3820635" y="3071676"/>
                <a:ext cx="438051" cy="389258"/>
              </a:xfrm>
              <a:custGeom>
                <a:avLst/>
                <a:gdLst>
                  <a:gd name="T0" fmla="*/ 166 w 171"/>
                  <a:gd name="T1" fmla="*/ 0 h 152"/>
                  <a:gd name="T2" fmla="*/ 6 w 171"/>
                  <a:gd name="T3" fmla="*/ 0 h 152"/>
                  <a:gd name="T4" fmla="*/ 0 w 171"/>
                  <a:gd name="T5" fmla="*/ 6 h 152"/>
                  <a:gd name="T6" fmla="*/ 0 w 171"/>
                  <a:gd name="T7" fmla="*/ 147 h 152"/>
                  <a:gd name="T8" fmla="*/ 6 w 171"/>
                  <a:gd name="T9" fmla="*/ 152 h 152"/>
                  <a:gd name="T10" fmla="*/ 166 w 171"/>
                  <a:gd name="T11" fmla="*/ 152 h 152"/>
                  <a:gd name="T12" fmla="*/ 171 w 171"/>
                  <a:gd name="T13" fmla="*/ 147 h 152"/>
                  <a:gd name="T14" fmla="*/ 171 w 171"/>
                  <a:gd name="T15" fmla="*/ 6 h 152"/>
                  <a:gd name="T16" fmla="*/ 166 w 171"/>
                  <a:gd name="T17" fmla="*/ 0 h 152"/>
                  <a:gd name="T18" fmla="*/ 132 w 171"/>
                  <a:gd name="T19" fmla="*/ 12 h 152"/>
                  <a:gd name="T20" fmla="*/ 139 w 171"/>
                  <a:gd name="T21" fmla="*/ 19 h 152"/>
                  <a:gd name="T22" fmla="*/ 132 w 171"/>
                  <a:gd name="T23" fmla="*/ 26 h 152"/>
                  <a:gd name="T24" fmla="*/ 124 w 171"/>
                  <a:gd name="T25" fmla="*/ 19 h 152"/>
                  <a:gd name="T26" fmla="*/ 132 w 171"/>
                  <a:gd name="T27" fmla="*/ 12 h 152"/>
                  <a:gd name="T28" fmla="*/ 110 w 171"/>
                  <a:gd name="T29" fmla="*/ 12 h 152"/>
                  <a:gd name="T30" fmla="*/ 118 w 171"/>
                  <a:gd name="T31" fmla="*/ 19 h 152"/>
                  <a:gd name="T32" fmla="*/ 110 w 171"/>
                  <a:gd name="T33" fmla="*/ 26 h 152"/>
                  <a:gd name="T34" fmla="*/ 103 w 171"/>
                  <a:gd name="T35" fmla="*/ 19 h 152"/>
                  <a:gd name="T36" fmla="*/ 110 w 171"/>
                  <a:gd name="T37" fmla="*/ 12 h 152"/>
                  <a:gd name="T38" fmla="*/ 160 w 171"/>
                  <a:gd name="T39" fmla="*/ 141 h 152"/>
                  <a:gd name="T40" fmla="*/ 11 w 171"/>
                  <a:gd name="T41" fmla="*/ 141 h 152"/>
                  <a:gd name="T42" fmla="*/ 11 w 171"/>
                  <a:gd name="T43" fmla="*/ 38 h 152"/>
                  <a:gd name="T44" fmla="*/ 160 w 171"/>
                  <a:gd name="T45" fmla="*/ 38 h 152"/>
                  <a:gd name="T46" fmla="*/ 160 w 171"/>
                  <a:gd name="T47" fmla="*/ 141 h 152"/>
                  <a:gd name="T48" fmla="*/ 153 w 171"/>
                  <a:gd name="T49" fmla="*/ 26 h 152"/>
                  <a:gd name="T50" fmla="*/ 146 w 171"/>
                  <a:gd name="T51" fmla="*/ 19 h 152"/>
                  <a:gd name="T52" fmla="*/ 153 w 171"/>
                  <a:gd name="T53" fmla="*/ 12 h 152"/>
                  <a:gd name="T54" fmla="*/ 160 w 171"/>
                  <a:gd name="T55" fmla="*/ 19 h 152"/>
                  <a:gd name="T56" fmla="*/ 153 w 171"/>
                  <a:gd name="T57" fmla="*/ 2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1" h="152">
                    <a:moveTo>
                      <a:pt x="166" y="0"/>
                    </a:moveTo>
                    <a:cubicBezTo>
                      <a:pt x="6" y="0"/>
                      <a:pt x="6" y="0"/>
                      <a:pt x="6" y="0"/>
                    </a:cubicBezTo>
                    <a:cubicBezTo>
                      <a:pt x="3" y="0"/>
                      <a:pt x="0" y="3"/>
                      <a:pt x="0" y="6"/>
                    </a:cubicBezTo>
                    <a:cubicBezTo>
                      <a:pt x="0" y="147"/>
                      <a:pt x="0" y="147"/>
                      <a:pt x="0" y="147"/>
                    </a:cubicBezTo>
                    <a:cubicBezTo>
                      <a:pt x="0" y="150"/>
                      <a:pt x="3" y="152"/>
                      <a:pt x="6" y="152"/>
                    </a:cubicBezTo>
                    <a:cubicBezTo>
                      <a:pt x="166" y="152"/>
                      <a:pt x="166" y="152"/>
                      <a:pt x="166" y="152"/>
                    </a:cubicBezTo>
                    <a:cubicBezTo>
                      <a:pt x="169" y="152"/>
                      <a:pt x="171" y="150"/>
                      <a:pt x="171" y="147"/>
                    </a:cubicBezTo>
                    <a:cubicBezTo>
                      <a:pt x="171" y="6"/>
                      <a:pt x="171" y="6"/>
                      <a:pt x="171" y="6"/>
                    </a:cubicBezTo>
                    <a:cubicBezTo>
                      <a:pt x="171" y="3"/>
                      <a:pt x="169" y="0"/>
                      <a:pt x="166" y="0"/>
                    </a:cubicBezTo>
                    <a:close/>
                    <a:moveTo>
                      <a:pt x="132" y="12"/>
                    </a:moveTo>
                    <a:cubicBezTo>
                      <a:pt x="136" y="12"/>
                      <a:pt x="139" y="15"/>
                      <a:pt x="139" y="19"/>
                    </a:cubicBezTo>
                    <a:cubicBezTo>
                      <a:pt x="139" y="23"/>
                      <a:pt x="136" y="26"/>
                      <a:pt x="132" y="26"/>
                    </a:cubicBezTo>
                    <a:cubicBezTo>
                      <a:pt x="128" y="26"/>
                      <a:pt x="124" y="23"/>
                      <a:pt x="124" y="19"/>
                    </a:cubicBezTo>
                    <a:cubicBezTo>
                      <a:pt x="124" y="15"/>
                      <a:pt x="128" y="12"/>
                      <a:pt x="132" y="12"/>
                    </a:cubicBezTo>
                    <a:close/>
                    <a:moveTo>
                      <a:pt x="110" y="12"/>
                    </a:moveTo>
                    <a:cubicBezTo>
                      <a:pt x="114" y="12"/>
                      <a:pt x="118" y="15"/>
                      <a:pt x="118" y="19"/>
                    </a:cubicBezTo>
                    <a:cubicBezTo>
                      <a:pt x="118" y="23"/>
                      <a:pt x="114" y="26"/>
                      <a:pt x="110" y="26"/>
                    </a:cubicBezTo>
                    <a:cubicBezTo>
                      <a:pt x="106" y="26"/>
                      <a:pt x="103" y="23"/>
                      <a:pt x="103" y="19"/>
                    </a:cubicBezTo>
                    <a:cubicBezTo>
                      <a:pt x="103" y="15"/>
                      <a:pt x="106" y="12"/>
                      <a:pt x="110" y="12"/>
                    </a:cubicBezTo>
                    <a:close/>
                    <a:moveTo>
                      <a:pt x="160" y="141"/>
                    </a:moveTo>
                    <a:cubicBezTo>
                      <a:pt x="11" y="141"/>
                      <a:pt x="11" y="141"/>
                      <a:pt x="11" y="141"/>
                    </a:cubicBezTo>
                    <a:cubicBezTo>
                      <a:pt x="11" y="38"/>
                      <a:pt x="11" y="38"/>
                      <a:pt x="11" y="38"/>
                    </a:cubicBezTo>
                    <a:cubicBezTo>
                      <a:pt x="160" y="38"/>
                      <a:pt x="160" y="38"/>
                      <a:pt x="160" y="38"/>
                    </a:cubicBezTo>
                    <a:lnTo>
                      <a:pt x="160" y="141"/>
                    </a:lnTo>
                    <a:close/>
                    <a:moveTo>
                      <a:pt x="153" y="26"/>
                    </a:moveTo>
                    <a:cubicBezTo>
                      <a:pt x="149" y="26"/>
                      <a:pt x="146" y="23"/>
                      <a:pt x="146" y="19"/>
                    </a:cubicBezTo>
                    <a:cubicBezTo>
                      <a:pt x="146" y="15"/>
                      <a:pt x="149" y="12"/>
                      <a:pt x="153" y="12"/>
                    </a:cubicBezTo>
                    <a:cubicBezTo>
                      <a:pt x="157" y="12"/>
                      <a:pt x="160" y="15"/>
                      <a:pt x="160" y="19"/>
                    </a:cubicBezTo>
                    <a:cubicBezTo>
                      <a:pt x="160" y="23"/>
                      <a:pt x="157" y="26"/>
                      <a:pt x="153"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sz="1425">
                  <a:solidFill>
                    <a:srgbClr val="000000"/>
                  </a:solidFill>
                  <a:latin typeface="+mj-ea"/>
                  <a:ea typeface="+mj-ea"/>
                </a:endParaRPr>
              </a:p>
            </p:txBody>
          </p:sp>
          <p:sp>
            <p:nvSpPr>
              <p:cNvPr id="167" name="Freeform 227"/>
              <p:cNvSpPr/>
              <p:nvPr/>
            </p:nvSpPr>
            <p:spPr bwMode="auto">
              <a:xfrm>
                <a:off x="4117729" y="3336242"/>
                <a:ext cx="41203" cy="40119"/>
              </a:xfrm>
              <a:custGeom>
                <a:avLst/>
                <a:gdLst>
                  <a:gd name="T0" fmla="*/ 12 w 38"/>
                  <a:gd name="T1" fmla="*/ 0 h 37"/>
                  <a:gd name="T2" fmla="*/ 12 w 38"/>
                  <a:gd name="T3" fmla="*/ 2 h 37"/>
                  <a:gd name="T4" fmla="*/ 0 w 38"/>
                  <a:gd name="T5" fmla="*/ 37 h 37"/>
                  <a:gd name="T6" fmla="*/ 36 w 38"/>
                  <a:gd name="T7" fmla="*/ 28 h 37"/>
                  <a:gd name="T8" fmla="*/ 38 w 38"/>
                  <a:gd name="T9" fmla="*/ 26 h 37"/>
                  <a:gd name="T10" fmla="*/ 12 w 38"/>
                  <a:gd name="T11" fmla="*/ 0 h 37"/>
                </a:gdLst>
                <a:ahLst/>
                <a:cxnLst>
                  <a:cxn ang="0">
                    <a:pos x="T0" y="T1"/>
                  </a:cxn>
                  <a:cxn ang="0">
                    <a:pos x="T2" y="T3"/>
                  </a:cxn>
                  <a:cxn ang="0">
                    <a:pos x="T4" y="T5"/>
                  </a:cxn>
                  <a:cxn ang="0">
                    <a:pos x="T6" y="T7"/>
                  </a:cxn>
                  <a:cxn ang="0">
                    <a:pos x="T8" y="T9"/>
                  </a:cxn>
                  <a:cxn ang="0">
                    <a:pos x="T10" y="T11"/>
                  </a:cxn>
                </a:cxnLst>
                <a:rect l="0" t="0" r="r" b="b"/>
                <a:pathLst>
                  <a:path w="38" h="37">
                    <a:moveTo>
                      <a:pt x="12" y="0"/>
                    </a:moveTo>
                    <a:lnTo>
                      <a:pt x="12" y="2"/>
                    </a:lnTo>
                    <a:lnTo>
                      <a:pt x="0" y="37"/>
                    </a:lnTo>
                    <a:lnTo>
                      <a:pt x="36" y="28"/>
                    </a:lnTo>
                    <a:lnTo>
                      <a:pt x="38" y="26"/>
                    </a:ln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sz="1425">
                  <a:solidFill>
                    <a:srgbClr val="000000"/>
                  </a:solidFill>
                  <a:latin typeface="+mj-ea"/>
                  <a:ea typeface="+mj-ea"/>
                </a:endParaRPr>
              </a:p>
            </p:txBody>
          </p:sp>
          <p:sp>
            <p:nvSpPr>
              <p:cNvPr id="168" name="Freeform 228"/>
              <p:cNvSpPr/>
              <p:nvPr/>
            </p:nvSpPr>
            <p:spPr bwMode="auto">
              <a:xfrm>
                <a:off x="4281456" y="3135649"/>
                <a:ext cx="80237" cy="76984"/>
              </a:xfrm>
              <a:custGeom>
                <a:avLst/>
                <a:gdLst>
                  <a:gd name="T0" fmla="*/ 23 w 31"/>
                  <a:gd name="T1" fmla="*/ 30 h 30"/>
                  <a:gd name="T2" fmla="*/ 29 w 31"/>
                  <a:gd name="T3" fmla="*/ 24 h 30"/>
                  <a:gd name="T4" fmla="*/ 29 w 31"/>
                  <a:gd name="T5" fmla="*/ 17 h 30"/>
                  <a:gd name="T6" fmla="*/ 13 w 31"/>
                  <a:gd name="T7" fmla="*/ 2 h 30"/>
                  <a:gd name="T8" fmla="*/ 6 w 31"/>
                  <a:gd name="T9" fmla="*/ 2 h 30"/>
                  <a:gd name="T10" fmla="*/ 0 w 31"/>
                  <a:gd name="T11" fmla="*/ 8 h 30"/>
                  <a:gd name="T12" fmla="*/ 23 w 31"/>
                  <a:gd name="T13" fmla="*/ 30 h 30"/>
                </a:gdLst>
                <a:ahLst/>
                <a:cxnLst>
                  <a:cxn ang="0">
                    <a:pos x="T0" y="T1"/>
                  </a:cxn>
                  <a:cxn ang="0">
                    <a:pos x="T2" y="T3"/>
                  </a:cxn>
                  <a:cxn ang="0">
                    <a:pos x="T4" y="T5"/>
                  </a:cxn>
                  <a:cxn ang="0">
                    <a:pos x="T6" y="T7"/>
                  </a:cxn>
                  <a:cxn ang="0">
                    <a:pos x="T8" y="T9"/>
                  </a:cxn>
                  <a:cxn ang="0">
                    <a:pos x="T10" y="T11"/>
                  </a:cxn>
                  <a:cxn ang="0">
                    <a:pos x="T12" y="T13"/>
                  </a:cxn>
                </a:cxnLst>
                <a:rect l="0" t="0" r="r" b="b"/>
                <a:pathLst>
                  <a:path w="31" h="30">
                    <a:moveTo>
                      <a:pt x="23" y="30"/>
                    </a:moveTo>
                    <a:cubicBezTo>
                      <a:pt x="29" y="24"/>
                      <a:pt x="29" y="24"/>
                      <a:pt x="29" y="24"/>
                    </a:cubicBezTo>
                    <a:cubicBezTo>
                      <a:pt x="31" y="22"/>
                      <a:pt x="31" y="19"/>
                      <a:pt x="29" y="17"/>
                    </a:cubicBezTo>
                    <a:cubicBezTo>
                      <a:pt x="13" y="2"/>
                      <a:pt x="13" y="2"/>
                      <a:pt x="13" y="2"/>
                    </a:cubicBezTo>
                    <a:cubicBezTo>
                      <a:pt x="11" y="0"/>
                      <a:pt x="8" y="0"/>
                      <a:pt x="6" y="2"/>
                    </a:cubicBezTo>
                    <a:cubicBezTo>
                      <a:pt x="0" y="8"/>
                      <a:pt x="0" y="8"/>
                      <a:pt x="0" y="8"/>
                    </a:cubicBezTo>
                    <a:lnTo>
                      <a:pt x="23" y="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sz="1425">
                  <a:solidFill>
                    <a:srgbClr val="000000"/>
                  </a:solidFill>
                  <a:latin typeface="+mj-ea"/>
                  <a:ea typeface="+mj-ea"/>
                </a:endParaRPr>
              </a:p>
            </p:txBody>
          </p:sp>
          <p:sp>
            <p:nvSpPr>
              <p:cNvPr id="169" name="Freeform 229"/>
              <p:cNvSpPr/>
              <p:nvPr/>
            </p:nvSpPr>
            <p:spPr bwMode="auto">
              <a:xfrm>
                <a:off x="4151342" y="3161672"/>
                <a:ext cx="182160" cy="184328"/>
              </a:xfrm>
              <a:custGeom>
                <a:avLst/>
                <a:gdLst>
                  <a:gd name="T0" fmla="*/ 49 w 71"/>
                  <a:gd name="T1" fmla="*/ 0 h 72"/>
                  <a:gd name="T2" fmla="*/ 48 w 71"/>
                  <a:gd name="T3" fmla="*/ 1 h 72"/>
                  <a:gd name="T4" fmla="*/ 2 w 71"/>
                  <a:gd name="T5" fmla="*/ 47 h 72"/>
                  <a:gd name="T6" fmla="*/ 2 w 71"/>
                  <a:gd name="T7" fmla="*/ 55 h 72"/>
                  <a:gd name="T8" fmla="*/ 2 w 71"/>
                  <a:gd name="T9" fmla="*/ 55 h 72"/>
                  <a:gd name="T10" fmla="*/ 8 w 71"/>
                  <a:gd name="T11" fmla="*/ 57 h 72"/>
                  <a:gd name="T12" fmla="*/ 9 w 71"/>
                  <a:gd name="T13" fmla="*/ 62 h 72"/>
                  <a:gd name="T14" fmla="*/ 9 w 71"/>
                  <a:gd name="T15" fmla="*/ 62 h 72"/>
                  <a:gd name="T16" fmla="*/ 15 w 71"/>
                  <a:gd name="T17" fmla="*/ 64 h 72"/>
                  <a:gd name="T18" fmla="*/ 16 w 71"/>
                  <a:gd name="T19" fmla="*/ 69 h 72"/>
                  <a:gd name="T20" fmla="*/ 17 w 71"/>
                  <a:gd name="T21" fmla="*/ 70 h 72"/>
                  <a:gd name="T22" fmla="*/ 24 w 71"/>
                  <a:gd name="T23" fmla="*/ 70 h 72"/>
                  <a:gd name="T24" fmla="*/ 71 w 71"/>
                  <a:gd name="T25" fmla="*/ 23 h 72"/>
                  <a:gd name="T26" fmla="*/ 71 w 71"/>
                  <a:gd name="T27" fmla="*/ 23 h 72"/>
                  <a:gd name="T28" fmla="*/ 49 w 71"/>
                  <a:gd name="T29"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 h="72">
                    <a:moveTo>
                      <a:pt x="49" y="0"/>
                    </a:moveTo>
                    <a:cubicBezTo>
                      <a:pt x="49" y="0"/>
                      <a:pt x="48" y="0"/>
                      <a:pt x="48" y="1"/>
                    </a:cubicBezTo>
                    <a:cubicBezTo>
                      <a:pt x="2" y="47"/>
                      <a:pt x="2" y="47"/>
                      <a:pt x="2" y="47"/>
                    </a:cubicBezTo>
                    <a:cubicBezTo>
                      <a:pt x="0" y="49"/>
                      <a:pt x="0" y="53"/>
                      <a:pt x="2" y="55"/>
                    </a:cubicBezTo>
                    <a:cubicBezTo>
                      <a:pt x="2" y="55"/>
                      <a:pt x="2" y="55"/>
                      <a:pt x="2" y="55"/>
                    </a:cubicBezTo>
                    <a:cubicBezTo>
                      <a:pt x="4" y="57"/>
                      <a:pt x="6" y="57"/>
                      <a:pt x="8" y="57"/>
                    </a:cubicBezTo>
                    <a:cubicBezTo>
                      <a:pt x="7" y="58"/>
                      <a:pt x="7" y="60"/>
                      <a:pt x="9" y="62"/>
                    </a:cubicBezTo>
                    <a:cubicBezTo>
                      <a:pt x="9" y="62"/>
                      <a:pt x="9" y="62"/>
                      <a:pt x="9" y="62"/>
                    </a:cubicBezTo>
                    <a:cubicBezTo>
                      <a:pt x="11" y="64"/>
                      <a:pt x="13" y="64"/>
                      <a:pt x="15" y="64"/>
                    </a:cubicBezTo>
                    <a:cubicBezTo>
                      <a:pt x="14" y="66"/>
                      <a:pt x="15" y="68"/>
                      <a:pt x="16" y="69"/>
                    </a:cubicBezTo>
                    <a:cubicBezTo>
                      <a:pt x="17" y="70"/>
                      <a:pt x="17" y="70"/>
                      <a:pt x="17" y="70"/>
                    </a:cubicBezTo>
                    <a:cubicBezTo>
                      <a:pt x="19" y="72"/>
                      <a:pt x="22" y="72"/>
                      <a:pt x="24" y="70"/>
                    </a:cubicBezTo>
                    <a:cubicBezTo>
                      <a:pt x="71" y="23"/>
                      <a:pt x="71" y="23"/>
                      <a:pt x="71" y="23"/>
                    </a:cubicBezTo>
                    <a:cubicBezTo>
                      <a:pt x="71" y="23"/>
                      <a:pt x="71" y="23"/>
                      <a:pt x="71" y="23"/>
                    </a:cubicBezTo>
                    <a:lnTo>
                      <a:pt x="4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sz="1425">
                  <a:solidFill>
                    <a:srgbClr val="000000"/>
                  </a:solidFill>
                  <a:latin typeface="+mj-ea"/>
                  <a:ea typeface="+mj-ea"/>
                </a:endParaRPr>
              </a:p>
            </p:txBody>
          </p:sp>
          <p:sp>
            <p:nvSpPr>
              <p:cNvPr id="170" name="Rectangle 230"/>
              <p:cNvSpPr>
                <a:spLocks noChangeArrowheads="1"/>
              </p:cNvSpPr>
              <p:nvPr/>
            </p:nvSpPr>
            <p:spPr bwMode="auto">
              <a:xfrm>
                <a:off x="3879187" y="3222392"/>
                <a:ext cx="140957" cy="1626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sz="1425">
                  <a:solidFill>
                    <a:srgbClr val="000000"/>
                  </a:solidFill>
                  <a:latin typeface="+mj-ea"/>
                  <a:ea typeface="+mj-ea"/>
                </a:endParaRPr>
              </a:p>
            </p:txBody>
          </p:sp>
          <p:sp>
            <p:nvSpPr>
              <p:cNvPr id="171" name="Rectangle 231"/>
              <p:cNvSpPr>
                <a:spLocks noChangeArrowheads="1"/>
              </p:cNvSpPr>
              <p:nvPr/>
            </p:nvSpPr>
            <p:spPr bwMode="auto">
              <a:xfrm>
                <a:off x="3879187" y="3269016"/>
                <a:ext cx="225531" cy="1518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sz="1425">
                  <a:solidFill>
                    <a:srgbClr val="000000"/>
                  </a:solidFill>
                  <a:latin typeface="+mj-ea"/>
                  <a:ea typeface="+mj-ea"/>
                </a:endParaRPr>
              </a:p>
            </p:txBody>
          </p:sp>
          <p:sp>
            <p:nvSpPr>
              <p:cNvPr id="172" name="Rectangle 232"/>
              <p:cNvSpPr>
                <a:spLocks noChangeArrowheads="1"/>
              </p:cNvSpPr>
              <p:nvPr/>
            </p:nvSpPr>
            <p:spPr bwMode="auto">
              <a:xfrm>
                <a:off x="3879187" y="3315640"/>
                <a:ext cx="225531" cy="1518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sz="1425">
                  <a:solidFill>
                    <a:srgbClr val="000000"/>
                  </a:solidFill>
                  <a:latin typeface="+mj-ea"/>
                  <a:ea typeface="+mj-ea"/>
                </a:endParaRPr>
              </a:p>
            </p:txBody>
          </p:sp>
          <p:sp>
            <p:nvSpPr>
              <p:cNvPr id="173" name="Rectangle 233"/>
              <p:cNvSpPr>
                <a:spLocks noChangeArrowheads="1"/>
              </p:cNvSpPr>
              <p:nvPr/>
            </p:nvSpPr>
            <p:spPr bwMode="auto">
              <a:xfrm>
                <a:off x="3879187" y="3361180"/>
                <a:ext cx="225531" cy="1518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sz="1425">
                  <a:solidFill>
                    <a:srgbClr val="000000"/>
                  </a:solidFill>
                  <a:latin typeface="+mj-ea"/>
                  <a:ea typeface="+mj-ea"/>
                </a:endParaRPr>
              </a:p>
            </p:txBody>
          </p:sp>
        </p:grpSp>
      </p:grpSp>
      <p:grpSp>
        <p:nvGrpSpPr>
          <p:cNvPr id="176" name="组合 175"/>
          <p:cNvGrpSpPr/>
          <p:nvPr/>
        </p:nvGrpSpPr>
        <p:grpSpPr>
          <a:xfrm>
            <a:off x="5530897" y="3938961"/>
            <a:ext cx="291114" cy="274977"/>
            <a:chOff x="4882149" y="3025052"/>
            <a:chExt cx="489013" cy="461905"/>
          </a:xfrm>
          <a:solidFill>
            <a:schemeClr val="accent3"/>
          </a:solidFill>
        </p:grpSpPr>
        <p:sp>
          <p:nvSpPr>
            <p:cNvPr id="177" name="Freeform 250"/>
            <p:cNvSpPr/>
            <p:nvPr/>
          </p:nvSpPr>
          <p:spPr bwMode="auto">
            <a:xfrm>
              <a:off x="4882149" y="3161672"/>
              <a:ext cx="468411" cy="325285"/>
            </a:xfrm>
            <a:custGeom>
              <a:avLst/>
              <a:gdLst>
                <a:gd name="T0" fmla="*/ 102 w 183"/>
                <a:gd name="T1" fmla="*/ 127 h 127"/>
                <a:gd name="T2" fmla="*/ 65 w 183"/>
                <a:gd name="T3" fmla="*/ 119 h 127"/>
                <a:gd name="T4" fmla="*/ 20 w 183"/>
                <a:gd name="T5" fmla="*/ 0 h 127"/>
                <a:gd name="T6" fmla="*/ 50 w 183"/>
                <a:gd name="T7" fmla="*/ 14 h 127"/>
                <a:gd name="T8" fmla="*/ 78 w 183"/>
                <a:gd name="T9" fmla="*/ 89 h 127"/>
                <a:gd name="T10" fmla="*/ 154 w 183"/>
                <a:gd name="T11" fmla="*/ 60 h 127"/>
                <a:gd name="T12" fmla="*/ 183 w 183"/>
                <a:gd name="T13" fmla="*/ 74 h 127"/>
                <a:gd name="T14" fmla="*/ 134 w 183"/>
                <a:gd name="T15" fmla="*/ 121 h 127"/>
                <a:gd name="T16" fmla="*/ 102 w 183"/>
                <a:gd name="T17" fmla="*/ 12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3" h="127">
                  <a:moveTo>
                    <a:pt x="102" y="127"/>
                  </a:moveTo>
                  <a:cubicBezTo>
                    <a:pt x="89" y="127"/>
                    <a:pt x="77" y="124"/>
                    <a:pt x="65" y="119"/>
                  </a:cubicBezTo>
                  <a:cubicBezTo>
                    <a:pt x="20" y="98"/>
                    <a:pt x="0" y="45"/>
                    <a:pt x="20" y="0"/>
                  </a:cubicBezTo>
                  <a:cubicBezTo>
                    <a:pt x="50" y="14"/>
                    <a:pt x="50" y="14"/>
                    <a:pt x="50" y="14"/>
                  </a:cubicBezTo>
                  <a:cubicBezTo>
                    <a:pt x="37" y="42"/>
                    <a:pt x="50" y="76"/>
                    <a:pt x="78" y="89"/>
                  </a:cubicBezTo>
                  <a:cubicBezTo>
                    <a:pt x="107" y="102"/>
                    <a:pt x="141" y="89"/>
                    <a:pt x="154" y="60"/>
                  </a:cubicBezTo>
                  <a:cubicBezTo>
                    <a:pt x="183" y="74"/>
                    <a:pt x="183" y="74"/>
                    <a:pt x="183" y="74"/>
                  </a:cubicBezTo>
                  <a:cubicBezTo>
                    <a:pt x="174" y="96"/>
                    <a:pt x="156" y="112"/>
                    <a:pt x="134" y="121"/>
                  </a:cubicBezTo>
                  <a:cubicBezTo>
                    <a:pt x="123" y="125"/>
                    <a:pt x="112" y="127"/>
                    <a:pt x="102" y="1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sz="1425">
                <a:solidFill>
                  <a:srgbClr val="000000"/>
                </a:solidFill>
                <a:latin typeface="+mj-ea"/>
                <a:ea typeface="+mj-ea"/>
              </a:endParaRPr>
            </a:p>
          </p:txBody>
        </p:sp>
        <p:sp>
          <p:nvSpPr>
            <p:cNvPr id="178" name="Freeform 251"/>
            <p:cNvSpPr/>
            <p:nvPr/>
          </p:nvSpPr>
          <p:spPr bwMode="auto">
            <a:xfrm>
              <a:off x="4942869" y="3028305"/>
              <a:ext cx="179991" cy="148547"/>
            </a:xfrm>
            <a:custGeom>
              <a:avLst/>
              <a:gdLst>
                <a:gd name="T0" fmla="*/ 70 w 70"/>
                <a:gd name="T1" fmla="*/ 0 h 58"/>
                <a:gd name="T2" fmla="*/ 8 w 70"/>
                <a:gd name="T3" fmla="*/ 33 h 58"/>
                <a:gd name="T4" fmla="*/ 0 w 70"/>
                <a:gd name="T5" fmla="*/ 45 h 58"/>
                <a:gd name="T6" fmla="*/ 30 w 70"/>
                <a:gd name="T7" fmla="*/ 58 h 58"/>
                <a:gd name="T8" fmla="*/ 33 w 70"/>
                <a:gd name="T9" fmla="*/ 53 h 58"/>
                <a:gd name="T10" fmla="*/ 70 w 70"/>
                <a:gd name="T11" fmla="*/ 33 h 58"/>
                <a:gd name="T12" fmla="*/ 70 w 70"/>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70" h="58">
                  <a:moveTo>
                    <a:pt x="70" y="0"/>
                  </a:moveTo>
                  <a:cubicBezTo>
                    <a:pt x="45" y="2"/>
                    <a:pt x="23" y="14"/>
                    <a:pt x="8" y="33"/>
                  </a:cubicBezTo>
                  <a:cubicBezTo>
                    <a:pt x="5" y="37"/>
                    <a:pt x="2" y="41"/>
                    <a:pt x="0" y="45"/>
                  </a:cubicBezTo>
                  <a:cubicBezTo>
                    <a:pt x="30" y="58"/>
                    <a:pt x="30" y="58"/>
                    <a:pt x="30" y="58"/>
                  </a:cubicBezTo>
                  <a:cubicBezTo>
                    <a:pt x="31" y="57"/>
                    <a:pt x="32" y="55"/>
                    <a:pt x="33" y="53"/>
                  </a:cubicBezTo>
                  <a:cubicBezTo>
                    <a:pt x="42" y="42"/>
                    <a:pt x="55" y="35"/>
                    <a:pt x="70" y="33"/>
                  </a:cubicBezTo>
                  <a:lnTo>
                    <a:pt x="7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sz="1425">
                <a:solidFill>
                  <a:srgbClr val="000000"/>
                </a:solidFill>
                <a:latin typeface="+mj-ea"/>
                <a:ea typeface="+mj-ea"/>
              </a:endParaRPr>
            </a:p>
          </p:txBody>
        </p:sp>
        <p:sp>
          <p:nvSpPr>
            <p:cNvPr id="179" name="Freeform 252"/>
            <p:cNvSpPr/>
            <p:nvPr/>
          </p:nvSpPr>
          <p:spPr bwMode="auto">
            <a:xfrm>
              <a:off x="5284419" y="3276606"/>
              <a:ext cx="86743" cy="54214"/>
            </a:xfrm>
            <a:custGeom>
              <a:avLst/>
              <a:gdLst>
                <a:gd name="T0" fmla="*/ 1 w 34"/>
                <a:gd name="T1" fmla="*/ 0 h 21"/>
                <a:gd name="T2" fmla="*/ 0 w 34"/>
                <a:gd name="T3" fmla="*/ 8 h 21"/>
                <a:gd name="T4" fmla="*/ 29 w 34"/>
                <a:gd name="T5" fmla="*/ 21 h 21"/>
                <a:gd name="T6" fmla="*/ 34 w 34"/>
                <a:gd name="T7" fmla="*/ 0 h 21"/>
                <a:gd name="T8" fmla="*/ 1 w 34"/>
                <a:gd name="T9" fmla="*/ 0 h 21"/>
              </a:gdLst>
              <a:ahLst/>
              <a:cxnLst>
                <a:cxn ang="0">
                  <a:pos x="T0" y="T1"/>
                </a:cxn>
                <a:cxn ang="0">
                  <a:pos x="T2" y="T3"/>
                </a:cxn>
                <a:cxn ang="0">
                  <a:pos x="T4" y="T5"/>
                </a:cxn>
                <a:cxn ang="0">
                  <a:pos x="T6" y="T7"/>
                </a:cxn>
                <a:cxn ang="0">
                  <a:pos x="T8" y="T9"/>
                </a:cxn>
              </a:cxnLst>
              <a:rect l="0" t="0" r="r" b="b"/>
              <a:pathLst>
                <a:path w="34" h="21">
                  <a:moveTo>
                    <a:pt x="1" y="0"/>
                  </a:moveTo>
                  <a:cubicBezTo>
                    <a:pt x="1" y="3"/>
                    <a:pt x="0" y="5"/>
                    <a:pt x="0" y="8"/>
                  </a:cubicBezTo>
                  <a:cubicBezTo>
                    <a:pt x="29" y="21"/>
                    <a:pt x="29" y="21"/>
                    <a:pt x="29" y="21"/>
                  </a:cubicBezTo>
                  <a:cubicBezTo>
                    <a:pt x="32" y="14"/>
                    <a:pt x="33" y="7"/>
                    <a:pt x="34"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sz="1425">
                <a:solidFill>
                  <a:srgbClr val="000000"/>
                </a:solidFill>
                <a:latin typeface="+mj-ea"/>
                <a:ea typeface="+mj-ea"/>
              </a:endParaRPr>
            </a:p>
          </p:txBody>
        </p:sp>
        <p:sp>
          <p:nvSpPr>
            <p:cNvPr id="180" name="Freeform 253"/>
            <p:cNvSpPr/>
            <p:nvPr/>
          </p:nvSpPr>
          <p:spPr bwMode="auto">
            <a:xfrm>
              <a:off x="5143462" y="3025052"/>
              <a:ext cx="227700" cy="230953"/>
            </a:xfrm>
            <a:custGeom>
              <a:avLst/>
              <a:gdLst>
                <a:gd name="T0" fmla="*/ 89 w 89"/>
                <a:gd name="T1" fmla="*/ 90 h 90"/>
                <a:gd name="T2" fmla="*/ 57 w 89"/>
                <a:gd name="T3" fmla="*/ 90 h 90"/>
                <a:gd name="T4" fmla="*/ 0 w 89"/>
                <a:gd name="T5" fmla="*/ 33 h 90"/>
                <a:gd name="T6" fmla="*/ 0 w 89"/>
                <a:gd name="T7" fmla="*/ 0 h 90"/>
                <a:gd name="T8" fmla="*/ 89 w 89"/>
                <a:gd name="T9" fmla="*/ 90 h 90"/>
              </a:gdLst>
              <a:ahLst/>
              <a:cxnLst>
                <a:cxn ang="0">
                  <a:pos x="T0" y="T1"/>
                </a:cxn>
                <a:cxn ang="0">
                  <a:pos x="T2" y="T3"/>
                </a:cxn>
                <a:cxn ang="0">
                  <a:pos x="T4" y="T5"/>
                </a:cxn>
                <a:cxn ang="0">
                  <a:pos x="T6" y="T7"/>
                </a:cxn>
                <a:cxn ang="0">
                  <a:pos x="T8" y="T9"/>
                </a:cxn>
              </a:cxnLst>
              <a:rect l="0" t="0" r="r" b="b"/>
              <a:pathLst>
                <a:path w="89" h="90">
                  <a:moveTo>
                    <a:pt x="89" y="90"/>
                  </a:moveTo>
                  <a:cubicBezTo>
                    <a:pt x="57" y="90"/>
                    <a:pt x="57" y="90"/>
                    <a:pt x="57" y="90"/>
                  </a:cubicBezTo>
                  <a:cubicBezTo>
                    <a:pt x="57" y="59"/>
                    <a:pt x="31" y="33"/>
                    <a:pt x="0" y="33"/>
                  </a:cubicBezTo>
                  <a:cubicBezTo>
                    <a:pt x="0" y="0"/>
                    <a:pt x="0" y="0"/>
                    <a:pt x="0" y="0"/>
                  </a:cubicBezTo>
                  <a:cubicBezTo>
                    <a:pt x="49" y="0"/>
                    <a:pt x="89" y="41"/>
                    <a:pt x="89" y="9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sz="1425">
                <a:solidFill>
                  <a:srgbClr val="000000"/>
                </a:solidFill>
                <a:latin typeface="+mj-ea"/>
                <a:ea typeface="+mj-ea"/>
              </a:endParaRPr>
            </a:p>
          </p:txBody>
        </p:sp>
        <p:sp>
          <p:nvSpPr>
            <p:cNvPr id="181" name="Rectangle 254"/>
            <p:cNvSpPr>
              <a:spLocks noChangeArrowheads="1"/>
            </p:cNvSpPr>
            <p:nvPr/>
          </p:nvSpPr>
          <p:spPr bwMode="auto">
            <a:xfrm>
              <a:off x="5058888" y="3284196"/>
              <a:ext cx="43371" cy="5421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sz="1425">
                <a:solidFill>
                  <a:srgbClr val="000000"/>
                </a:solidFill>
                <a:latin typeface="+mj-ea"/>
                <a:ea typeface="+mj-ea"/>
              </a:endParaRPr>
            </a:p>
          </p:txBody>
        </p:sp>
        <p:sp>
          <p:nvSpPr>
            <p:cNvPr id="182" name="Rectangle 255"/>
            <p:cNvSpPr>
              <a:spLocks noChangeArrowheads="1"/>
            </p:cNvSpPr>
            <p:nvPr/>
          </p:nvSpPr>
          <p:spPr bwMode="auto">
            <a:xfrm>
              <a:off x="5122860" y="3218054"/>
              <a:ext cx="41203" cy="12035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sz="1425">
                <a:solidFill>
                  <a:srgbClr val="000000"/>
                </a:solidFill>
                <a:latin typeface="+mj-ea"/>
                <a:ea typeface="+mj-ea"/>
              </a:endParaRPr>
            </a:p>
          </p:txBody>
        </p:sp>
        <p:sp>
          <p:nvSpPr>
            <p:cNvPr id="183" name="Rectangle 256"/>
            <p:cNvSpPr>
              <a:spLocks noChangeArrowheads="1"/>
            </p:cNvSpPr>
            <p:nvPr/>
          </p:nvSpPr>
          <p:spPr bwMode="auto">
            <a:xfrm>
              <a:off x="5184664" y="3182273"/>
              <a:ext cx="41203" cy="1561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sz="1425">
                <a:solidFill>
                  <a:srgbClr val="000000"/>
                </a:solidFill>
                <a:latin typeface="+mj-ea"/>
                <a:ea typeface="+mj-ea"/>
              </a:endParaRPr>
            </a:p>
          </p:txBody>
        </p:sp>
      </p:grpSp>
      <p:grpSp>
        <p:nvGrpSpPr>
          <p:cNvPr id="184" name="组合 183"/>
          <p:cNvGrpSpPr/>
          <p:nvPr/>
        </p:nvGrpSpPr>
        <p:grpSpPr>
          <a:xfrm>
            <a:off x="7540357" y="3903455"/>
            <a:ext cx="318871" cy="318871"/>
            <a:chOff x="5958843" y="2994692"/>
            <a:chExt cx="535637" cy="535637"/>
          </a:xfrm>
          <a:solidFill>
            <a:schemeClr val="accent4"/>
          </a:solidFill>
        </p:grpSpPr>
        <p:sp>
          <p:nvSpPr>
            <p:cNvPr id="185" name="Freeform 257"/>
            <p:cNvSpPr>
              <a:spLocks noEditPoints="1"/>
            </p:cNvSpPr>
            <p:nvPr/>
          </p:nvSpPr>
          <p:spPr bwMode="auto">
            <a:xfrm>
              <a:off x="6077030" y="3109626"/>
              <a:ext cx="302516" cy="305768"/>
            </a:xfrm>
            <a:custGeom>
              <a:avLst/>
              <a:gdLst>
                <a:gd name="T0" fmla="*/ 101 w 118"/>
                <a:gd name="T1" fmla="*/ 91 h 119"/>
                <a:gd name="T2" fmla="*/ 107 w 118"/>
                <a:gd name="T3" fmla="*/ 77 h 119"/>
                <a:gd name="T4" fmla="*/ 23 w 118"/>
                <a:gd name="T5" fmla="*/ 25 h 119"/>
                <a:gd name="T6" fmla="*/ 30 w 118"/>
                <a:gd name="T7" fmla="*/ 25 h 119"/>
                <a:gd name="T8" fmla="*/ 27 w 118"/>
                <a:gd name="T9" fmla="*/ 24 h 119"/>
                <a:gd name="T10" fmla="*/ 21 w 118"/>
                <a:gd name="T11" fmla="*/ 35 h 119"/>
                <a:gd name="T12" fmla="*/ 28 w 118"/>
                <a:gd name="T13" fmla="*/ 33 h 119"/>
                <a:gd name="T14" fmla="*/ 33 w 118"/>
                <a:gd name="T15" fmla="*/ 41 h 119"/>
                <a:gd name="T16" fmla="*/ 25 w 118"/>
                <a:gd name="T17" fmla="*/ 46 h 119"/>
                <a:gd name="T18" fmla="*/ 15 w 118"/>
                <a:gd name="T19" fmla="*/ 54 h 119"/>
                <a:gd name="T20" fmla="*/ 25 w 118"/>
                <a:gd name="T21" fmla="*/ 63 h 119"/>
                <a:gd name="T22" fmla="*/ 40 w 118"/>
                <a:gd name="T23" fmla="*/ 72 h 119"/>
                <a:gd name="T24" fmla="*/ 34 w 118"/>
                <a:gd name="T25" fmla="*/ 89 h 119"/>
                <a:gd name="T26" fmla="*/ 28 w 118"/>
                <a:gd name="T27" fmla="*/ 102 h 119"/>
                <a:gd name="T28" fmla="*/ 25 w 118"/>
                <a:gd name="T29" fmla="*/ 92 h 119"/>
                <a:gd name="T30" fmla="*/ 21 w 118"/>
                <a:gd name="T31" fmla="*/ 70 h 119"/>
                <a:gd name="T32" fmla="*/ 11 w 118"/>
                <a:gd name="T33" fmla="*/ 57 h 119"/>
                <a:gd name="T34" fmla="*/ 34 w 118"/>
                <a:gd name="T35" fmla="*/ 12 h 119"/>
                <a:gd name="T36" fmla="*/ 23 w 118"/>
                <a:gd name="T37" fmla="*/ 20 h 119"/>
                <a:gd name="T38" fmla="*/ 105 w 118"/>
                <a:gd name="T39" fmla="*/ 50 h 119"/>
                <a:gd name="T40" fmla="*/ 98 w 118"/>
                <a:gd name="T41" fmla="*/ 59 h 119"/>
                <a:gd name="T42" fmla="*/ 94 w 118"/>
                <a:gd name="T43" fmla="*/ 64 h 119"/>
                <a:gd name="T44" fmla="*/ 86 w 118"/>
                <a:gd name="T45" fmla="*/ 65 h 119"/>
                <a:gd name="T46" fmla="*/ 76 w 118"/>
                <a:gd name="T47" fmla="*/ 55 h 119"/>
                <a:gd name="T48" fmla="*/ 70 w 118"/>
                <a:gd name="T49" fmla="*/ 60 h 119"/>
                <a:gd name="T50" fmla="*/ 70 w 118"/>
                <a:gd name="T51" fmla="*/ 70 h 119"/>
                <a:gd name="T52" fmla="*/ 57 w 118"/>
                <a:gd name="T53" fmla="*/ 77 h 119"/>
                <a:gd name="T54" fmla="*/ 45 w 118"/>
                <a:gd name="T55" fmla="*/ 58 h 119"/>
                <a:gd name="T56" fmla="*/ 61 w 118"/>
                <a:gd name="T57" fmla="*/ 51 h 119"/>
                <a:gd name="T58" fmla="*/ 63 w 118"/>
                <a:gd name="T59" fmla="*/ 49 h 119"/>
                <a:gd name="T60" fmla="*/ 59 w 118"/>
                <a:gd name="T61" fmla="*/ 48 h 119"/>
                <a:gd name="T62" fmla="*/ 48 w 118"/>
                <a:gd name="T63" fmla="*/ 48 h 119"/>
                <a:gd name="T64" fmla="*/ 50 w 118"/>
                <a:gd name="T65" fmla="*/ 39 h 119"/>
                <a:gd name="T66" fmla="*/ 54 w 118"/>
                <a:gd name="T67" fmla="*/ 38 h 119"/>
                <a:gd name="T68" fmla="*/ 59 w 118"/>
                <a:gd name="T69" fmla="*/ 24 h 119"/>
                <a:gd name="T70" fmla="*/ 75 w 118"/>
                <a:gd name="T71" fmla="*/ 25 h 119"/>
                <a:gd name="T72" fmla="*/ 83 w 118"/>
                <a:gd name="T73" fmla="*/ 20 h 119"/>
                <a:gd name="T74" fmla="*/ 95 w 118"/>
                <a:gd name="T75" fmla="*/ 21 h 119"/>
                <a:gd name="T76" fmla="*/ 105 w 118"/>
                <a:gd name="T77" fmla="*/ 63 h 119"/>
                <a:gd name="T78" fmla="*/ 105 w 118"/>
                <a:gd name="T79" fmla="*/ 70 h 119"/>
                <a:gd name="T80" fmla="*/ 102 w 118"/>
                <a:gd name="T81" fmla="*/ 68 h 119"/>
                <a:gd name="T82" fmla="*/ 105 w 118"/>
                <a:gd name="T83" fmla="*/ 59 h 119"/>
                <a:gd name="T84" fmla="*/ 107 w 118"/>
                <a:gd name="T85" fmla="*/ 50 h 119"/>
                <a:gd name="T86" fmla="*/ 109 w 118"/>
                <a:gd name="T87" fmla="*/ 39 h 119"/>
                <a:gd name="T88" fmla="*/ 86 w 118"/>
                <a:gd name="T89" fmla="*/ 66 h 119"/>
                <a:gd name="T90" fmla="*/ 73 w 118"/>
                <a:gd name="T91" fmla="*/ 76 h 119"/>
                <a:gd name="T92" fmla="*/ 35 w 118"/>
                <a:gd name="T93" fmla="*/ 26 h 119"/>
                <a:gd name="T94" fmla="*/ 31 w 118"/>
                <a:gd name="T95" fmla="*/ 17 h 119"/>
                <a:gd name="T96" fmla="*/ 46 w 118"/>
                <a:gd name="T97" fmla="*/ 11 h 119"/>
                <a:gd name="T98" fmla="*/ 50 w 118"/>
                <a:gd name="T99" fmla="*/ 18 h 119"/>
                <a:gd name="T100" fmla="*/ 42 w 118"/>
                <a:gd name="T101" fmla="*/ 27 h 119"/>
                <a:gd name="T102" fmla="*/ 57 w 118"/>
                <a:gd name="T103" fmla="*/ 16 h 119"/>
                <a:gd name="T104" fmla="*/ 59 w 118"/>
                <a:gd name="T105" fmla="*/ 14 h 119"/>
                <a:gd name="T106" fmla="*/ 47 w 118"/>
                <a:gd name="T107" fmla="*/ 27 h 119"/>
                <a:gd name="T108" fmla="*/ 75 w 118"/>
                <a:gd name="T109" fmla="*/ 19 h 119"/>
                <a:gd name="T110" fmla="*/ 87 w 118"/>
                <a:gd name="T111" fmla="*/ 15 h 119"/>
                <a:gd name="T112" fmla="*/ 27 w 118"/>
                <a:gd name="T113" fmla="*/ 59 h 119"/>
                <a:gd name="T114" fmla="*/ 24 w 118"/>
                <a:gd name="T115" fmla="*/ 59 h 119"/>
                <a:gd name="T116" fmla="*/ 23 w 118"/>
                <a:gd name="T117" fmla="*/ 55 h 119"/>
                <a:gd name="T118" fmla="*/ 111 w 118"/>
                <a:gd name="T119" fmla="*/ 73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8" h="119">
                  <a:moveTo>
                    <a:pt x="59" y="0"/>
                  </a:moveTo>
                  <a:cubicBezTo>
                    <a:pt x="26" y="0"/>
                    <a:pt x="0" y="27"/>
                    <a:pt x="0" y="60"/>
                  </a:cubicBezTo>
                  <a:cubicBezTo>
                    <a:pt x="0" y="92"/>
                    <a:pt x="26" y="119"/>
                    <a:pt x="59" y="119"/>
                  </a:cubicBezTo>
                  <a:cubicBezTo>
                    <a:pt x="91" y="119"/>
                    <a:pt x="118" y="92"/>
                    <a:pt x="118" y="60"/>
                  </a:cubicBezTo>
                  <a:cubicBezTo>
                    <a:pt x="118" y="27"/>
                    <a:pt x="91" y="0"/>
                    <a:pt x="59" y="0"/>
                  </a:cubicBezTo>
                  <a:close/>
                  <a:moveTo>
                    <a:pt x="110" y="77"/>
                  </a:moveTo>
                  <a:cubicBezTo>
                    <a:pt x="110" y="77"/>
                    <a:pt x="110" y="77"/>
                    <a:pt x="110" y="78"/>
                  </a:cubicBezTo>
                  <a:cubicBezTo>
                    <a:pt x="110" y="78"/>
                    <a:pt x="110" y="78"/>
                    <a:pt x="110" y="78"/>
                  </a:cubicBezTo>
                  <a:cubicBezTo>
                    <a:pt x="108" y="82"/>
                    <a:pt x="107" y="86"/>
                    <a:pt x="104" y="89"/>
                  </a:cubicBezTo>
                  <a:cubicBezTo>
                    <a:pt x="104" y="89"/>
                    <a:pt x="104" y="89"/>
                    <a:pt x="103" y="90"/>
                  </a:cubicBezTo>
                  <a:cubicBezTo>
                    <a:pt x="102" y="89"/>
                    <a:pt x="102" y="90"/>
                    <a:pt x="101" y="91"/>
                  </a:cubicBezTo>
                  <a:cubicBezTo>
                    <a:pt x="100" y="91"/>
                    <a:pt x="100" y="90"/>
                    <a:pt x="100" y="90"/>
                  </a:cubicBezTo>
                  <a:cubicBezTo>
                    <a:pt x="100" y="89"/>
                    <a:pt x="100" y="89"/>
                    <a:pt x="100" y="88"/>
                  </a:cubicBezTo>
                  <a:cubicBezTo>
                    <a:pt x="100" y="87"/>
                    <a:pt x="100" y="87"/>
                    <a:pt x="99" y="87"/>
                  </a:cubicBezTo>
                  <a:cubicBezTo>
                    <a:pt x="100" y="86"/>
                    <a:pt x="99" y="85"/>
                    <a:pt x="99" y="84"/>
                  </a:cubicBezTo>
                  <a:cubicBezTo>
                    <a:pt x="99" y="83"/>
                    <a:pt x="100" y="83"/>
                    <a:pt x="101" y="83"/>
                  </a:cubicBezTo>
                  <a:cubicBezTo>
                    <a:pt x="101" y="83"/>
                    <a:pt x="101" y="81"/>
                    <a:pt x="102" y="81"/>
                  </a:cubicBezTo>
                  <a:cubicBezTo>
                    <a:pt x="102" y="80"/>
                    <a:pt x="102" y="81"/>
                    <a:pt x="102" y="81"/>
                  </a:cubicBezTo>
                  <a:cubicBezTo>
                    <a:pt x="103" y="81"/>
                    <a:pt x="102" y="80"/>
                    <a:pt x="103" y="80"/>
                  </a:cubicBezTo>
                  <a:cubicBezTo>
                    <a:pt x="103" y="80"/>
                    <a:pt x="104" y="79"/>
                    <a:pt x="104" y="80"/>
                  </a:cubicBezTo>
                  <a:cubicBezTo>
                    <a:pt x="105" y="80"/>
                    <a:pt x="105" y="79"/>
                    <a:pt x="105" y="78"/>
                  </a:cubicBezTo>
                  <a:cubicBezTo>
                    <a:pt x="105" y="78"/>
                    <a:pt x="106" y="77"/>
                    <a:pt x="107" y="77"/>
                  </a:cubicBezTo>
                  <a:cubicBezTo>
                    <a:pt x="107" y="77"/>
                    <a:pt x="107" y="76"/>
                    <a:pt x="107" y="76"/>
                  </a:cubicBezTo>
                  <a:cubicBezTo>
                    <a:pt x="108" y="77"/>
                    <a:pt x="109" y="76"/>
                    <a:pt x="110" y="77"/>
                  </a:cubicBezTo>
                  <a:cubicBezTo>
                    <a:pt x="110" y="77"/>
                    <a:pt x="110" y="77"/>
                    <a:pt x="110" y="77"/>
                  </a:cubicBezTo>
                  <a:close/>
                  <a:moveTo>
                    <a:pt x="17" y="25"/>
                  </a:moveTo>
                  <a:cubicBezTo>
                    <a:pt x="17" y="25"/>
                    <a:pt x="18" y="25"/>
                    <a:pt x="18" y="25"/>
                  </a:cubicBezTo>
                  <a:cubicBezTo>
                    <a:pt x="19" y="25"/>
                    <a:pt x="19" y="24"/>
                    <a:pt x="19" y="25"/>
                  </a:cubicBezTo>
                  <a:cubicBezTo>
                    <a:pt x="19" y="25"/>
                    <a:pt x="20" y="26"/>
                    <a:pt x="20" y="26"/>
                  </a:cubicBezTo>
                  <a:cubicBezTo>
                    <a:pt x="20" y="25"/>
                    <a:pt x="20" y="24"/>
                    <a:pt x="20" y="23"/>
                  </a:cubicBezTo>
                  <a:cubicBezTo>
                    <a:pt x="20" y="23"/>
                    <a:pt x="20" y="23"/>
                    <a:pt x="20" y="22"/>
                  </a:cubicBezTo>
                  <a:cubicBezTo>
                    <a:pt x="21" y="22"/>
                    <a:pt x="21" y="23"/>
                    <a:pt x="21" y="23"/>
                  </a:cubicBezTo>
                  <a:cubicBezTo>
                    <a:pt x="22" y="24"/>
                    <a:pt x="22" y="24"/>
                    <a:pt x="23" y="25"/>
                  </a:cubicBezTo>
                  <a:cubicBezTo>
                    <a:pt x="23" y="25"/>
                    <a:pt x="22" y="25"/>
                    <a:pt x="23" y="26"/>
                  </a:cubicBezTo>
                  <a:cubicBezTo>
                    <a:pt x="23" y="25"/>
                    <a:pt x="23" y="25"/>
                    <a:pt x="24" y="24"/>
                  </a:cubicBezTo>
                  <a:cubicBezTo>
                    <a:pt x="24" y="24"/>
                    <a:pt x="23" y="24"/>
                    <a:pt x="23" y="24"/>
                  </a:cubicBezTo>
                  <a:cubicBezTo>
                    <a:pt x="22" y="23"/>
                    <a:pt x="23" y="21"/>
                    <a:pt x="24" y="20"/>
                  </a:cubicBezTo>
                  <a:cubicBezTo>
                    <a:pt x="24" y="20"/>
                    <a:pt x="24" y="21"/>
                    <a:pt x="24" y="21"/>
                  </a:cubicBezTo>
                  <a:cubicBezTo>
                    <a:pt x="25" y="21"/>
                    <a:pt x="26" y="20"/>
                    <a:pt x="26" y="22"/>
                  </a:cubicBezTo>
                  <a:cubicBezTo>
                    <a:pt x="27" y="22"/>
                    <a:pt x="27" y="21"/>
                    <a:pt x="28" y="21"/>
                  </a:cubicBezTo>
                  <a:cubicBezTo>
                    <a:pt x="28" y="22"/>
                    <a:pt x="28" y="22"/>
                    <a:pt x="28" y="23"/>
                  </a:cubicBezTo>
                  <a:cubicBezTo>
                    <a:pt x="29" y="23"/>
                    <a:pt x="29" y="23"/>
                    <a:pt x="30" y="23"/>
                  </a:cubicBezTo>
                  <a:cubicBezTo>
                    <a:pt x="30" y="23"/>
                    <a:pt x="30" y="24"/>
                    <a:pt x="31" y="24"/>
                  </a:cubicBezTo>
                  <a:cubicBezTo>
                    <a:pt x="31" y="24"/>
                    <a:pt x="30" y="24"/>
                    <a:pt x="30" y="25"/>
                  </a:cubicBezTo>
                  <a:cubicBezTo>
                    <a:pt x="31" y="25"/>
                    <a:pt x="31" y="25"/>
                    <a:pt x="32" y="25"/>
                  </a:cubicBezTo>
                  <a:cubicBezTo>
                    <a:pt x="32" y="26"/>
                    <a:pt x="32" y="26"/>
                    <a:pt x="32" y="26"/>
                  </a:cubicBezTo>
                  <a:cubicBezTo>
                    <a:pt x="32" y="27"/>
                    <a:pt x="32" y="27"/>
                    <a:pt x="32" y="27"/>
                  </a:cubicBezTo>
                  <a:cubicBezTo>
                    <a:pt x="31" y="27"/>
                    <a:pt x="31" y="28"/>
                    <a:pt x="32" y="28"/>
                  </a:cubicBezTo>
                  <a:cubicBezTo>
                    <a:pt x="31" y="28"/>
                    <a:pt x="31" y="27"/>
                    <a:pt x="30" y="27"/>
                  </a:cubicBezTo>
                  <a:cubicBezTo>
                    <a:pt x="30" y="28"/>
                    <a:pt x="31" y="28"/>
                    <a:pt x="31" y="29"/>
                  </a:cubicBezTo>
                  <a:cubicBezTo>
                    <a:pt x="31" y="30"/>
                    <a:pt x="30" y="30"/>
                    <a:pt x="30" y="31"/>
                  </a:cubicBezTo>
                  <a:cubicBezTo>
                    <a:pt x="29" y="31"/>
                    <a:pt x="29" y="29"/>
                    <a:pt x="27" y="29"/>
                  </a:cubicBezTo>
                  <a:cubicBezTo>
                    <a:pt x="27" y="29"/>
                    <a:pt x="26" y="29"/>
                    <a:pt x="26" y="28"/>
                  </a:cubicBezTo>
                  <a:cubicBezTo>
                    <a:pt x="26" y="27"/>
                    <a:pt x="28" y="27"/>
                    <a:pt x="28" y="26"/>
                  </a:cubicBezTo>
                  <a:cubicBezTo>
                    <a:pt x="28" y="25"/>
                    <a:pt x="27" y="26"/>
                    <a:pt x="27" y="24"/>
                  </a:cubicBezTo>
                  <a:cubicBezTo>
                    <a:pt x="27" y="25"/>
                    <a:pt x="26" y="24"/>
                    <a:pt x="26" y="24"/>
                  </a:cubicBezTo>
                  <a:cubicBezTo>
                    <a:pt x="25" y="24"/>
                    <a:pt x="25" y="24"/>
                    <a:pt x="24" y="24"/>
                  </a:cubicBezTo>
                  <a:cubicBezTo>
                    <a:pt x="24" y="24"/>
                    <a:pt x="25" y="24"/>
                    <a:pt x="25" y="25"/>
                  </a:cubicBezTo>
                  <a:cubicBezTo>
                    <a:pt x="25" y="25"/>
                    <a:pt x="25" y="26"/>
                    <a:pt x="25" y="27"/>
                  </a:cubicBezTo>
                  <a:cubicBezTo>
                    <a:pt x="24" y="27"/>
                    <a:pt x="23" y="27"/>
                    <a:pt x="22" y="28"/>
                  </a:cubicBezTo>
                  <a:cubicBezTo>
                    <a:pt x="22" y="28"/>
                    <a:pt x="22" y="28"/>
                    <a:pt x="22" y="28"/>
                  </a:cubicBezTo>
                  <a:cubicBezTo>
                    <a:pt x="21" y="29"/>
                    <a:pt x="21" y="29"/>
                    <a:pt x="21" y="30"/>
                  </a:cubicBezTo>
                  <a:cubicBezTo>
                    <a:pt x="20" y="30"/>
                    <a:pt x="20" y="31"/>
                    <a:pt x="19" y="32"/>
                  </a:cubicBezTo>
                  <a:cubicBezTo>
                    <a:pt x="19" y="32"/>
                    <a:pt x="19" y="32"/>
                    <a:pt x="19" y="32"/>
                  </a:cubicBezTo>
                  <a:cubicBezTo>
                    <a:pt x="19" y="33"/>
                    <a:pt x="20" y="33"/>
                    <a:pt x="19" y="34"/>
                  </a:cubicBezTo>
                  <a:cubicBezTo>
                    <a:pt x="20" y="34"/>
                    <a:pt x="21" y="35"/>
                    <a:pt x="21" y="35"/>
                  </a:cubicBezTo>
                  <a:cubicBezTo>
                    <a:pt x="22" y="35"/>
                    <a:pt x="22" y="35"/>
                    <a:pt x="22" y="35"/>
                  </a:cubicBezTo>
                  <a:cubicBezTo>
                    <a:pt x="23" y="35"/>
                    <a:pt x="23" y="35"/>
                    <a:pt x="23" y="35"/>
                  </a:cubicBezTo>
                  <a:cubicBezTo>
                    <a:pt x="23" y="36"/>
                    <a:pt x="23" y="37"/>
                    <a:pt x="24" y="38"/>
                  </a:cubicBezTo>
                  <a:cubicBezTo>
                    <a:pt x="24" y="37"/>
                    <a:pt x="24" y="36"/>
                    <a:pt x="24" y="35"/>
                  </a:cubicBezTo>
                  <a:cubicBezTo>
                    <a:pt x="24" y="35"/>
                    <a:pt x="24" y="35"/>
                    <a:pt x="24" y="35"/>
                  </a:cubicBezTo>
                  <a:cubicBezTo>
                    <a:pt x="24" y="34"/>
                    <a:pt x="25" y="35"/>
                    <a:pt x="25" y="35"/>
                  </a:cubicBezTo>
                  <a:cubicBezTo>
                    <a:pt x="25" y="33"/>
                    <a:pt x="25" y="32"/>
                    <a:pt x="25" y="30"/>
                  </a:cubicBezTo>
                  <a:cubicBezTo>
                    <a:pt x="26" y="30"/>
                    <a:pt x="26" y="30"/>
                    <a:pt x="26" y="30"/>
                  </a:cubicBezTo>
                  <a:cubicBezTo>
                    <a:pt x="26" y="30"/>
                    <a:pt x="26" y="30"/>
                    <a:pt x="27" y="30"/>
                  </a:cubicBezTo>
                  <a:cubicBezTo>
                    <a:pt x="28" y="30"/>
                    <a:pt x="28" y="31"/>
                    <a:pt x="28" y="31"/>
                  </a:cubicBezTo>
                  <a:cubicBezTo>
                    <a:pt x="28" y="31"/>
                    <a:pt x="28" y="32"/>
                    <a:pt x="28" y="33"/>
                  </a:cubicBezTo>
                  <a:cubicBezTo>
                    <a:pt x="29" y="33"/>
                    <a:pt x="29" y="33"/>
                    <a:pt x="30" y="33"/>
                  </a:cubicBezTo>
                  <a:cubicBezTo>
                    <a:pt x="30" y="33"/>
                    <a:pt x="30" y="32"/>
                    <a:pt x="30" y="32"/>
                  </a:cubicBezTo>
                  <a:cubicBezTo>
                    <a:pt x="31" y="32"/>
                    <a:pt x="31" y="33"/>
                    <a:pt x="31" y="34"/>
                  </a:cubicBezTo>
                  <a:cubicBezTo>
                    <a:pt x="31" y="34"/>
                    <a:pt x="31" y="35"/>
                    <a:pt x="31" y="35"/>
                  </a:cubicBezTo>
                  <a:cubicBezTo>
                    <a:pt x="31" y="36"/>
                    <a:pt x="32" y="36"/>
                    <a:pt x="32" y="37"/>
                  </a:cubicBezTo>
                  <a:cubicBezTo>
                    <a:pt x="33" y="37"/>
                    <a:pt x="33" y="36"/>
                    <a:pt x="33" y="37"/>
                  </a:cubicBezTo>
                  <a:cubicBezTo>
                    <a:pt x="33" y="38"/>
                    <a:pt x="33" y="38"/>
                    <a:pt x="33" y="39"/>
                  </a:cubicBezTo>
                  <a:cubicBezTo>
                    <a:pt x="33" y="40"/>
                    <a:pt x="33" y="41"/>
                    <a:pt x="34" y="41"/>
                  </a:cubicBezTo>
                  <a:cubicBezTo>
                    <a:pt x="34" y="41"/>
                    <a:pt x="34" y="42"/>
                    <a:pt x="34" y="42"/>
                  </a:cubicBezTo>
                  <a:cubicBezTo>
                    <a:pt x="34" y="42"/>
                    <a:pt x="33" y="42"/>
                    <a:pt x="33" y="42"/>
                  </a:cubicBezTo>
                  <a:cubicBezTo>
                    <a:pt x="33" y="42"/>
                    <a:pt x="33" y="42"/>
                    <a:pt x="33" y="41"/>
                  </a:cubicBezTo>
                  <a:cubicBezTo>
                    <a:pt x="32" y="41"/>
                    <a:pt x="32" y="42"/>
                    <a:pt x="31" y="42"/>
                  </a:cubicBezTo>
                  <a:cubicBezTo>
                    <a:pt x="32" y="40"/>
                    <a:pt x="32" y="40"/>
                    <a:pt x="33" y="39"/>
                  </a:cubicBezTo>
                  <a:cubicBezTo>
                    <a:pt x="32" y="38"/>
                    <a:pt x="31" y="40"/>
                    <a:pt x="30" y="39"/>
                  </a:cubicBezTo>
                  <a:cubicBezTo>
                    <a:pt x="30" y="40"/>
                    <a:pt x="31" y="40"/>
                    <a:pt x="30" y="40"/>
                  </a:cubicBezTo>
                  <a:cubicBezTo>
                    <a:pt x="30" y="41"/>
                    <a:pt x="29" y="41"/>
                    <a:pt x="29" y="41"/>
                  </a:cubicBezTo>
                  <a:cubicBezTo>
                    <a:pt x="29" y="42"/>
                    <a:pt x="30" y="42"/>
                    <a:pt x="31" y="42"/>
                  </a:cubicBezTo>
                  <a:cubicBezTo>
                    <a:pt x="30" y="43"/>
                    <a:pt x="29" y="43"/>
                    <a:pt x="29" y="43"/>
                  </a:cubicBezTo>
                  <a:cubicBezTo>
                    <a:pt x="29" y="43"/>
                    <a:pt x="29" y="43"/>
                    <a:pt x="29" y="43"/>
                  </a:cubicBezTo>
                  <a:cubicBezTo>
                    <a:pt x="28" y="43"/>
                    <a:pt x="27" y="43"/>
                    <a:pt x="26" y="44"/>
                  </a:cubicBezTo>
                  <a:cubicBezTo>
                    <a:pt x="26" y="45"/>
                    <a:pt x="27" y="44"/>
                    <a:pt x="27" y="45"/>
                  </a:cubicBezTo>
                  <a:cubicBezTo>
                    <a:pt x="26" y="45"/>
                    <a:pt x="26" y="46"/>
                    <a:pt x="25" y="46"/>
                  </a:cubicBezTo>
                  <a:cubicBezTo>
                    <a:pt x="25" y="47"/>
                    <a:pt x="24" y="47"/>
                    <a:pt x="25" y="48"/>
                  </a:cubicBezTo>
                  <a:cubicBezTo>
                    <a:pt x="24" y="48"/>
                    <a:pt x="24" y="49"/>
                    <a:pt x="24" y="49"/>
                  </a:cubicBezTo>
                  <a:cubicBezTo>
                    <a:pt x="24" y="49"/>
                    <a:pt x="24" y="49"/>
                    <a:pt x="24" y="50"/>
                  </a:cubicBezTo>
                  <a:cubicBezTo>
                    <a:pt x="23" y="50"/>
                    <a:pt x="22" y="51"/>
                    <a:pt x="21" y="52"/>
                  </a:cubicBezTo>
                  <a:cubicBezTo>
                    <a:pt x="21" y="53"/>
                    <a:pt x="22" y="53"/>
                    <a:pt x="22" y="53"/>
                  </a:cubicBezTo>
                  <a:cubicBezTo>
                    <a:pt x="22" y="54"/>
                    <a:pt x="22" y="54"/>
                    <a:pt x="22" y="55"/>
                  </a:cubicBezTo>
                  <a:cubicBezTo>
                    <a:pt x="21" y="55"/>
                    <a:pt x="21" y="55"/>
                    <a:pt x="21" y="54"/>
                  </a:cubicBezTo>
                  <a:cubicBezTo>
                    <a:pt x="21" y="53"/>
                    <a:pt x="19" y="53"/>
                    <a:pt x="19" y="53"/>
                  </a:cubicBezTo>
                  <a:cubicBezTo>
                    <a:pt x="18" y="53"/>
                    <a:pt x="18" y="53"/>
                    <a:pt x="18" y="54"/>
                  </a:cubicBezTo>
                  <a:cubicBezTo>
                    <a:pt x="17" y="54"/>
                    <a:pt x="17" y="53"/>
                    <a:pt x="16" y="53"/>
                  </a:cubicBezTo>
                  <a:cubicBezTo>
                    <a:pt x="16" y="53"/>
                    <a:pt x="15" y="54"/>
                    <a:pt x="15" y="54"/>
                  </a:cubicBezTo>
                  <a:cubicBezTo>
                    <a:pt x="15" y="55"/>
                    <a:pt x="14" y="59"/>
                    <a:pt x="16" y="59"/>
                  </a:cubicBezTo>
                  <a:cubicBezTo>
                    <a:pt x="17" y="59"/>
                    <a:pt x="16" y="58"/>
                    <a:pt x="17" y="57"/>
                  </a:cubicBezTo>
                  <a:cubicBezTo>
                    <a:pt x="18" y="58"/>
                    <a:pt x="18" y="58"/>
                    <a:pt x="19" y="57"/>
                  </a:cubicBezTo>
                  <a:cubicBezTo>
                    <a:pt x="19" y="59"/>
                    <a:pt x="18" y="59"/>
                    <a:pt x="18" y="60"/>
                  </a:cubicBezTo>
                  <a:cubicBezTo>
                    <a:pt x="19" y="61"/>
                    <a:pt x="20" y="60"/>
                    <a:pt x="20" y="61"/>
                  </a:cubicBezTo>
                  <a:cubicBezTo>
                    <a:pt x="20" y="62"/>
                    <a:pt x="20" y="63"/>
                    <a:pt x="20" y="64"/>
                  </a:cubicBezTo>
                  <a:cubicBezTo>
                    <a:pt x="21" y="64"/>
                    <a:pt x="21" y="64"/>
                    <a:pt x="21" y="64"/>
                  </a:cubicBezTo>
                  <a:cubicBezTo>
                    <a:pt x="22" y="64"/>
                    <a:pt x="22" y="64"/>
                    <a:pt x="22" y="65"/>
                  </a:cubicBezTo>
                  <a:cubicBezTo>
                    <a:pt x="23" y="64"/>
                    <a:pt x="23" y="64"/>
                    <a:pt x="24" y="63"/>
                  </a:cubicBezTo>
                  <a:cubicBezTo>
                    <a:pt x="24" y="63"/>
                    <a:pt x="24" y="62"/>
                    <a:pt x="24" y="62"/>
                  </a:cubicBezTo>
                  <a:cubicBezTo>
                    <a:pt x="25" y="62"/>
                    <a:pt x="25" y="63"/>
                    <a:pt x="25" y="63"/>
                  </a:cubicBezTo>
                  <a:cubicBezTo>
                    <a:pt x="26" y="63"/>
                    <a:pt x="26" y="62"/>
                    <a:pt x="26" y="62"/>
                  </a:cubicBezTo>
                  <a:cubicBezTo>
                    <a:pt x="26" y="63"/>
                    <a:pt x="27" y="63"/>
                    <a:pt x="27" y="64"/>
                  </a:cubicBezTo>
                  <a:cubicBezTo>
                    <a:pt x="28" y="64"/>
                    <a:pt x="28" y="64"/>
                    <a:pt x="28" y="64"/>
                  </a:cubicBezTo>
                  <a:cubicBezTo>
                    <a:pt x="29" y="64"/>
                    <a:pt x="30" y="64"/>
                    <a:pt x="30" y="65"/>
                  </a:cubicBezTo>
                  <a:cubicBezTo>
                    <a:pt x="31" y="66"/>
                    <a:pt x="31" y="66"/>
                    <a:pt x="32" y="67"/>
                  </a:cubicBezTo>
                  <a:cubicBezTo>
                    <a:pt x="33" y="66"/>
                    <a:pt x="34" y="68"/>
                    <a:pt x="34" y="69"/>
                  </a:cubicBezTo>
                  <a:cubicBezTo>
                    <a:pt x="34" y="70"/>
                    <a:pt x="34" y="70"/>
                    <a:pt x="35" y="70"/>
                  </a:cubicBezTo>
                  <a:cubicBezTo>
                    <a:pt x="35" y="71"/>
                    <a:pt x="36" y="70"/>
                    <a:pt x="36" y="71"/>
                  </a:cubicBezTo>
                  <a:cubicBezTo>
                    <a:pt x="37" y="71"/>
                    <a:pt x="37" y="71"/>
                    <a:pt x="38" y="71"/>
                  </a:cubicBezTo>
                  <a:cubicBezTo>
                    <a:pt x="38" y="71"/>
                    <a:pt x="39" y="71"/>
                    <a:pt x="39" y="72"/>
                  </a:cubicBezTo>
                  <a:cubicBezTo>
                    <a:pt x="40" y="72"/>
                    <a:pt x="40" y="72"/>
                    <a:pt x="40" y="72"/>
                  </a:cubicBezTo>
                  <a:cubicBezTo>
                    <a:pt x="40" y="73"/>
                    <a:pt x="41" y="73"/>
                    <a:pt x="41" y="74"/>
                  </a:cubicBezTo>
                  <a:cubicBezTo>
                    <a:pt x="41" y="74"/>
                    <a:pt x="40" y="74"/>
                    <a:pt x="40" y="75"/>
                  </a:cubicBezTo>
                  <a:cubicBezTo>
                    <a:pt x="40" y="75"/>
                    <a:pt x="40" y="76"/>
                    <a:pt x="40" y="76"/>
                  </a:cubicBezTo>
                  <a:cubicBezTo>
                    <a:pt x="40" y="77"/>
                    <a:pt x="39" y="77"/>
                    <a:pt x="39" y="78"/>
                  </a:cubicBezTo>
                  <a:cubicBezTo>
                    <a:pt x="39" y="78"/>
                    <a:pt x="39" y="78"/>
                    <a:pt x="39" y="78"/>
                  </a:cubicBezTo>
                  <a:cubicBezTo>
                    <a:pt x="39" y="79"/>
                    <a:pt x="38" y="79"/>
                    <a:pt x="38" y="79"/>
                  </a:cubicBezTo>
                  <a:cubicBezTo>
                    <a:pt x="39" y="81"/>
                    <a:pt x="38" y="82"/>
                    <a:pt x="38" y="83"/>
                  </a:cubicBezTo>
                  <a:cubicBezTo>
                    <a:pt x="37" y="83"/>
                    <a:pt x="37" y="83"/>
                    <a:pt x="36" y="84"/>
                  </a:cubicBezTo>
                  <a:cubicBezTo>
                    <a:pt x="36" y="84"/>
                    <a:pt x="36" y="85"/>
                    <a:pt x="35" y="85"/>
                  </a:cubicBezTo>
                  <a:cubicBezTo>
                    <a:pt x="35" y="86"/>
                    <a:pt x="35" y="86"/>
                    <a:pt x="35" y="87"/>
                  </a:cubicBezTo>
                  <a:cubicBezTo>
                    <a:pt x="35" y="87"/>
                    <a:pt x="34" y="87"/>
                    <a:pt x="34" y="89"/>
                  </a:cubicBezTo>
                  <a:cubicBezTo>
                    <a:pt x="34" y="89"/>
                    <a:pt x="34" y="89"/>
                    <a:pt x="34" y="90"/>
                  </a:cubicBezTo>
                  <a:cubicBezTo>
                    <a:pt x="33" y="90"/>
                    <a:pt x="33" y="90"/>
                    <a:pt x="33" y="90"/>
                  </a:cubicBezTo>
                  <a:cubicBezTo>
                    <a:pt x="33" y="90"/>
                    <a:pt x="32" y="90"/>
                    <a:pt x="32" y="90"/>
                  </a:cubicBezTo>
                  <a:cubicBezTo>
                    <a:pt x="32" y="91"/>
                    <a:pt x="32" y="91"/>
                    <a:pt x="32" y="92"/>
                  </a:cubicBezTo>
                  <a:cubicBezTo>
                    <a:pt x="31" y="92"/>
                    <a:pt x="31" y="93"/>
                    <a:pt x="30" y="93"/>
                  </a:cubicBezTo>
                  <a:cubicBezTo>
                    <a:pt x="30" y="94"/>
                    <a:pt x="30" y="95"/>
                    <a:pt x="29" y="94"/>
                  </a:cubicBezTo>
                  <a:cubicBezTo>
                    <a:pt x="30" y="95"/>
                    <a:pt x="29" y="97"/>
                    <a:pt x="29" y="97"/>
                  </a:cubicBezTo>
                  <a:cubicBezTo>
                    <a:pt x="29" y="98"/>
                    <a:pt x="29" y="98"/>
                    <a:pt x="29" y="99"/>
                  </a:cubicBezTo>
                  <a:cubicBezTo>
                    <a:pt x="29" y="99"/>
                    <a:pt x="29" y="99"/>
                    <a:pt x="28" y="99"/>
                  </a:cubicBezTo>
                  <a:cubicBezTo>
                    <a:pt x="28" y="100"/>
                    <a:pt x="28" y="100"/>
                    <a:pt x="28" y="101"/>
                  </a:cubicBezTo>
                  <a:cubicBezTo>
                    <a:pt x="28" y="102"/>
                    <a:pt x="29" y="102"/>
                    <a:pt x="28" y="102"/>
                  </a:cubicBezTo>
                  <a:cubicBezTo>
                    <a:pt x="29" y="103"/>
                    <a:pt x="29" y="103"/>
                    <a:pt x="30" y="103"/>
                  </a:cubicBezTo>
                  <a:cubicBezTo>
                    <a:pt x="29" y="104"/>
                    <a:pt x="28" y="104"/>
                    <a:pt x="28" y="104"/>
                  </a:cubicBezTo>
                  <a:cubicBezTo>
                    <a:pt x="27" y="103"/>
                    <a:pt x="27" y="103"/>
                    <a:pt x="27" y="103"/>
                  </a:cubicBezTo>
                  <a:cubicBezTo>
                    <a:pt x="27" y="103"/>
                    <a:pt x="27" y="103"/>
                    <a:pt x="26" y="103"/>
                  </a:cubicBezTo>
                  <a:cubicBezTo>
                    <a:pt x="27" y="103"/>
                    <a:pt x="26" y="103"/>
                    <a:pt x="26" y="102"/>
                  </a:cubicBezTo>
                  <a:cubicBezTo>
                    <a:pt x="26" y="102"/>
                    <a:pt x="26" y="101"/>
                    <a:pt x="25" y="100"/>
                  </a:cubicBezTo>
                  <a:cubicBezTo>
                    <a:pt x="26" y="99"/>
                    <a:pt x="25" y="98"/>
                    <a:pt x="25" y="97"/>
                  </a:cubicBezTo>
                  <a:cubicBezTo>
                    <a:pt x="25" y="96"/>
                    <a:pt x="25" y="96"/>
                    <a:pt x="25" y="95"/>
                  </a:cubicBezTo>
                  <a:cubicBezTo>
                    <a:pt x="25" y="94"/>
                    <a:pt x="24" y="95"/>
                    <a:pt x="25" y="94"/>
                  </a:cubicBezTo>
                  <a:cubicBezTo>
                    <a:pt x="25" y="94"/>
                    <a:pt x="26" y="94"/>
                    <a:pt x="26" y="93"/>
                  </a:cubicBezTo>
                  <a:cubicBezTo>
                    <a:pt x="25" y="92"/>
                    <a:pt x="25" y="93"/>
                    <a:pt x="25" y="92"/>
                  </a:cubicBezTo>
                  <a:cubicBezTo>
                    <a:pt x="25" y="91"/>
                    <a:pt x="25" y="89"/>
                    <a:pt x="26" y="88"/>
                  </a:cubicBezTo>
                  <a:cubicBezTo>
                    <a:pt x="26" y="87"/>
                    <a:pt x="25" y="86"/>
                    <a:pt x="26" y="85"/>
                  </a:cubicBezTo>
                  <a:cubicBezTo>
                    <a:pt x="26" y="84"/>
                    <a:pt x="25" y="84"/>
                    <a:pt x="25" y="84"/>
                  </a:cubicBezTo>
                  <a:cubicBezTo>
                    <a:pt x="25" y="84"/>
                    <a:pt x="25" y="83"/>
                    <a:pt x="26" y="83"/>
                  </a:cubicBezTo>
                  <a:cubicBezTo>
                    <a:pt x="26" y="81"/>
                    <a:pt x="25" y="81"/>
                    <a:pt x="25" y="80"/>
                  </a:cubicBezTo>
                  <a:cubicBezTo>
                    <a:pt x="24" y="80"/>
                    <a:pt x="23" y="78"/>
                    <a:pt x="23" y="78"/>
                  </a:cubicBezTo>
                  <a:cubicBezTo>
                    <a:pt x="23" y="77"/>
                    <a:pt x="23" y="77"/>
                    <a:pt x="23" y="77"/>
                  </a:cubicBezTo>
                  <a:cubicBezTo>
                    <a:pt x="22" y="76"/>
                    <a:pt x="21" y="76"/>
                    <a:pt x="21" y="74"/>
                  </a:cubicBezTo>
                  <a:cubicBezTo>
                    <a:pt x="22" y="74"/>
                    <a:pt x="22" y="74"/>
                    <a:pt x="22" y="74"/>
                  </a:cubicBezTo>
                  <a:cubicBezTo>
                    <a:pt x="22" y="73"/>
                    <a:pt x="21" y="73"/>
                    <a:pt x="21" y="73"/>
                  </a:cubicBezTo>
                  <a:cubicBezTo>
                    <a:pt x="22" y="72"/>
                    <a:pt x="21" y="71"/>
                    <a:pt x="21" y="70"/>
                  </a:cubicBezTo>
                  <a:cubicBezTo>
                    <a:pt x="21" y="69"/>
                    <a:pt x="22" y="69"/>
                    <a:pt x="22" y="68"/>
                  </a:cubicBezTo>
                  <a:cubicBezTo>
                    <a:pt x="21" y="67"/>
                    <a:pt x="22" y="67"/>
                    <a:pt x="22" y="67"/>
                  </a:cubicBezTo>
                  <a:cubicBezTo>
                    <a:pt x="22" y="66"/>
                    <a:pt x="21" y="66"/>
                    <a:pt x="21" y="65"/>
                  </a:cubicBezTo>
                  <a:cubicBezTo>
                    <a:pt x="21" y="65"/>
                    <a:pt x="21" y="66"/>
                    <a:pt x="21" y="66"/>
                  </a:cubicBezTo>
                  <a:cubicBezTo>
                    <a:pt x="20" y="66"/>
                    <a:pt x="20" y="64"/>
                    <a:pt x="19" y="64"/>
                  </a:cubicBezTo>
                  <a:cubicBezTo>
                    <a:pt x="19" y="64"/>
                    <a:pt x="19" y="64"/>
                    <a:pt x="19" y="64"/>
                  </a:cubicBezTo>
                  <a:cubicBezTo>
                    <a:pt x="18" y="63"/>
                    <a:pt x="18" y="63"/>
                    <a:pt x="18" y="63"/>
                  </a:cubicBezTo>
                  <a:cubicBezTo>
                    <a:pt x="17" y="63"/>
                    <a:pt x="17" y="62"/>
                    <a:pt x="16" y="62"/>
                  </a:cubicBezTo>
                  <a:cubicBezTo>
                    <a:pt x="16" y="62"/>
                    <a:pt x="16" y="62"/>
                    <a:pt x="16" y="61"/>
                  </a:cubicBezTo>
                  <a:cubicBezTo>
                    <a:pt x="14" y="61"/>
                    <a:pt x="13" y="60"/>
                    <a:pt x="11" y="60"/>
                  </a:cubicBezTo>
                  <a:cubicBezTo>
                    <a:pt x="11" y="59"/>
                    <a:pt x="11" y="58"/>
                    <a:pt x="11" y="57"/>
                  </a:cubicBezTo>
                  <a:cubicBezTo>
                    <a:pt x="10" y="56"/>
                    <a:pt x="10" y="56"/>
                    <a:pt x="9" y="55"/>
                  </a:cubicBezTo>
                  <a:cubicBezTo>
                    <a:pt x="9" y="55"/>
                    <a:pt x="9" y="54"/>
                    <a:pt x="9" y="54"/>
                  </a:cubicBezTo>
                  <a:cubicBezTo>
                    <a:pt x="9" y="56"/>
                    <a:pt x="9" y="55"/>
                    <a:pt x="9" y="56"/>
                  </a:cubicBezTo>
                  <a:cubicBezTo>
                    <a:pt x="9" y="56"/>
                    <a:pt x="9" y="56"/>
                    <a:pt x="8" y="56"/>
                  </a:cubicBezTo>
                  <a:cubicBezTo>
                    <a:pt x="8" y="55"/>
                    <a:pt x="8" y="54"/>
                    <a:pt x="7" y="54"/>
                  </a:cubicBezTo>
                  <a:cubicBezTo>
                    <a:pt x="7" y="54"/>
                    <a:pt x="7" y="53"/>
                    <a:pt x="7" y="53"/>
                  </a:cubicBezTo>
                  <a:cubicBezTo>
                    <a:pt x="7" y="53"/>
                    <a:pt x="7" y="51"/>
                    <a:pt x="6" y="50"/>
                  </a:cubicBezTo>
                  <a:cubicBezTo>
                    <a:pt x="6" y="50"/>
                    <a:pt x="6" y="50"/>
                    <a:pt x="6" y="50"/>
                  </a:cubicBezTo>
                  <a:cubicBezTo>
                    <a:pt x="7" y="41"/>
                    <a:pt x="11" y="32"/>
                    <a:pt x="17" y="25"/>
                  </a:cubicBezTo>
                  <a:close/>
                  <a:moveTo>
                    <a:pt x="24" y="18"/>
                  </a:moveTo>
                  <a:cubicBezTo>
                    <a:pt x="27" y="16"/>
                    <a:pt x="30" y="14"/>
                    <a:pt x="34" y="12"/>
                  </a:cubicBezTo>
                  <a:cubicBezTo>
                    <a:pt x="34" y="12"/>
                    <a:pt x="34" y="12"/>
                    <a:pt x="34" y="12"/>
                  </a:cubicBezTo>
                  <a:cubicBezTo>
                    <a:pt x="34" y="13"/>
                    <a:pt x="33" y="13"/>
                    <a:pt x="32" y="13"/>
                  </a:cubicBezTo>
                  <a:cubicBezTo>
                    <a:pt x="32" y="13"/>
                    <a:pt x="32" y="14"/>
                    <a:pt x="32" y="14"/>
                  </a:cubicBezTo>
                  <a:cubicBezTo>
                    <a:pt x="31" y="14"/>
                    <a:pt x="31" y="15"/>
                    <a:pt x="31" y="15"/>
                  </a:cubicBezTo>
                  <a:cubicBezTo>
                    <a:pt x="30" y="15"/>
                    <a:pt x="30" y="16"/>
                    <a:pt x="29" y="16"/>
                  </a:cubicBezTo>
                  <a:cubicBezTo>
                    <a:pt x="29" y="17"/>
                    <a:pt x="28" y="17"/>
                    <a:pt x="28" y="18"/>
                  </a:cubicBezTo>
                  <a:cubicBezTo>
                    <a:pt x="27" y="18"/>
                    <a:pt x="27" y="18"/>
                    <a:pt x="26" y="18"/>
                  </a:cubicBezTo>
                  <a:cubicBezTo>
                    <a:pt x="26" y="19"/>
                    <a:pt x="27" y="18"/>
                    <a:pt x="27" y="19"/>
                  </a:cubicBezTo>
                  <a:cubicBezTo>
                    <a:pt x="27" y="19"/>
                    <a:pt x="27" y="19"/>
                    <a:pt x="26" y="19"/>
                  </a:cubicBezTo>
                  <a:cubicBezTo>
                    <a:pt x="26" y="21"/>
                    <a:pt x="24" y="20"/>
                    <a:pt x="23" y="20"/>
                  </a:cubicBezTo>
                  <a:cubicBezTo>
                    <a:pt x="23" y="20"/>
                    <a:pt x="23" y="20"/>
                    <a:pt x="23" y="20"/>
                  </a:cubicBezTo>
                  <a:cubicBezTo>
                    <a:pt x="23" y="19"/>
                    <a:pt x="23" y="19"/>
                    <a:pt x="23" y="19"/>
                  </a:cubicBezTo>
                  <a:cubicBezTo>
                    <a:pt x="24" y="19"/>
                    <a:pt x="24" y="19"/>
                    <a:pt x="25" y="19"/>
                  </a:cubicBezTo>
                  <a:cubicBezTo>
                    <a:pt x="25" y="19"/>
                    <a:pt x="24" y="18"/>
                    <a:pt x="24" y="18"/>
                  </a:cubicBezTo>
                  <a:close/>
                  <a:moveTo>
                    <a:pt x="107" y="35"/>
                  </a:moveTo>
                  <a:cubicBezTo>
                    <a:pt x="107" y="35"/>
                    <a:pt x="106" y="35"/>
                    <a:pt x="106" y="36"/>
                  </a:cubicBezTo>
                  <a:cubicBezTo>
                    <a:pt x="106" y="37"/>
                    <a:pt x="107" y="36"/>
                    <a:pt x="107" y="36"/>
                  </a:cubicBezTo>
                  <a:cubicBezTo>
                    <a:pt x="108" y="36"/>
                    <a:pt x="108" y="37"/>
                    <a:pt x="108" y="38"/>
                  </a:cubicBezTo>
                  <a:cubicBezTo>
                    <a:pt x="108" y="39"/>
                    <a:pt x="109" y="40"/>
                    <a:pt x="108" y="41"/>
                  </a:cubicBezTo>
                  <a:cubicBezTo>
                    <a:pt x="108" y="42"/>
                    <a:pt x="107" y="43"/>
                    <a:pt x="107" y="44"/>
                  </a:cubicBezTo>
                  <a:cubicBezTo>
                    <a:pt x="106" y="44"/>
                    <a:pt x="106" y="44"/>
                    <a:pt x="106" y="45"/>
                  </a:cubicBezTo>
                  <a:cubicBezTo>
                    <a:pt x="105" y="46"/>
                    <a:pt x="106" y="49"/>
                    <a:pt x="105" y="50"/>
                  </a:cubicBezTo>
                  <a:cubicBezTo>
                    <a:pt x="104" y="49"/>
                    <a:pt x="104" y="49"/>
                    <a:pt x="104" y="48"/>
                  </a:cubicBezTo>
                  <a:cubicBezTo>
                    <a:pt x="104" y="47"/>
                    <a:pt x="103" y="47"/>
                    <a:pt x="103" y="46"/>
                  </a:cubicBezTo>
                  <a:cubicBezTo>
                    <a:pt x="102" y="46"/>
                    <a:pt x="103" y="47"/>
                    <a:pt x="103" y="48"/>
                  </a:cubicBezTo>
                  <a:cubicBezTo>
                    <a:pt x="103" y="48"/>
                    <a:pt x="102" y="48"/>
                    <a:pt x="102" y="48"/>
                  </a:cubicBezTo>
                  <a:cubicBezTo>
                    <a:pt x="102" y="49"/>
                    <a:pt x="102" y="49"/>
                    <a:pt x="102" y="49"/>
                  </a:cubicBezTo>
                  <a:cubicBezTo>
                    <a:pt x="102" y="50"/>
                    <a:pt x="102" y="50"/>
                    <a:pt x="103" y="50"/>
                  </a:cubicBezTo>
                  <a:cubicBezTo>
                    <a:pt x="103" y="51"/>
                    <a:pt x="103" y="51"/>
                    <a:pt x="103" y="51"/>
                  </a:cubicBezTo>
                  <a:cubicBezTo>
                    <a:pt x="103" y="52"/>
                    <a:pt x="103" y="54"/>
                    <a:pt x="103" y="54"/>
                  </a:cubicBezTo>
                  <a:cubicBezTo>
                    <a:pt x="102" y="54"/>
                    <a:pt x="102" y="55"/>
                    <a:pt x="102" y="55"/>
                  </a:cubicBezTo>
                  <a:cubicBezTo>
                    <a:pt x="102" y="56"/>
                    <a:pt x="101" y="57"/>
                    <a:pt x="100" y="58"/>
                  </a:cubicBezTo>
                  <a:cubicBezTo>
                    <a:pt x="100" y="58"/>
                    <a:pt x="99" y="58"/>
                    <a:pt x="98" y="59"/>
                  </a:cubicBezTo>
                  <a:cubicBezTo>
                    <a:pt x="99" y="59"/>
                    <a:pt x="99" y="59"/>
                    <a:pt x="99" y="59"/>
                  </a:cubicBezTo>
                  <a:cubicBezTo>
                    <a:pt x="99" y="59"/>
                    <a:pt x="99" y="60"/>
                    <a:pt x="98" y="60"/>
                  </a:cubicBezTo>
                  <a:cubicBezTo>
                    <a:pt x="99" y="63"/>
                    <a:pt x="98" y="65"/>
                    <a:pt x="97" y="65"/>
                  </a:cubicBezTo>
                  <a:cubicBezTo>
                    <a:pt x="97" y="64"/>
                    <a:pt x="96" y="64"/>
                    <a:pt x="96" y="64"/>
                  </a:cubicBezTo>
                  <a:cubicBezTo>
                    <a:pt x="96" y="64"/>
                    <a:pt x="95" y="63"/>
                    <a:pt x="95" y="62"/>
                  </a:cubicBezTo>
                  <a:cubicBezTo>
                    <a:pt x="94" y="63"/>
                    <a:pt x="95" y="64"/>
                    <a:pt x="95" y="64"/>
                  </a:cubicBezTo>
                  <a:cubicBezTo>
                    <a:pt x="95" y="65"/>
                    <a:pt x="95" y="65"/>
                    <a:pt x="96" y="66"/>
                  </a:cubicBezTo>
                  <a:cubicBezTo>
                    <a:pt x="96" y="67"/>
                    <a:pt x="97" y="67"/>
                    <a:pt x="97" y="69"/>
                  </a:cubicBezTo>
                  <a:cubicBezTo>
                    <a:pt x="96" y="68"/>
                    <a:pt x="95" y="67"/>
                    <a:pt x="94" y="66"/>
                  </a:cubicBezTo>
                  <a:cubicBezTo>
                    <a:pt x="94" y="65"/>
                    <a:pt x="94" y="65"/>
                    <a:pt x="94" y="65"/>
                  </a:cubicBezTo>
                  <a:cubicBezTo>
                    <a:pt x="93" y="64"/>
                    <a:pt x="94" y="64"/>
                    <a:pt x="94" y="64"/>
                  </a:cubicBezTo>
                  <a:cubicBezTo>
                    <a:pt x="94" y="63"/>
                    <a:pt x="94" y="62"/>
                    <a:pt x="93" y="62"/>
                  </a:cubicBezTo>
                  <a:cubicBezTo>
                    <a:pt x="93" y="62"/>
                    <a:pt x="93" y="61"/>
                    <a:pt x="93" y="61"/>
                  </a:cubicBezTo>
                  <a:cubicBezTo>
                    <a:pt x="93" y="60"/>
                    <a:pt x="92" y="61"/>
                    <a:pt x="91" y="60"/>
                  </a:cubicBezTo>
                  <a:cubicBezTo>
                    <a:pt x="91" y="60"/>
                    <a:pt x="92" y="60"/>
                    <a:pt x="92" y="59"/>
                  </a:cubicBezTo>
                  <a:cubicBezTo>
                    <a:pt x="91" y="59"/>
                    <a:pt x="91" y="58"/>
                    <a:pt x="91" y="57"/>
                  </a:cubicBezTo>
                  <a:cubicBezTo>
                    <a:pt x="90" y="58"/>
                    <a:pt x="89" y="58"/>
                    <a:pt x="89" y="58"/>
                  </a:cubicBezTo>
                  <a:cubicBezTo>
                    <a:pt x="89" y="59"/>
                    <a:pt x="88" y="59"/>
                    <a:pt x="88" y="60"/>
                  </a:cubicBezTo>
                  <a:cubicBezTo>
                    <a:pt x="87" y="60"/>
                    <a:pt x="88" y="61"/>
                    <a:pt x="87" y="60"/>
                  </a:cubicBezTo>
                  <a:cubicBezTo>
                    <a:pt x="87" y="61"/>
                    <a:pt x="87" y="61"/>
                    <a:pt x="87" y="61"/>
                  </a:cubicBezTo>
                  <a:cubicBezTo>
                    <a:pt x="87" y="61"/>
                    <a:pt x="87" y="61"/>
                    <a:pt x="86" y="61"/>
                  </a:cubicBezTo>
                  <a:cubicBezTo>
                    <a:pt x="87" y="63"/>
                    <a:pt x="86" y="64"/>
                    <a:pt x="86" y="65"/>
                  </a:cubicBezTo>
                  <a:cubicBezTo>
                    <a:pt x="85" y="65"/>
                    <a:pt x="85" y="65"/>
                    <a:pt x="84" y="65"/>
                  </a:cubicBezTo>
                  <a:cubicBezTo>
                    <a:pt x="84" y="65"/>
                    <a:pt x="84" y="64"/>
                    <a:pt x="84" y="64"/>
                  </a:cubicBezTo>
                  <a:cubicBezTo>
                    <a:pt x="84" y="63"/>
                    <a:pt x="84" y="63"/>
                    <a:pt x="84" y="62"/>
                  </a:cubicBezTo>
                  <a:cubicBezTo>
                    <a:pt x="83" y="61"/>
                    <a:pt x="83" y="60"/>
                    <a:pt x="82" y="59"/>
                  </a:cubicBezTo>
                  <a:cubicBezTo>
                    <a:pt x="83" y="59"/>
                    <a:pt x="82" y="59"/>
                    <a:pt x="82" y="58"/>
                  </a:cubicBezTo>
                  <a:cubicBezTo>
                    <a:pt x="82" y="58"/>
                    <a:pt x="81" y="58"/>
                    <a:pt x="81" y="57"/>
                  </a:cubicBezTo>
                  <a:cubicBezTo>
                    <a:pt x="81" y="57"/>
                    <a:pt x="81" y="57"/>
                    <a:pt x="82" y="57"/>
                  </a:cubicBezTo>
                  <a:cubicBezTo>
                    <a:pt x="81" y="57"/>
                    <a:pt x="80" y="56"/>
                    <a:pt x="79" y="56"/>
                  </a:cubicBezTo>
                  <a:cubicBezTo>
                    <a:pt x="79" y="56"/>
                    <a:pt x="79" y="56"/>
                    <a:pt x="79" y="55"/>
                  </a:cubicBezTo>
                  <a:cubicBezTo>
                    <a:pt x="78" y="55"/>
                    <a:pt x="78" y="56"/>
                    <a:pt x="77" y="56"/>
                  </a:cubicBezTo>
                  <a:cubicBezTo>
                    <a:pt x="77" y="55"/>
                    <a:pt x="77" y="55"/>
                    <a:pt x="76" y="55"/>
                  </a:cubicBezTo>
                  <a:cubicBezTo>
                    <a:pt x="75" y="55"/>
                    <a:pt x="75" y="53"/>
                    <a:pt x="74" y="52"/>
                  </a:cubicBezTo>
                  <a:cubicBezTo>
                    <a:pt x="74" y="52"/>
                    <a:pt x="73" y="53"/>
                    <a:pt x="73" y="53"/>
                  </a:cubicBezTo>
                  <a:cubicBezTo>
                    <a:pt x="74" y="53"/>
                    <a:pt x="74" y="54"/>
                    <a:pt x="74" y="54"/>
                  </a:cubicBezTo>
                  <a:cubicBezTo>
                    <a:pt x="74" y="55"/>
                    <a:pt x="75" y="55"/>
                    <a:pt x="75" y="56"/>
                  </a:cubicBezTo>
                  <a:cubicBezTo>
                    <a:pt x="75" y="55"/>
                    <a:pt x="76" y="55"/>
                    <a:pt x="76" y="55"/>
                  </a:cubicBezTo>
                  <a:cubicBezTo>
                    <a:pt x="76" y="57"/>
                    <a:pt x="77" y="57"/>
                    <a:pt x="77" y="57"/>
                  </a:cubicBezTo>
                  <a:cubicBezTo>
                    <a:pt x="77" y="58"/>
                    <a:pt x="77" y="58"/>
                    <a:pt x="77" y="59"/>
                  </a:cubicBezTo>
                  <a:cubicBezTo>
                    <a:pt x="76" y="59"/>
                    <a:pt x="76" y="60"/>
                    <a:pt x="75" y="60"/>
                  </a:cubicBezTo>
                  <a:cubicBezTo>
                    <a:pt x="75" y="60"/>
                    <a:pt x="75" y="61"/>
                    <a:pt x="75" y="61"/>
                  </a:cubicBezTo>
                  <a:cubicBezTo>
                    <a:pt x="73" y="61"/>
                    <a:pt x="72" y="62"/>
                    <a:pt x="71" y="63"/>
                  </a:cubicBezTo>
                  <a:cubicBezTo>
                    <a:pt x="70" y="62"/>
                    <a:pt x="70" y="61"/>
                    <a:pt x="70" y="60"/>
                  </a:cubicBezTo>
                  <a:cubicBezTo>
                    <a:pt x="69" y="59"/>
                    <a:pt x="69" y="58"/>
                    <a:pt x="68" y="57"/>
                  </a:cubicBezTo>
                  <a:cubicBezTo>
                    <a:pt x="68" y="56"/>
                    <a:pt x="67" y="55"/>
                    <a:pt x="67" y="55"/>
                  </a:cubicBezTo>
                  <a:cubicBezTo>
                    <a:pt x="67" y="55"/>
                    <a:pt x="67" y="56"/>
                    <a:pt x="67" y="57"/>
                  </a:cubicBezTo>
                  <a:cubicBezTo>
                    <a:pt x="67" y="57"/>
                    <a:pt x="68" y="57"/>
                    <a:pt x="68" y="58"/>
                  </a:cubicBezTo>
                  <a:cubicBezTo>
                    <a:pt x="68" y="59"/>
                    <a:pt x="69" y="59"/>
                    <a:pt x="69" y="61"/>
                  </a:cubicBezTo>
                  <a:cubicBezTo>
                    <a:pt x="70" y="61"/>
                    <a:pt x="70" y="62"/>
                    <a:pt x="71" y="63"/>
                  </a:cubicBezTo>
                  <a:cubicBezTo>
                    <a:pt x="71" y="63"/>
                    <a:pt x="72" y="63"/>
                    <a:pt x="72" y="63"/>
                  </a:cubicBezTo>
                  <a:cubicBezTo>
                    <a:pt x="73" y="63"/>
                    <a:pt x="73" y="63"/>
                    <a:pt x="74" y="63"/>
                  </a:cubicBezTo>
                  <a:cubicBezTo>
                    <a:pt x="74" y="63"/>
                    <a:pt x="74" y="64"/>
                    <a:pt x="74" y="65"/>
                  </a:cubicBezTo>
                  <a:cubicBezTo>
                    <a:pt x="73" y="66"/>
                    <a:pt x="72" y="68"/>
                    <a:pt x="71" y="69"/>
                  </a:cubicBezTo>
                  <a:cubicBezTo>
                    <a:pt x="71" y="70"/>
                    <a:pt x="70" y="70"/>
                    <a:pt x="70" y="70"/>
                  </a:cubicBezTo>
                  <a:cubicBezTo>
                    <a:pt x="70" y="72"/>
                    <a:pt x="69" y="72"/>
                    <a:pt x="69" y="73"/>
                  </a:cubicBezTo>
                  <a:cubicBezTo>
                    <a:pt x="69" y="75"/>
                    <a:pt x="69" y="77"/>
                    <a:pt x="69" y="79"/>
                  </a:cubicBezTo>
                  <a:cubicBezTo>
                    <a:pt x="68" y="80"/>
                    <a:pt x="67" y="82"/>
                    <a:pt x="67" y="84"/>
                  </a:cubicBezTo>
                  <a:cubicBezTo>
                    <a:pt x="66" y="84"/>
                    <a:pt x="66" y="84"/>
                    <a:pt x="66" y="84"/>
                  </a:cubicBezTo>
                  <a:cubicBezTo>
                    <a:pt x="66" y="85"/>
                    <a:pt x="66" y="86"/>
                    <a:pt x="66" y="86"/>
                  </a:cubicBezTo>
                  <a:cubicBezTo>
                    <a:pt x="65" y="87"/>
                    <a:pt x="64" y="88"/>
                    <a:pt x="64" y="89"/>
                  </a:cubicBezTo>
                  <a:cubicBezTo>
                    <a:pt x="62" y="89"/>
                    <a:pt x="62" y="90"/>
                    <a:pt x="60" y="91"/>
                  </a:cubicBezTo>
                  <a:cubicBezTo>
                    <a:pt x="59" y="89"/>
                    <a:pt x="59" y="87"/>
                    <a:pt x="58" y="86"/>
                  </a:cubicBezTo>
                  <a:cubicBezTo>
                    <a:pt x="58" y="86"/>
                    <a:pt x="58" y="85"/>
                    <a:pt x="58" y="84"/>
                  </a:cubicBezTo>
                  <a:cubicBezTo>
                    <a:pt x="58" y="83"/>
                    <a:pt x="57" y="82"/>
                    <a:pt x="57" y="81"/>
                  </a:cubicBezTo>
                  <a:cubicBezTo>
                    <a:pt x="57" y="80"/>
                    <a:pt x="57" y="78"/>
                    <a:pt x="57" y="77"/>
                  </a:cubicBezTo>
                  <a:cubicBezTo>
                    <a:pt x="57" y="76"/>
                    <a:pt x="57" y="75"/>
                    <a:pt x="57" y="74"/>
                  </a:cubicBezTo>
                  <a:cubicBezTo>
                    <a:pt x="57" y="73"/>
                    <a:pt x="56" y="72"/>
                    <a:pt x="55" y="71"/>
                  </a:cubicBezTo>
                  <a:cubicBezTo>
                    <a:pt x="55" y="70"/>
                    <a:pt x="56" y="69"/>
                    <a:pt x="56" y="67"/>
                  </a:cubicBezTo>
                  <a:cubicBezTo>
                    <a:pt x="55" y="67"/>
                    <a:pt x="55" y="68"/>
                    <a:pt x="55" y="68"/>
                  </a:cubicBezTo>
                  <a:cubicBezTo>
                    <a:pt x="54" y="68"/>
                    <a:pt x="54" y="67"/>
                    <a:pt x="53" y="67"/>
                  </a:cubicBezTo>
                  <a:cubicBezTo>
                    <a:pt x="53" y="67"/>
                    <a:pt x="53" y="66"/>
                    <a:pt x="53" y="66"/>
                  </a:cubicBezTo>
                  <a:cubicBezTo>
                    <a:pt x="52" y="66"/>
                    <a:pt x="52" y="67"/>
                    <a:pt x="52" y="68"/>
                  </a:cubicBezTo>
                  <a:cubicBezTo>
                    <a:pt x="51" y="67"/>
                    <a:pt x="50" y="68"/>
                    <a:pt x="49" y="68"/>
                  </a:cubicBezTo>
                  <a:cubicBezTo>
                    <a:pt x="48" y="68"/>
                    <a:pt x="47" y="67"/>
                    <a:pt x="46" y="66"/>
                  </a:cubicBezTo>
                  <a:cubicBezTo>
                    <a:pt x="46" y="65"/>
                    <a:pt x="46" y="64"/>
                    <a:pt x="45" y="63"/>
                  </a:cubicBezTo>
                  <a:cubicBezTo>
                    <a:pt x="45" y="61"/>
                    <a:pt x="45" y="59"/>
                    <a:pt x="45" y="58"/>
                  </a:cubicBezTo>
                  <a:cubicBezTo>
                    <a:pt x="45" y="57"/>
                    <a:pt x="46" y="56"/>
                    <a:pt x="46" y="55"/>
                  </a:cubicBezTo>
                  <a:cubicBezTo>
                    <a:pt x="46" y="54"/>
                    <a:pt x="47" y="54"/>
                    <a:pt x="48" y="53"/>
                  </a:cubicBezTo>
                  <a:cubicBezTo>
                    <a:pt x="48" y="52"/>
                    <a:pt x="48" y="51"/>
                    <a:pt x="48" y="50"/>
                  </a:cubicBezTo>
                  <a:cubicBezTo>
                    <a:pt x="49" y="50"/>
                    <a:pt x="49" y="49"/>
                    <a:pt x="50" y="49"/>
                  </a:cubicBezTo>
                  <a:cubicBezTo>
                    <a:pt x="50" y="49"/>
                    <a:pt x="50" y="49"/>
                    <a:pt x="51" y="49"/>
                  </a:cubicBezTo>
                  <a:cubicBezTo>
                    <a:pt x="51" y="49"/>
                    <a:pt x="53" y="48"/>
                    <a:pt x="54" y="49"/>
                  </a:cubicBezTo>
                  <a:cubicBezTo>
                    <a:pt x="55" y="48"/>
                    <a:pt x="56" y="48"/>
                    <a:pt x="57" y="48"/>
                  </a:cubicBezTo>
                  <a:cubicBezTo>
                    <a:pt x="57" y="48"/>
                    <a:pt x="57" y="49"/>
                    <a:pt x="57" y="49"/>
                  </a:cubicBezTo>
                  <a:cubicBezTo>
                    <a:pt x="57" y="49"/>
                    <a:pt x="57" y="49"/>
                    <a:pt x="57" y="50"/>
                  </a:cubicBezTo>
                  <a:cubicBezTo>
                    <a:pt x="58" y="51"/>
                    <a:pt x="59" y="51"/>
                    <a:pt x="60" y="52"/>
                  </a:cubicBezTo>
                  <a:cubicBezTo>
                    <a:pt x="61" y="52"/>
                    <a:pt x="61" y="51"/>
                    <a:pt x="61" y="51"/>
                  </a:cubicBezTo>
                  <a:cubicBezTo>
                    <a:pt x="63" y="51"/>
                    <a:pt x="64" y="51"/>
                    <a:pt x="66" y="52"/>
                  </a:cubicBezTo>
                  <a:cubicBezTo>
                    <a:pt x="67" y="52"/>
                    <a:pt x="66" y="50"/>
                    <a:pt x="67" y="50"/>
                  </a:cubicBezTo>
                  <a:cubicBezTo>
                    <a:pt x="67" y="49"/>
                    <a:pt x="67" y="49"/>
                    <a:pt x="67" y="49"/>
                  </a:cubicBezTo>
                  <a:cubicBezTo>
                    <a:pt x="66" y="48"/>
                    <a:pt x="67" y="50"/>
                    <a:pt x="66" y="50"/>
                  </a:cubicBezTo>
                  <a:cubicBezTo>
                    <a:pt x="65" y="50"/>
                    <a:pt x="66" y="49"/>
                    <a:pt x="65" y="49"/>
                  </a:cubicBezTo>
                  <a:cubicBezTo>
                    <a:pt x="65" y="49"/>
                    <a:pt x="64" y="49"/>
                    <a:pt x="63" y="49"/>
                  </a:cubicBezTo>
                  <a:cubicBezTo>
                    <a:pt x="63" y="48"/>
                    <a:pt x="63" y="48"/>
                    <a:pt x="63" y="48"/>
                  </a:cubicBezTo>
                  <a:cubicBezTo>
                    <a:pt x="63" y="47"/>
                    <a:pt x="63" y="47"/>
                    <a:pt x="63" y="46"/>
                  </a:cubicBezTo>
                  <a:cubicBezTo>
                    <a:pt x="63" y="46"/>
                    <a:pt x="62" y="46"/>
                    <a:pt x="62" y="46"/>
                  </a:cubicBezTo>
                  <a:cubicBezTo>
                    <a:pt x="62" y="47"/>
                    <a:pt x="62" y="48"/>
                    <a:pt x="62" y="49"/>
                  </a:cubicBezTo>
                  <a:cubicBezTo>
                    <a:pt x="63" y="48"/>
                    <a:pt x="63" y="49"/>
                    <a:pt x="63" y="49"/>
                  </a:cubicBezTo>
                  <a:cubicBezTo>
                    <a:pt x="62" y="49"/>
                    <a:pt x="62" y="49"/>
                    <a:pt x="62" y="49"/>
                  </a:cubicBezTo>
                  <a:cubicBezTo>
                    <a:pt x="62" y="49"/>
                    <a:pt x="62" y="49"/>
                    <a:pt x="62" y="49"/>
                  </a:cubicBezTo>
                  <a:cubicBezTo>
                    <a:pt x="62" y="49"/>
                    <a:pt x="61" y="49"/>
                    <a:pt x="61" y="48"/>
                  </a:cubicBezTo>
                  <a:cubicBezTo>
                    <a:pt x="61" y="48"/>
                    <a:pt x="61" y="47"/>
                    <a:pt x="61" y="47"/>
                  </a:cubicBezTo>
                  <a:cubicBezTo>
                    <a:pt x="61" y="47"/>
                    <a:pt x="61" y="46"/>
                    <a:pt x="60" y="46"/>
                  </a:cubicBezTo>
                  <a:cubicBezTo>
                    <a:pt x="60" y="46"/>
                    <a:pt x="60" y="45"/>
                    <a:pt x="60" y="45"/>
                  </a:cubicBezTo>
                  <a:cubicBezTo>
                    <a:pt x="59" y="44"/>
                    <a:pt x="58" y="44"/>
                    <a:pt x="58" y="43"/>
                  </a:cubicBezTo>
                  <a:cubicBezTo>
                    <a:pt x="57" y="45"/>
                    <a:pt x="60" y="45"/>
                    <a:pt x="60" y="46"/>
                  </a:cubicBezTo>
                  <a:cubicBezTo>
                    <a:pt x="60" y="47"/>
                    <a:pt x="59" y="45"/>
                    <a:pt x="59" y="46"/>
                  </a:cubicBezTo>
                  <a:cubicBezTo>
                    <a:pt x="59" y="46"/>
                    <a:pt x="60" y="46"/>
                    <a:pt x="59" y="47"/>
                  </a:cubicBezTo>
                  <a:cubicBezTo>
                    <a:pt x="59" y="47"/>
                    <a:pt x="58" y="47"/>
                    <a:pt x="59" y="48"/>
                  </a:cubicBezTo>
                  <a:cubicBezTo>
                    <a:pt x="58" y="48"/>
                    <a:pt x="58" y="48"/>
                    <a:pt x="58" y="47"/>
                  </a:cubicBezTo>
                  <a:cubicBezTo>
                    <a:pt x="58" y="47"/>
                    <a:pt x="59" y="47"/>
                    <a:pt x="59" y="47"/>
                  </a:cubicBezTo>
                  <a:cubicBezTo>
                    <a:pt x="58" y="46"/>
                    <a:pt x="58" y="45"/>
                    <a:pt x="57" y="45"/>
                  </a:cubicBezTo>
                  <a:cubicBezTo>
                    <a:pt x="57" y="45"/>
                    <a:pt x="57" y="45"/>
                    <a:pt x="56" y="44"/>
                  </a:cubicBezTo>
                  <a:cubicBezTo>
                    <a:pt x="56" y="46"/>
                    <a:pt x="57" y="47"/>
                    <a:pt x="56" y="47"/>
                  </a:cubicBezTo>
                  <a:cubicBezTo>
                    <a:pt x="56" y="46"/>
                    <a:pt x="55" y="44"/>
                    <a:pt x="56" y="44"/>
                  </a:cubicBezTo>
                  <a:cubicBezTo>
                    <a:pt x="55" y="44"/>
                    <a:pt x="55" y="44"/>
                    <a:pt x="54" y="44"/>
                  </a:cubicBezTo>
                  <a:cubicBezTo>
                    <a:pt x="53" y="44"/>
                    <a:pt x="53" y="45"/>
                    <a:pt x="52" y="46"/>
                  </a:cubicBezTo>
                  <a:cubicBezTo>
                    <a:pt x="53" y="47"/>
                    <a:pt x="52" y="48"/>
                    <a:pt x="52" y="49"/>
                  </a:cubicBezTo>
                  <a:cubicBezTo>
                    <a:pt x="51" y="48"/>
                    <a:pt x="51" y="48"/>
                    <a:pt x="50" y="49"/>
                  </a:cubicBezTo>
                  <a:cubicBezTo>
                    <a:pt x="50" y="48"/>
                    <a:pt x="49" y="48"/>
                    <a:pt x="48" y="48"/>
                  </a:cubicBezTo>
                  <a:cubicBezTo>
                    <a:pt x="49" y="47"/>
                    <a:pt x="48" y="47"/>
                    <a:pt x="48" y="46"/>
                  </a:cubicBezTo>
                  <a:cubicBezTo>
                    <a:pt x="49" y="46"/>
                    <a:pt x="48" y="45"/>
                    <a:pt x="48" y="44"/>
                  </a:cubicBezTo>
                  <a:cubicBezTo>
                    <a:pt x="50" y="44"/>
                    <a:pt x="50" y="43"/>
                    <a:pt x="51" y="44"/>
                  </a:cubicBezTo>
                  <a:cubicBezTo>
                    <a:pt x="52" y="44"/>
                    <a:pt x="52" y="43"/>
                    <a:pt x="52" y="43"/>
                  </a:cubicBezTo>
                  <a:cubicBezTo>
                    <a:pt x="52" y="42"/>
                    <a:pt x="51" y="42"/>
                    <a:pt x="51" y="41"/>
                  </a:cubicBezTo>
                  <a:cubicBezTo>
                    <a:pt x="51" y="41"/>
                    <a:pt x="50" y="41"/>
                    <a:pt x="50" y="41"/>
                  </a:cubicBezTo>
                  <a:cubicBezTo>
                    <a:pt x="50" y="40"/>
                    <a:pt x="50" y="40"/>
                    <a:pt x="51" y="40"/>
                  </a:cubicBezTo>
                  <a:cubicBezTo>
                    <a:pt x="51" y="40"/>
                    <a:pt x="51" y="39"/>
                    <a:pt x="52" y="39"/>
                  </a:cubicBezTo>
                  <a:cubicBezTo>
                    <a:pt x="52" y="39"/>
                    <a:pt x="52" y="39"/>
                    <a:pt x="52" y="39"/>
                  </a:cubicBezTo>
                  <a:cubicBezTo>
                    <a:pt x="51" y="39"/>
                    <a:pt x="50" y="39"/>
                    <a:pt x="49" y="39"/>
                  </a:cubicBezTo>
                  <a:cubicBezTo>
                    <a:pt x="49" y="39"/>
                    <a:pt x="50" y="39"/>
                    <a:pt x="50" y="39"/>
                  </a:cubicBezTo>
                  <a:cubicBezTo>
                    <a:pt x="50" y="38"/>
                    <a:pt x="50" y="38"/>
                    <a:pt x="50" y="37"/>
                  </a:cubicBezTo>
                  <a:cubicBezTo>
                    <a:pt x="50" y="37"/>
                    <a:pt x="51" y="37"/>
                    <a:pt x="51" y="36"/>
                  </a:cubicBezTo>
                  <a:cubicBezTo>
                    <a:pt x="51" y="36"/>
                    <a:pt x="50" y="36"/>
                    <a:pt x="50" y="35"/>
                  </a:cubicBezTo>
                  <a:cubicBezTo>
                    <a:pt x="50" y="34"/>
                    <a:pt x="50" y="34"/>
                    <a:pt x="50" y="33"/>
                  </a:cubicBezTo>
                  <a:cubicBezTo>
                    <a:pt x="51" y="32"/>
                    <a:pt x="51" y="32"/>
                    <a:pt x="52" y="32"/>
                  </a:cubicBezTo>
                  <a:cubicBezTo>
                    <a:pt x="52" y="33"/>
                    <a:pt x="51" y="33"/>
                    <a:pt x="51" y="33"/>
                  </a:cubicBezTo>
                  <a:cubicBezTo>
                    <a:pt x="51" y="33"/>
                    <a:pt x="51" y="33"/>
                    <a:pt x="52" y="34"/>
                  </a:cubicBezTo>
                  <a:cubicBezTo>
                    <a:pt x="51" y="35"/>
                    <a:pt x="52" y="35"/>
                    <a:pt x="52" y="36"/>
                  </a:cubicBezTo>
                  <a:cubicBezTo>
                    <a:pt x="52" y="37"/>
                    <a:pt x="53" y="37"/>
                    <a:pt x="53" y="37"/>
                  </a:cubicBezTo>
                  <a:cubicBezTo>
                    <a:pt x="52" y="38"/>
                    <a:pt x="52" y="38"/>
                    <a:pt x="52" y="39"/>
                  </a:cubicBezTo>
                  <a:cubicBezTo>
                    <a:pt x="53" y="39"/>
                    <a:pt x="52" y="38"/>
                    <a:pt x="54" y="38"/>
                  </a:cubicBezTo>
                  <a:cubicBezTo>
                    <a:pt x="53" y="37"/>
                    <a:pt x="54" y="37"/>
                    <a:pt x="54" y="37"/>
                  </a:cubicBezTo>
                  <a:cubicBezTo>
                    <a:pt x="54" y="37"/>
                    <a:pt x="55" y="36"/>
                    <a:pt x="55" y="36"/>
                  </a:cubicBezTo>
                  <a:cubicBezTo>
                    <a:pt x="55" y="36"/>
                    <a:pt x="56" y="36"/>
                    <a:pt x="55" y="36"/>
                  </a:cubicBezTo>
                  <a:cubicBezTo>
                    <a:pt x="55" y="35"/>
                    <a:pt x="55" y="35"/>
                    <a:pt x="56" y="34"/>
                  </a:cubicBezTo>
                  <a:cubicBezTo>
                    <a:pt x="56" y="34"/>
                    <a:pt x="55" y="34"/>
                    <a:pt x="54" y="33"/>
                  </a:cubicBezTo>
                  <a:cubicBezTo>
                    <a:pt x="54" y="33"/>
                    <a:pt x="54" y="32"/>
                    <a:pt x="54" y="31"/>
                  </a:cubicBezTo>
                  <a:cubicBezTo>
                    <a:pt x="54" y="30"/>
                    <a:pt x="55" y="29"/>
                    <a:pt x="56" y="29"/>
                  </a:cubicBezTo>
                  <a:cubicBezTo>
                    <a:pt x="56" y="29"/>
                    <a:pt x="56" y="28"/>
                    <a:pt x="56" y="28"/>
                  </a:cubicBezTo>
                  <a:cubicBezTo>
                    <a:pt x="56" y="28"/>
                    <a:pt x="56" y="28"/>
                    <a:pt x="56" y="28"/>
                  </a:cubicBezTo>
                  <a:cubicBezTo>
                    <a:pt x="57" y="28"/>
                    <a:pt x="57" y="27"/>
                    <a:pt x="57" y="26"/>
                  </a:cubicBezTo>
                  <a:cubicBezTo>
                    <a:pt x="58" y="25"/>
                    <a:pt x="59" y="25"/>
                    <a:pt x="59" y="24"/>
                  </a:cubicBezTo>
                  <a:cubicBezTo>
                    <a:pt x="60" y="24"/>
                    <a:pt x="60" y="23"/>
                    <a:pt x="60" y="24"/>
                  </a:cubicBezTo>
                  <a:cubicBezTo>
                    <a:pt x="61" y="23"/>
                    <a:pt x="61" y="23"/>
                    <a:pt x="61" y="23"/>
                  </a:cubicBezTo>
                  <a:cubicBezTo>
                    <a:pt x="62" y="23"/>
                    <a:pt x="63" y="23"/>
                    <a:pt x="63" y="23"/>
                  </a:cubicBezTo>
                  <a:cubicBezTo>
                    <a:pt x="63" y="23"/>
                    <a:pt x="64" y="23"/>
                    <a:pt x="64" y="24"/>
                  </a:cubicBezTo>
                  <a:cubicBezTo>
                    <a:pt x="65" y="24"/>
                    <a:pt x="65" y="24"/>
                    <a:pt x="65" y="25"/>
                  </a:cubicBezTo>
                  <a:cubicBezTo>
                    <a:pt x="67" y="25"/>
                    <a:pt x="68" y="25"/>
                    <a:pt x="68" y="27"/>
                  </a:cubicBezTo>
                  <a:cubicBezTo>
                    <a:pt x="69" y="27"/>
                    <a:pt x="69" y="26"/>
                    <a:pt x="69" y="25"/>
                  </a:cubicBezTo>
                  <a:cubicBezTo>
                    <a:pt x="69" y="25"/>
                    <a:pt x="69" y="25"/>
                    <a:pt x="70" y="25"/>
                  </a:cubicBezTo>
                  <a:cubicBezTo>
                    <a:pt x="70" y="25"/>
                    <a:pt x="70" y="26"/>
                    <a:pt x="70" y="26"/>
                  </a:cubicBezTo>
                  <a:cubicBezTo>
                    <a:pt x="71" y="26"/>
                    <a:pt x="71" y="25"/>
                    <a:pt x="72" y="25"/>
                  </a:cubicBezTo>
                  <a:cubicBezTo>
                    <a:pt x="73" y="25"/>
                    <a:pt x="74" y="24"/>
                    <a:pt x="75" y="25"/>
                  </a:cubicBezTo>
                  <a:cubicBezTo>
                    <a:pt x="75" y="24"/>
                    <a:pt x="74" y="24"/>
                    <a:pt x="74" y="23"/>
                  </a:cubicBezTo>
                  <a:cubicBezTo>
                    <a:pt x="75" y="23"/>
                    <a:pt x="75" y="24"/>
                    <a:pt x="76" y="24"/>
                  </a:cubicBezTo>
                  <a:cubicBezTo>
                    <a:pt x="77" y="23"/>
                    <a:pt x="78" y="22"/>
                    <a:pt x="78" y="21"/>
                  </a:cubicBezTo>
                  <a:cubicBezTo>
                    <a:pt x="79" y="21"/>
                    <a:pt x="79" y="22"/>
                    <a:pt x="79" y="22"/>
                  </a:cubicBezTo>
                  <a:cubicBezTo>
                    <a:pt x="80" y="23"/>
                    <a:pt x="80" y="21"/>
                    <a:pt x="80" y="22"/>
                  </a:cubicBezTo>
                  <a:cubicBezTo>
                    <a:pt x="80" y="22"/>
                    <a:pt x="80" y="23"/>
                    <a:pt x="80" y="23"/>
                  </a:cubicBezTo>
                  <a:cubicBezTo>
                    <a:pt x="81" y="23"/>
                    <a:pt x="81" y="22"/>
                    <a:pt x="81" y="22"/>
                  </a:cubicBezTo>
                  <a:cubicBezTo>
                    <a:pt x="82" y="22"/>
                    <a:pt x="82" y="22"/>
                    <a:pt x="83" y="23"/>
                  </a:cubicBezTo>
                  <a:cubicBezTo>
                    <a:pt x="83" y="22"/>
                    <a:pt x="82" y="22"/>
                    <a:pt x="82" y="21"/>
                  </a:cubicBezTo>
                  <a:cubicBezTo>
                    <a:pt x="82" y="20"/>
                    <a:pt x="82" y="21"/>
                    <a:pt x="83" y="21"/>
                  </a:cubicBezTo>
                  <a:cubicBezTo>
                    <a:pt x="83" y="21"/>
                    <a:pt x="83" y="20"/>
                    <a:pt x="83" y="20"/>
                  </a:cubicBezTo>
                  <a:cubicBezTo>
                    <a:pt x="84" y="20"/>
                    <a:pt x="84" y="19"/>
                    <a:pt x="84" y="19"/>
                  </a:cubicBezTo>
                  <a:cubicBezTo>
                    <a:pt x="85" y="19"/>
                    <a:pt x="86" y="19"/>
                    <a:pt x="87" y="18"/>
                  </a:cubicBezTo>
                  <a:cubicBezTo>
                    <a:pt x="87" y="18"/>
                    <a:pt x="87" y="19"/>
                    <a:pt x="87" y="19"/>
                  </a:cubicBezTo>
                  <a:cubicBezTo>
                    <a:pt x="88" y="19"/>
                    <a:pt x="88" y="18"/>
                    <a:pt x="89" y="18"/>
                  </a:cubicBezTo>
                  <a:cubicBezTo>
                    <a:pt x="89" y="18"/>
                    <a:pt x="89" y="17"/>
                    <a:pt x="89" y="17"/>
                  </a:cubicBezTo>
                  <a:cubicBezTo>
                    <a:pt x="90" y="17"/>
                    <a:pt x="90" y="17"/>
                    <a:pt x="90" y="18"/>
                  </a:cubicBezTo>
                  <a:cubicBezTo>
                    <a:pt x="91" y="18"/>
                    <a:pt x="92" y="18"/>
                    <a:pt x="92" y="17"/>
                  </a:cubicBezTo>
                  <a:cubicBezTo>
                    <a:pt x="93" y="18"/>
                    <a:pt x="93" y="18"/>
                    <a:pt x="93" y="19"/>
                  </a:cubicBezTo>
                  <a:cubicBezTo>
                    <a:pt x="93" y="20"/>
                    <a:pt x="93" y="20"/>
                    <a:pt x="93" y="20"/>
                  </a:cubicBezTo>
                  <a:cubicBezTo>
                    <a:pt x="94" y="20"/>
                    <a:pt x="94" y="21"/>
                    <a:pt x="95" y="21"/>
                  </a:cubicBezTo>
                  <a:cubicBezTo>
                    <a:pt x="95" y="21"/>
                    <a:pt x="95" y="21"/>
                    <a:pt x="95" y="21"/>
                  </a:cubicBezTo>
                  <a:cubicBezTo>
                    <a:pt x="96" y="21"/>
                    <a:pt x="96" y="21"/>
                    <a:pt x="97" y="21"/>
                  </a:cubicBezTo>
                  <a:cubicBezTo>
                    <a:pt x="101" y="25"/>
                    <a:pt x="104" y="30"/>
                    <a:pt x="107" y="35"/>
                  </a:cubicBezTo>
                  <a:close/>
                  <a:moveTo>
                    <a:pt x="111" y="44"/>
                  </a:moveTo>
                  <a:cubicBezTo>
                    <a:pt x="111" y="44"/>
                    <a:pt x="111" y="44"/>
                    <a:pt x="111" y="44"/>
                  </a:cubicBezTo>
                  <a:cubicBezTo>
                    <a:pt x="110" y="45"/>
                    <a:pt x="110" y="44"/>
                    <a:pt x="110" y="44"/>
                  </a:cubicBezTo>
                  <a:cubicBezTo>
                    <a:pt x="109" y="44"/>
                    <a:pt x="109" y="45"/>
                    <a:pt x="109" y="44"/>
                  </a:cubicBezTo>
                  <a:cubicBezTo>
                    <a:pt x="109" y="43"/>
                    <a:pt x="109" y="43"/>
                    <a:pt x="109" y="42"/>
                  </a:cubicBezTo>
                  <a:cubicBezTo>
                    <a:pt x="109" y="42"/>
                    <a:pt x="110" y="42"/>
                    <a:pt x="110" y="42"/>
                  </a:cubicBezTo>
                  <a:cubicBezTo>
                    <a:pt x="110" y="43"/>
                    <a:pt x="111" y="44"/>
                    <a:pt x="111" y="44"/>
                  </a:cubicBezTo>
                  <a:close/>
                  <a:moveTo>
                    <a:pt x="104" y="63"/>
                  </a:moveTo>
                  <a:cubicBezTo>
                    <a:pt x="105" y="63"/>
                    <a:pt x="105" y="62"/>
                    <a:pt x="105" y="63"/>
                  </a:cubicBezTo>
                  <a:cubicBezTo>
                    <a:pt x="105" y="62"/>
                    <a:pt x="105" y="61"/>
                    <a:pt x="106" y="61"/>
                  </a:cubicBezTo>
                  <a:cubicBezTo>
                    <a:pt x="106" y="61"/>
                    <a:pt x="106" y="62"/>
                    <a:pt x="106" y="62"/>
                  </a:cubicBezTo>
                  <a:cubicBezTo>
                    <a:pt x="107" y="63"/>
                    <a:pt x="107" y="63"/>
                    <a:pt x="107" y="64"/>
                  </a:cubicBezTo>
                  <a:cubicBezTo>
                    <a:pt x="106" y="63"/>
                    <a:pt x="106" y="64"/>
                    <a:pt x="106" y="64"/>
                  </a:cubicBezTo>
                  <a:cubicBezTo>
                    <a:pt x="105" y="64"/>
                    <a:pt x="105" y="64"/>
                    <a:pt x="105" y="63"/>
                  </a:cubicBezTo>
                  <a:cubicBezTo>
                    <a:pt x="105" y="63"/>
                    <a:pt x="105" y="64"/>
                    <a:pt x="104" y="63"/>
                  </a:cubicBezTo>
                  <a:close/>
                  <a:moveTo>
                    <a:pt x="105" y="72"/>
                  </a:moveTo>
                  <a:cubicBezTo>
                    <a:pt x="104" y="72"/>
                    <a:pt x="104" y="72"/>
                    <a:pt x="104" y="71"/>
                  </a:cubicBezTo>
                  <a:cubicBezTo>
                    <a:pt x="103" y="72"/>
                    <a:pt x="103" y="72"/>
                    <a:pt x="103" y="73"/>
                  </a:cubicBezTo>
                  <a:cubicBezTo>
                    <a:pt x="102" y="72"/>
                    <a:pt x="103" y="69"/>
                    <a:pt x="104" y="69"/>
                  </a:cubicBezTo>
                  <a:cubicBezTo>
                    <a:pt x="104" y="69"/>
                    <a:pt x="105" y="69"/>
                    <a:pt x="105" y="70"/>
                  </a:cubicBezTo>
                  <a:cubicBezTo>
                    <a:pt x="105" y="70"/>
                    <a:pt x="104" y="70"/>
                    <a:pt x="104" y="70"/>
                  </a:cubicBezTo>
                  <a:cubicBezTo>
                    <a:pt x="104" y="71"/>
                    <a:pt x="105" y="71"/>
                    <a:pt x="105" y="72"/>
                  </a:cubicBezTo>
                  <a:close/>
                  <a:moveTo>
                    <a:pt x="102" y="70"/>
                  </a:moveTo>
                  <a:cubicBezTo>
                    <a:pt x="102" y="70"/>
                    <a:pt x="102" y="71"/>
                    <a:pt x="102" y="72"/>
                  </a:cubicBezTo>
                  <a:cubicBezTo>
                    <a:pt x="102" y="72"/>
                    <a:pt x="102" y="72"/>
                    <a:pt x="102" y="72"/>
                  </a:cubicBezTo>
                  <a:cubicBezTo>
                    <a:pt x="102" y="72"/>
                    <a:pt x="101" y="72"/>
                    <a:pt x="101" y="72"/>
                  </a:cubicBezTo>
                  <a:cubicBezTo>
                    <a:pt x="100" y="73"/>
                    <a:pt x="100" y="71"/>
                    <a:pt x="99" y="72"/>
                  </a:cubicBezTo>
                  <a:cubicBezTo>
                    <a:pt x="99" y="71"/>
                    <a:pt x="98" y="70"/>
                    <a:pt x="98" y="70"/>
                  </a:cubicBezTo>
                  <a:cubicBezTo>
                    <a:pt x="99" y="68"/>
                    <a:pt x="101" y="68"/>
                    <a:pt x="101" y="66"/>
                  </a:cubicBezTo>
                  <a:cubicBezTo>
                    <a:pt x="102" y="66"/>
                    <a:pt x="102" y="66"/>
                    <a:pt x="103" y="67"/>
                  </a:cubicBezTo>
                  <a:cubicBezTo>
                    <a:pt x="103" y="67"/>
                    <a:pt x="103" y="68"/>
                    <a:pt x="102" y="68"/>
                  </a:cubicBezTo>
                  <a:cubicBezTo>
                    <a:pt x="103" y="68"/>
                    <a:pt x="102" y="69"/>
                    <a:pt x="102" y="70"/>
                  </a:cubicBezTo>
                  <a:close/>
                  <a:moveTo>
                    <a:pt x="101" y="75"/>
                  </a:moveTo>
                  <a:cubicBezTo>
                    <a:pt x="99" y="75"/>
                    <a:pt x="99" y="74"/>
                    <a:pt x="97" y="74"/>
                  </a:cubicBezTo>
                  <a:cubicBezTo>
                    <a:pt x="97" y="73"/>
                    <a:pt x="97" y="73"/>
                    <a:pt x="97" y="73"/>
                  </a:cubicBezTo>
                  <a:cubicBezTo>
                    <a:pt x="98" y="73"/>
                    <a:pt x="99" y="73"/>
                    <a:pt x="101" y="73"/>
                  </a:cubicBezTo>
                  <a:cubicBezTo>
                    <a:pt x="101" y="74"/>
                    <a:pt x="101" y="74"/>
                    <a:pt x="101" y="75"/>
                  </a:cubicBezTo>
                  <a:close/>
                  <a:moveTo>
                    <a:pt x="103" y="57"/>
                  </a:moveTo>
                  <a:cubicBezTo>
                    <a:pt x="103" y="57"/>
                    <a:pt x="102" y="56"/>
                    <a:pt x="102" y="56"/>
                  </a:cubicBezTo>
                  <a:cubicBezTo>
                    <a:pt x="102" y="55"/>
                    <a:pt x="103" y="55"/>
                    <a:pt x="103" y="55"/>
                  </a:cubicBezTo>
                  <a:cubicBezTo>
                    <a:pt x="103" y="56"/>
                    <a:pt x="103" y="57"/>
                    <a:pt x="103" y="57"/>
                  </a:cubicBezTo>
                  <a:close/>
                  <a:moveTo>
                    <a:pt x="105" y="59"/>
                  </a:moveTo>
                  <a:cubicBezTo>
                    <a:pt x="105" y="60"/>
                    <a:pt x="104" y="60"/>
                    <a:pt x="104" y="61"/>
                  </a:cubicBezTo>
                  <a:cubicBezTo>
                    <a:pt x="103" y="60"/>
                    <a:pt x="103" y="60"/>
                    <a:pt x="103" y="59"/>
                  </a:cubicBezTo>
                  <a:cubicBezTo>
                    <a:pt x="103" y="58"/>
                    <a:pt x="104" y="58"/>
                    <a:pt x="105" y="59"/>
                  </a:cubicBezTo>
                  <a:close/>
                  <a:moveTo>
                    <a:pt x="109" y="69"/>
                  </a:moveTo>
                  <a:cubicBezTo>
                    <a:pt x="109" y="70"/>
                    <a:pt x="108" y="70"/>
                    <a:pt x="107" y="70"/>
                  </a:cubicBezTo>
                  <a:cubicBezTo>
                    <a:pt x="107" y="69"/>
                    <a:pt x="108" y="69"/>
                    <a:pt x="109" y="69"/>
                  </a:cubicBezTo>
                  <a:close/>
                  <a:moveTo>
                    <a:pt x="108" y="50"/>
                  </a:moveTo>
                  <a:cubicBezTo>
                    <a:pt x="108" y="50"/>
                    <a:pt x="108" y="50"/>
                    <a:pt x="108" y="50"/>
                  </a:cubicBezTo>
                  <a:cubicBezTo>
                    <a:pt x="107" y="51"/>
                    <a:pt x="107" y="51"/>
                    <a:pt x="107" y="52"/>
                  </a:cubicBezTo>
                  <a:cubicBezTo>
                    <a:pt x="106" y="51"/>
                    <a:pt x="106" y="51"/>
                    <a:pt x="106" y="50"/>
                  </a:cubicBezTo>
                  <a:cubicBezTo>
                    <a:pt x="106" y="50"/>
                    <a:pt x="107" y="50"/>
                    <a:pt x="107" y="50"/>
                  </a:cubicBezTo>
                  <a:cubicBezTo>
                    <a:pt x="107" y="50"/>
                    <a:pt x="106" y="51"/>
                    <a:pt x="106" y="50"/>
                  </a:cubicBezTo>
                  <a:cubicBezTo>
                    <a:pt x="106" y="49"/>
                    <a:pt x="107" y="49"/>
                    <a:pt x="108" y="49"/>
                  </a:cubicBezTo>
                  <a:cubicBezTo>
                    <a:pt x="109" y="48"/>
                    <a:pt x="109" y="48"/>
                    <a:pt x="110" y="47"/>
                  </a:cubicBezTo>
                  <a:cubicBezTo>
                    <a:pt x="109" y="47"/>
                    <a:pt x="110" y="47"/>
                    <a:pt x="110" y="47"/>
                  </a:cubicBezTo>
                  <a:cubicBezTo>
                    <a:pt x="109" y="46"/>
                    <a:pt x="110" y="45"/>
                    <a:pt x="110" y="44"/>
                  </a:cubicBezTo>
                  <a:cubicBezTo>
                    <a:pt x="110" y="44"/>
                    <a:pt x="110" y="44"/>
                    <a:pt x="110" y="44"/>
                  </a:cubicBezTo>
                  <a:cubicBezTo>
                    <a:pt x="110" y="46"/>
                    <a:pt x="111" y="47"/>
                    <a:pt x="111" y="49"/>
                  </a:cubicBezTo>
                  <a:cubicBezTo>
                    <a:pt x="110" y="50"/>
                    <a:pt x="109" y="50"/>
                    <a:pt x="108" y="50"/>
                  </a:cubicBezTo>
                  <a:close/>
                  <a:moveTo>
                    <a:pt x="109" y="39"/>
                  </a:moveTo>
                  <a:cubicBezTo>
                    <a:pt x="109" y="40"/>
                    <a:pt x="110" y="41"/>
                    <a:pt x="110" y="41"/>
                  </a:cubicBezTo>
                  <a:cubicBezTo>
                    <a:pt x="109" y="41"/>
                    <a:pt x="109" y="40"/>
                    <a:pt x="109" y="39"/>
                  </a:cubicBezTo>
                  <a:close/>
                  <a:moveTo>
                    <a:pt x="93" y="66"/>
                  </a:moveTo>
                  <a:cubicBezTo>
                    <a:pt x="93" y="66"/>
                    <a:pt x="93" y="67"/>
                    <a:pt x="93" y="66"/>
                  </a:cubicBezTo>
                  <a:cubicBezTo>
                    <a:pt x="94" y="66"/>
                    <a:pt x="94" y="67"/>
                    <a:pt x="94" y="67"/>
                  </a:cubicBezTo>
                  <a:cubicBezTo>
                    <a:pt x="94" y="67"/>
                    <a:pt x="95" y="68"/>
                    <a:pt x="95" y="68"/>
                  </a:cubicBezTo>
                  <a:cubicBezTo>
                    <a:pt x="95" y="69"/>
                    <a:pt x="96" y="69"/>
                    <a:pt x="96" y="70"/>
                  </a:cubicBezTo>
                  <a:cubicBezTo>
                    <a:pt x="96" y="71"/>
                    <a:pt x="97" y="72"/>
                    <a:pt x="97" y="72"/>
                  </a:cubicBezTo>
                  <a:cubicBezTo>
                    <a:pt x="96" y="73"/>
                    <a:pt x="96" y="71"/>
                    <a:pt x="95" y="71"/>
                  </a:cubicBezTo>
                  <a:cubicBezTo>
                    <a:pt x="95" y="68"/>
                    <a:pt x="93" y="69"/>
                    <a:pt x="93" y="66"/>
                  </a:cubicBezTo>
                  <a:close/>
                  <a:moveTo>
                    <a:pt x="86" y="64"/>
                  </a:moveTo>
                  <a:cubicBezTo>
                    <a:pt x="87" y="64"/>
                    <a:pt x="87" y="65"/>
                    <a:pt x="87" y="65"/>
                  </a:cubicBezTo>
                  <a:cubicBezTo>
                    <a:pt x="87" y="65"/>
                    <a:pt x="87" y="66"/>
                    <a:pt x="86" y="66"/>
                  </a:cubicBezTo>
                  <a:cubicBezTo>
                    <a:pt x="86" y="65"/>
                    <a:pt x="87" y="65"/>
                    <a:pt x="86" y="64"/>
                  </a:cubicBezTo>
                  <a:close/>
                  <a:moveTo>
                    <a:pt x="73" y="81"/>
                  </a:moveTo>
                  <a:cubicBezTo>
                    <a:pt x="73" y="81"/>
                    <a:pt x="73" y="81"/>
                    <a:pt x="73" y="81"/>
                  </a:cubicBezTo>
                  <a:cubicBezTo>
                    <a:pt x="73" y="82"/>
                    <a:pt x="73" y="82"/>
                    <a:pt x="73" y="83"/>
                  </a:cubicBezTo>
                  <a:cubicBezTo>
                    <a:pt x="72" y="83"/>
                    <a:pt x="72" y="84"/>
                    <a:pt x="72" y="85"/>
                  </a:cubicBezTo>
                  <a:cubicBezTo>
                    <a:pt x="71" y="85"/>
                    <a:pt x="71" y="85"/>
                    <a:pt x="71" y="85"/>
                  </a:cubicBezTo>
                  <a:cubicBezTo>
                    <a:pt x="70" y="84"/>
                    <a:pt x="70" y="83"/>
                    <a:pt x="70" y="83"/>
                  </a:cubicBezTo>
                  <a:cubicBezTo>
                    <a:pt x="70" y="82"/>
                    <a:pt x="70" y="82"/>
                    <a:pt x="71" y="81"/>
                  </a:cubicBezTo>
                  <a:cubicBezTo>
                    <a:pt x="71" y="81"/>
                    <a:pt x="70" y="81"/>
                    <a:pt x="70" y="80"/>
                  </a:cubicBezTo>
                  <a:cubicBezTo>
                    <a:pt x="71" y="79"/>
                    <a:pt x="71" y="79"/>
                    <a:pt x="72" y="78"/>
                  </a:cubicBezTo>
                  <a:cubicBezTo>
                    <a:pt x="72" y="77"/>
                    <a:pt x="72" y="77"/>
                    <a:pt x="73" y="76"/>
                  </a:cubicBezTo>
                  <a:cubicBezTo>
                    <a:pt x="73" y="76"/>
                    <a:pt x="73" y="78"/>
                    <a:pt x="73" y="78"/>
                  </a:cubicBezTo>
                  <a:cubicBezTo>
                    <a:pt x="73" y="79"/>
                    <a:pt x="73" y="80"/>
                    <a:pt x="73" y="81"/>
                  </a:cubicBezTo>
                  <a:close/>
                  <a:moveTo>
                    <a:pt x="32" y="100"/>
                  </a:moveTo>
                  <a:cubicBezTo>
                    <a:pt x="32" y="100"/>
                    <a:pt x="33" y="99"/>
                    <a:pt x="33" y="100"/>
                  </a:cubicBezTo>
                  <a:cubicBezTo>
                    <a:pt x="33" y="100"/>
                    <a:pt x="33" y="100"/>
                    <a:pt x="32" y="100"/>
                  </a:cubicBezTo>
                  <a:close/>
                  <a:moveTo>
                    <a:pt x="39" y="31"/>
                  </a:moveTo>
                  <a:cubicBezTo>
                    <a:pt x="39" y="32"/>
                    <a:pt x="39" y="32"/>
                    <a:pt x="38" y="32"/>
                  </a:cubicBezTo>
                  <a:cubicBezTo>
                    <a:pt x="38" y="33"/>
                    <a:pt x="38" y="32"/>
                    <a:pt x="38" y="32"/>
                  </a:cubicBezTo>
                  <a:cubicBezTo>
                    <a:pt x="37" y="32"/>
                    <a:pt x="37" y="32"/>
                    <a:pt x="36" y="32"/>
                  </a:cubicBezTo>
                  <a:cubicBezTo>
                    <a:pt x="35" y="30"/>
                    <a:pt x="36" y="28"/>
                    <a:pt x="35" y="27"/>
                  </a:cubicBezTo>
                  <a:cubicBezTo>
                    <a:pt x="35" y="26"/>
                    <a:pt x="36" y="26"/>
                    <a:pt x="35" y="26"/>
                  </a:cubicBezTo>
                  <a:cubicBezTo>
                    <a:pt x="36" y="25"/>
                    <a:pt x="36" y="25"/>
                    <a:pt x="37" y="25"/>
                  </a:cubicBezTo>
                  <a:cubicBezTo>
                    <a:pt x="36" y="24"/>
                    <a:pt x="35" y="24"/>
                    <a:pt x="35" y="23"/>
                  </a:cubicBezTo>
                  <a:cubicBezTo>
                    <a:pt x="36" y="23"/>
                    <a:pt x="36" y="23"/>
                    <a:pt x="36" y="23"/>
                  </a:cubicBezTo>
                  <a:cubicBezTo>
                    <a:pt x="36" y="22"/>
                    <a:pt x="36" y="23"/>
                    <a:pt x="35" y="23"/>
                  </a:cubicBezTo>
                  <a:cubicBezTo>
                    <a:pt x="35" y="22"/>
                    <a:pt x="35" y="22"/>
                    <a:pt x="35" y="21"/>
                  </a:cubicBezTo>
                  <a:cubicBezTo>
                    <a:pt x="35" y="21"/>
                    <a:pt x="34" y="20"/>
                    <a:pt x="35" y="19"/>
                  </a:cubicBezTo>
                  <a:cubicBezTo>
                    <a:pt x="34" y="20"/>
                    <a:pt x="33" y="19"/>
                    <a:pt x="32" y="19"/>
                  </a:cubicBezTo>
                  <a:cubicBezTo>
                    <a:pt x="32" y="19"/>
                    <a:pt x="32" y="19"/>
                    <a:pt x="32" y="19"/>
                  </a:cubicBezTo>
                  <a:cubicBezTo>
                    <a:pt x="31" y="19"/>
                    <a:pt x="30" y="19"/>
                    <a:pt x="30" y="18"/>
                  </a:cubicBezTo>
                  <a:cubicBezTo>
                    <a:pt x="31" y="17"/>
                    <a:pt x="32" y="18"/>
                    <a:pt x="32" y="18"/>
                  </a:cubicBezTo>
                  <a:cubicBezTo>
                    <a:pt x="32" y="17"/>
                    <a:pt x="32" y="17"/>
                    <a:pt x="31" y="17"/>
                  </a:cubicBezTo>
                  <a:cubicBezTo>
                    <a:pt x="31" y="17"/>
                    <a:pt x="30" y="17"/>
                    <a:pt x="30" y="17"/>
                  </a:cubicBezTo>
                  <a:cubicBezTo>
                    <a:pt x="30" y="17"/>
                    <a:pt x="30" y="17"/>
                    <a:pt x="29" y="17"/>
                  </a:cubicBezTo>
                  <a:cubicBezTo>
                    <a:pt x="30" y="16"/>
                    <a:pt x="30" y="16"/>
                    <a:pt x="31" y="16"/>
                  </a:cubicBezTo>
                  <a:cubicBezTo>
                    <a:pt x="31" y="16"/>
                    <a:pt x="32" y="16"/>
                    <a:pt x="33" y="15"/>
                  </a:cubicBezTo>
                  <a:cubicBezTo>
                    <a:pt x="33" y="15"/>
                    <a:pt x="32" y="15"/>
                    <a:pt x="32" y="14"/>
                  </a:cubicBezTo>
                  <a:cubicBezTo>
                    <a:pt x="34" y="14"/>
                    <a:pt x="35" y="13"/>
                    <a:pt x="36" y="13"/>
                  </a:cubicBezTo>
                  <a:cubicBezTo>
                    <a:pt x="38" y="13"/>
                    <a:pt x="38" y="13"/>
                    <a:pt x="40" y="13"/>
                  </a:cubicBezTo>
                  <a:cubicBezTo>
                    <a:pt x="40" y="13"/>
                    <a:pt x="39" y="12"/>
                    <a:pt x="39" y="11"/>
                  </a:cubicBezTo>
                  <a:cubicBezTo>
                    <a:pt x="40" y="11"/>
                    <a:pt x="41" y="11"/>
                    <a:pt x="42" y="11"/>
                  </a:cubicBezTo>
                  <a:cubicBezTo>
                    <a:pt x="42" y="10"/>
                    <a:pt x="44" y="11"/>
                    <a:pt x="45" y="10"/>
                  </a:cubicBezTo>
                  <a:cubicBezTo>
                    <a:pt x="45" y="11"/>
                    <a:pt x="46" y="11"/>
                    <a:pt x="46" y="11"/>
                  </a:cubicBezTo>
                  <a:cubicBezTo>
                    <a:pt x="46" y="10"/>
                    <a:pt x="47" y="11"/>
                    <a:pt x="47" y="11"/>
                  </a:cubicBezTo>
                  <a:cubicBezTo>
                    <a:pt x="48" y="11"/>
                    <a:pt x="49" y="11"/>
                    <a:pt x="50" y="12"/>
                  </a:cubicBezTo>
                  <a:cubicBezTo>
                    <a:pt x="49" y="12"/>
                    <a:pt x="48" y="12"/>
                    <a:pt x="48" y="13"/>
                  </a:cubicBezTo>
                  <a:cubicBezTo>
                    <a:pt x="48" y="13"/>
                    <a:pt x="49" y="12"/>
                    <a:pt x="50" y="13"/>
                  </a:cubicBezTo>
                  <a:cubicBezTo>
                    <a:pt x="50" y="12"/>
                    <a:pt x="50" y="13"/>
                    <a:pt x="51" y="13"/>
                  </a:cubicBezTo>
                  <a:cubicBezTo>
                    <a:pt x="51" y="14"/>
                    <a:pt x="52" y="13"/>
                    <a:pt x="52" y="14"/>
                  </a:cubicBezTo>
                  <a:cubicBezTo>
                    <a:pt x="52" y="15"/>
                    <a:pt x="51" y="14"/>
                    <a:pt x="50" y="14"/>
                  </a:cubicBezTo>
                  <a:cubicBezTo>
                    <a:pt x="50" y="14"/>
                    <a:pt x="50" y="15"/>
                    <a:pt x="49" y="15"/>
                  </a:cubicBezTo>
                  <a:cubicBezTo>
                    <a:pt x="49" y="16"/>
                    <a:pt x="49" y="16"/>
                    <a:pt x="49" y="16"/>
                  </a:cubicBezTo>
                  <a:cubicBezTo>
                    <a:pt x="49" y="16"/>
                    <a:pt x="49" y="17"/>
                    <a:pt x="48" y="17"/>
                  </a:cubicBezTo>
                  <a:cubicBezTo>
                    <a:pt x="49" y="17"/>
                    <a:pt x="50" y="17"/>
                    <a:pt x="50" y="18"/>
                  </a:cubicBezTo>
                  <a:cubicBezTo>
                    <a:pt x="49" y="18"/>
                    <a:pt x="48" y="18"/>
                    <a:pt x="48" y="18"/>
                  </a:cubicBezTo>
                  <a:cubicBezTo>
                    <a:pt x="48" y="19"/>
                    <a:pt x="49" y="21"/>
                    <a:pt x="47" y="21"/>
                  </a:cubicBezTo>
                  <a:cubicBezTo>
                    <a:pt x="47" y="22"/>
                    <a:pt x="48" y="22"/>
                    <a:pt x="48" y="23"/>
                  </a:cubicBezTo>
                  <a:cubicBezTo>
                    <a:pt x="47" y="23"/>
                    <a:pt x="47" y="22"/>
                    <a:pt x="47" y="22"/>
                  </a:cubicBezTo>
                  <a:cubicBezTo>
                    <a:pt x="46" y="23"/>
                    <a:pt x="48" y="23"/>
                    <a:pt x="47" y="24"/>
                  </a:cubicBezTo>
                  <a:cubicBezTo>
                    <a:pt x="46" y="24"/>
                    <a:pt x="46" y="23"/>
                    <a:pt x="45" y="23"/>
                  </a:cubicBezTo>
                  <a:cubicBezTo>
                    <a:pt x="45" y="23"/>
                    <a:pt x="45" y="23"/>
                    <a:pt x="45" y="23"/>
                  </a:cubicBezTo>
                  <a:cubicBezTo>
                    <a:pt x="45" y="23"/>
                    <a:pt x="46" y="24"/>
                    <a:pt x="46" y="24"/>
                  </a:cubicBezTo>
                  <a:cubicBezTo>
                    <a:pt x="47" y="24"/>
                    <a:pt x="45" y="25"/>
                    <a:pt x="45" y="25"/>
                  </a:cubicBezTo>
                  <a:cubicBezTo>
                    <a:pt x="44" y="25"/>
                    <a:pt x="44" y="26"/>
                    <a:pt x="43" y="27"/>
                  </a:cubicBezTo>
                  <a:cubicBezTo>
                    <a:pt x="43" y="27"/>
                    <a:pt x="42" y="27"/>
                    <a:pt x="42" y="27"/>
                  </a:cubicBezTo>
                  <a:cubicBezTo>
                    <a:pt x="41" y="27"/>
                    <a:pt x="41" y="28"/>
                    <a:pt x="41" y="27"/>
                  </a:cubicBezTo>
                  <a:cubicBezTo>
                    <a:pt x="40" y="27"/>
                    <a:pt x="40" y="28"/>
                    <a:pt x="40" y="28"/>
                  </a:cubicBezTo>
                  <a:cubicBezTo>
                    <a:pt x="40" y="30"/>
                    <a:pt x="39" y="30"/>
                    <a:pt x="39" y="31"/>
                  </a:cubicBezTo>
                  <a:close/>
                  <a:moveTo>
                    <a:pt x="59" y="15"/>
                  </a:moveTo>
                  <a:cubicBezTo>
                    <a:pt x="59" y="15"/>
                    <a:pt x="60" y="16"/>
                    <a:pt x="60" y="15"/>
                  </a:cubicBezTo>
                  <a:cubicBezTo>
                    <a:pt x="60" y="16"/>
                    <a:pt x="61" y="16"/>
                    <a:pt x="61" y="18"/>
                  </a:cubicBezTo>
                  <a:cubicBezTo>
                    <a:pt x="60" y="18"/>
                    <a:pt x="60" y="17"/>
                    <a:pt x="59" y="17"/>
                  </a:cubicBezTo>
                  <a:cubicBezTo>
                    <a:pt x="59" y="18"/>
                    <a:pt x="59" y="18"/>
                    <a:pt x="59" y="19"/>
                  </a:cubicBezTo>
                  <a:cubicBezTo>
                    <a:pt x="58" y="19"/>
                    <a:pt x="58" y="19"/>
                    <a:pt x="58" y="19"/>
                  </a:cubicBezTo>
                  <a:cubicBezTo>
                    <a:pt x="57" y="19"/>
                    <a:pt x="57" y="18"/>
                    <a:pt x="57" y="18"/>
                  </a:cubicBezTo>
                  <a:cubicBezTo>
                    <a:pt x="57" y="17"/>
                    <a:pt x="57" y="17"/>
                    <a:pt x="57" y="16"/>
                  </a:cubicBezTo>
                  <a:cubicBezTo>
                    <a:pt x="57" y="16"/>
                    <a:pt x="57" y="17"/>
                    <a:pt x="56" y="17"/>
                  </a:cubicBezTo>
                  <a:cubicBezTo>
                    <a:pt x="56" y="17"/>
                    <a:pt x="56" y="16"/>
                    <a:pt x="56" y="16"/>
                  </a:cubicBezTo>
                  <a:cubicBezTo>
                    <a:pt x="56" y="15"/>
                    <a:pt x="55" y="16"/>
                    <a:pt x="55" y="15"/>
                  </a:cubicBezTo>
                  <a:cubicBezTo>
                    <a:pt x="55" y="13"/>
                    <a:pt x="57" y="14"/>
                    <a:pt x="57" y="15"/>
                  </a:cubicBezTo>
                  <a:cubicBezTo>
                    <a:pt x="58" y="15"/>
                    <a:pt x="57" y="14"/>
                    <a:pt x="57" y="14"/>
                  </a:cubicBezTo>
                  <a:cubicBezTo>
                    <a:pt x="58" y="13"/>
                    <a:pt x="59" y="14"/>
                    <a:pt x="58" y="15"/>
                  </a:cubicBezTo>
                  <a:cubicBezTo>
                    <a:pt x="58" y="15"/>
                    <a:pt x="59" y="15"/>
                    <a:pt x="59" y="15"/>
                  </a:cubicBezTo>
                  <a:close/>
                  <a:moveTo>
                    <a:pt x="59" y="13"/>
                  </a:moveTo>
                  <a:cubicBezTo>
                    <a:pt x="60" y="13"/>
                    <a:pt x="62" y="13"/>
                    <a:pt x="64" y="14"/>
                  </a:cubicBezTo>
                  <a:cubicBezTo>
                    <a:pt x="64" y="15"/>
                    <a:pt x="63" y="14"/>
                    <a:pt x="63" y="15"/>
                  </a:cubicBezTo>
                  <a:cubicBezTo>
                    <a:pt x="61" y="15"/>
                    <a:pt x="60" y="15"/>
                    <a:pt x="59" y="14"/>
                  </a:cubicBezTo>
                  <a:cubicBezTo>
                    <a:pt x="59" y="14"/>
                    <a:pt x="59" y="14"/>
                    <a:pt x="59" y="13"/>
                  </a:cubicBezTo>
                  <a:close/>
                  <a:moveTo>
                    <a:pt x="50" y="37"/>
                  </a:moveTo>
                  <a:cubicBezTo>
                    <a:pt x="49" y="38"/>
                    <a:pt x="48" y="38"/>
                    <a:pt x="48" y="38"/>
                  </a:cubicBezTo>
                  <a:cubicBezTo>
                    <a:pt x="48" y="37"/>
                    <a:pt x="48" y="37"/>
                    <a:pt x="48" y="36"/>
                  </a:cubicBezTo>
                  <a:cubicBezTo>
                    <a:pt x="48" y="36"/>
                    <a:pt x="49" y="36"/>
                    <a:pt x="49" y="35"/>
                  </a:cubicBezTo>
                  <a:cubicBezTo>
                    <a:pt x="49" y="35"/>
                    <a:pt x="49" y="35"/>
                    <a:pt x="50" y="35"/>
                  </a:cubicBezTo>
                  <a:cubicBezTo>
                    <a:pt x="49" y="36"/>
                    <a:pt x="49" y="36"/>
                    <a:pt x="50" y="37"/>
                  </a:cubicBezTo>
                  <a:close/>
                  <a:moveTo>
                    <a:pt x="48" y="29"/>
                  </a:moveTo>
                  <a:cubicBezTo>
                    <a:pt x="48" y="29"/>
                    <a:pt x="48" y="28"/>
                    <a:pt x="47" y="28"/>
                  </a:cubicBezTo>
                  <a:cubicBezTo>
                    <a:pt x="47" y="28"/>
                    <a:pt x="47" y="28"/>
                    <a:pt x="47" y="27"/>
                  </a:cubicBezTo>
                  <a:cubicBezTo>
                    <a:pt x="47" y="27"/>
                    <a:pt x="47" y="28"/>
                    <a:pt x="47" y="27"/>
                  </a:cubicBezTo>
                  <a:cubicBezTo>
                    <a:pt x="47" y="27"/>
                    <a:pt x="47" y="27"/>
                    <a:pt x="47" y="26"/>
                  </a:cubicBezTo>
                  <a:cubicBezTo>
                    <a:pt x="48" y="26"/>
                    <a:pt x="48" y="27"/>
                    <a:pt x="48" y="27"/>
                  </a:cubicBezTo>
                  <a:cubicBezTo>
                    <a:pt x="49" y="26"/>
                    <a:pt x="49" y="27"/>
                    <a:pt x="50" y="27"/>
                  </a:cubicBezTo>
                  <a:cubicBezTo>
                    <a:pt x="50" y="27"/>
                    <a:pt x="51" y="28"/>
                    <a:pt x="51" y="29"/>
                  </a:cubicBezTo>
                  <a:cubicBezTo>
                    <a:pt x="50" y="29"/>
                    <a:pt x="50" y="29"/>
                    <a:pt x="50" y="29"/>
                  </a:cubicBezTo>
                  <a:cubicBezTo>
                    <a:pt x="49" y="29"/>
                    <a:pt x="48" y="29"/>
                    <a:pt x="48" y="29"/>
                  </a:cubicBezTo>
                  <a:close/>
                  <a:moveTo>
                    <a:pt x="72" y="19"/>
                  </a:moveTo>
                  <a:cubicBezTo>
                    <a:pt x="74" y="19"/>
                    <a:pt x="75" y="18"/>
                    <a:pt x="76" y="18"/>
                  </a:cubicBezTo>
                  <a:cubicBezTo>
                    <a:pt x="76" y="18"/>
                    <a:pt x="76" y="18"/>
                    <a:pt x="76" y="18"/>
                  </a:cubicBezTo>
                  <a:cubicBezTo>
                    <a:pt x="76" y="18"/>
                    <a:pt x="77" y="18"/>
                    <a:pt x="77" y="18"/>
                  </a:cubicBezTo>
                  <a:cubicBezTo>
                    <a:pt x="77" y="19"/>
                    <a:pt x="76" y="19"/>
                    <a:pt x="75" y="19"/>
                  </a:cubicBezTo>
                  <a:cubicBezTo>
                    <a:pt x="74" y="20"/>
                    <a:pt x="74" y="21"/>
                    <a:pt x="72" y="21"/>
                  </a:cubicBezTo>
                  <a:cubicBezTo>
                    <a:pt x="72" y="22"/>
                    <a:pt x="73" y="23"/>
                    <a:pt x="73" y="24"/>
                  </a:cubicBezTo>
                  <a:cubicBezTo>
                    <a:pt x="73" y="24"/>
                    <a:pt x="73" y="24"/>
                    <a:pt x="73" y="24"/>
                  </a:cubicBezTo>
                  <a:cubicBezTo>
                    <a:pt x="72" y="24"/>
                    <a:pt x="72" y="23"/>
                    <a:pt x="71" y="23"/>
                  </a:cubicBezTo>
                  <a:cubicBezTo>
                    <a:pt x="71" y="22"/>
                    <a:pt x="72" y="22"/>
                    <a:pt x="72" y="21"/>
                  </a:cubicBezTo>
                  <a:cubicBezTo>
                    <a:pt x="72" y="20"/>
                    <a:pt x="73" y="20"/>
                    <a:pt x="72" y="19"/>
                  </a:cubicBezTo>
                  <a:close/>
                  <a:moveTo>
                    <a:pt x="72" y="15"/>
                  </a:moveTo>
                  <a:cubicBezTo>
                    <a:pt x="72" y="14"/>
                    <a:pt x="74" y="13"/>
                    <a:pt x="74" y="14"/>
                  </a:cubicBezTo>
                  <a:cubicBezTo>
                    <a:pt x="73" y="14"/>
                    <a:pt x="73" y="15"/>
                    <a:pt x="72" y="15"/>
                  </a:cubicBezTo>
                  <a:close/>
                  <a:moveTo>
                    <a:pt x="84" y="14"/>
                  </a:moveTo>
                  <a:cubicBezTo>
                    <a:pt x="85" y="14"/>
                    <a:pt x="87" y="14"/>
                    <a:pt x="87" y="15"/>
                  </a:cubicBezTo>
                  <a:cubicBezTo>
                    <a:pt x="87" y="16"/>
                    <a:pt x="86" y="15"/>
                    <a:pt x="84" y="16"/>
                  </a:cubicBezTo>
                  <a:cubicBezTo>
                    <a:pt x="84" y="15"/>
                    <a:pt x="84" y="15"/>
                    <a:pt x="84" y="14"/>
                  </a:cubicBezTo>
                  <a:close/>
                  <a:moveTo>
                    <a:pt x="25" y="29"/>
                  </a:moveTo>
                  <a:cubicBezTo>
                    <a:pt x="25" y="31"/>
                    <a:pt x="23" y="28"/>
                    <a:pt x="23" y="30"/>
                  </a:cubicBezTo>
                  <a:cubicBezTo>
                    <a:pt x="23" y="30"/>
                    <a:pt x="22" y="30"/>
                    <a:pt x="22" y="29"/>
                  </a:cubicBezTo>
                  <a:cubicBezTo>
                    <a:pt x="23" y="29"/>
                    <a:pt x="23" y="28"/>
                    <a:pt x="23" y="28"/>
                  </a:cubicBezTo>
                  <a:cubicBezTo>
                    <a:pt x="24" y="28"/>
                    <a:pt x="24" y="28"/>
                    <a:pt x="24" y="28"/>
                  </a:cubicBezTo>
                  <a:cubicBezTo>
                    <a:pt x="25" y="29"/>
                    <a:pt x="24" y="29"/>
                    <a:pt x="25" y="29"/>
                  </a:cubicBezTo>
                  <a:close/>
                  <a:moveTo>
                    <a:pt x="28" y="59"/>
                  </a:moveTo>
                  <a:cubicBezTo>
                    <a:pt x="28" y="60"/>
                    <a:pt x="27" y="60"/>
                    <a:pt x="27" y="60"/>
                  </a:cubicBezTo>
                  <a:cubicBezTo>
                    <a:pt x="27" y="60"/>
                    <a:pt x="27" y="59"/>
                    <a:pt x="27" y="59"/>
                  </a:cubicBezTo>
                  <a:cubicBezTo>
                    <a:pt x="27" y="59"/>
                    <a:pt x="28" y="59"/>
                    <a:pt x="28" y="59"/>
                  </a:cubicBezTo>
                  <a:close/>
                  <a:moveTo>
                    <a:pt x="23" y="58"/>
                  </a:moveTo>
                  <a:cubicBezTo>
                    <a:pt x="22" y="58"/>
                    <a:pt x="22" y="57"/>
                    <a:pt x="21" y="57"/>
                  </a:cubicBezTo>
                  <a:cubicBezTo>
                    <a:pt x="20" y="57"/>
                    <a:pt x="20" y="58"/>
                    <a:pt x="20" y="58"/>
                  </a:cubicBezTo>
                  <a:cubicBezTo>
                    <a:pt x="20" y="57"/>
                    <a:pt x="20" y="57"/>
                    <a:pt x="20" y="57"/>
                  </a:cubicBezTo>
                  <a:cubicBezTo>
                    <a:pt x="21" y="57"/>
                    <a:pt x="22" y="57"/>
                    <a:pt x="23" y="57"/>
                  </a:cubicBezTo>
                  <a:cubicBezTo>
                    <a:pt x="23" y="57"/>
                    <a:pt x="23" y="57"/>
                    <a:pt x="24" y="57"/>
                  </a:cubicBezTo>
                  <a:cubicBezTo>
                    <a:pt x="24" y="58"/>
                    <a:pt x="24" y="58"/>
                    <a:pt x="24" y="58"/>
                  </a:cubicBezTo>
                  <a:cubicBezTo>
                    <a:pt x="25" y="58"/>
                    <a:pt x="26" y="58"/>
                    <a:pt x="26" y="59"/>
                  </a:cubicBezTo>
                  <a:cubicBezTo>
                    <a:pt x="26" y="60"/>
                    <a:pt x="25" y="59"/>
                    <a:pt x="25" y="60"/>
                  </a:cubicBezTo>
                  <a:cubicBezTo>
                    <a:pt x="25" y="60"/>
                    <a:pt x="25" y="59"/>
                    <a:pt x="24" y="59"/>
                  </a:cubicBezTo>
                  <a:cubicBezTo>
                    <a:pt x="24" y="59"/>
                    <a:pt x="24" y="59"/>
                    <a:pt x="24" y="59"/>
                  </a:cubicBezTo>
                  <a:cubicBezTo>
                    <a:pt x="24" y="58"/>
                    <a:pt x="23" y="59"/>
                    <a:pt x="23" y="58"/>
                  </a:cubicBezTo>
                  <a:close/>
                  <a:moveTo>
                    <a:pt x="23" y="60"/>
                  </a:moveTo>
                  <a:cubicBezTo>
                    <a:pt x="23" y="60"/>
                    <a:pt x="23" y="60"/>
                    <a:pt x="22" y="60"/>
                  </a:cubicBezTo>
                  <a:cubicBezTo>
                    <a:pt x="22" y="60"/>
                    <a:pt x="22" y="59"/>
                    <a:pt x="22" y="59"/>
                  </a:cubicBezTo>
                  <a:cubicBezTo>
                    <a:pt x="23" y="59"/>
                    <a:pt x="23" y="59"/>
                    <a:pt x="23" y="60"/>
                  </a:cubicBezTo>
                  <a:close/>
                  <a:moveTo>
                    <a:pt x="22" y="56"/>
                  </a:moveTo>
                  <a:cubicBezTo>
                    <a:pt x="22" y="56"/>
                    <a:pt x="22" y="56"/>
                    <a:pt x="22" y="55"/>
                  </a:cubicBezTo>
                  <a:cubicBezTo>
                    <a:pt x="23" y="55"/>
                    <a:pt x="23" y="56"/>
                    <a:pt x="23" y="56"/>
                  </a:cubicBezTo>
                  <a:cubicBezTo>
                    <a:pt x="23" y="56"/>
                    <a:pt x="22" y="56"/>
                    <a:pt x="22" y="56"/>
                  </a:cubicBezTo>
                  <a:close/>
                  <a:moveTo>
                    <a:pt x="23" y="55"/>
                  </a:moveTo>
                  <a:cubicBezTo>
                    <a:pt x="24" y="55"/>
                    <a:pt x="24" y="55"/>
                    <a:pt x="24" y="55"/>
                  </a:cubicBezTo>
                  <a:cubicBezTo>
                    <a:pt x="24" y="56"/>
                    <a:pt x="24" y="56"/>
                    <a:pt x="24" y="56"/>
                  </a:cubicBezTo>
                  <a:cubicBezTo>
                    <a:pt x="23" y="56"/>
                    <a:pt x="23" y="56"/>
                    <a:pt x="23" y="55"/>
                  </a:cubicBezTo>
                  <a:close/>
                  <a:moveTo>
                    <a:pt x="24" y="57"/>
                  </a:moveTo>
                  <a:cubicBezTo>
                    <a:pt x="24" y="57"/>
                    <a:pt x="24" y="56"/>
                    <a:pt x="24" y="56"/>
                  </a:cubicBezTo>
                  <a:cubicBezTo>
                    <a:pt x="25" y="56"/>
                    <a:pt x="25" y="56"/>
                    <a:pt x="25" y="57"/>
                  </a:cubicBezTo>
                  <a:cubicBezTo>
                    <a:pt x="25" y="57"/>
                    <a:pt x="26" y="57"/>
                    <a:pt x="26" y="57"/>
                  </a:cubicBezTo>
                  <a:cubicBezTo>
                    <a:pt x="26" y="58"/>
                    <a:pt x="25" y="58"/>
                    <a:pt x="25" y="57"/>
                  </a:cubicBezTo>
                  <a:cubicBezTo>
                    <a:pt x="25" y="57"/>
                    <a:pt x="25" y="57"/>
                    <a:pt x="24" y="57"/>
                  </a:cubicBezTo>
                  <a:close/>
                  <a:moveTo>
                    <a:pt x="111" y="74"/>
                  </a:moveTo>
                  <a:cubicBezTo>
                    <a:pt x="111" y="74"/>
                    <a:pt x="111" y="73"/>
                    <a:pt x="111" y="73"/>
                  </a:cubicBezTo>
                  <a:cubicBezTo>
                    <a:pt x="110" y="72"/>
                    <a:pt x="109" y="72"/>
                    <a:pt x="108" y="71"/>
                  </a:cubicBezTo>
                  <a:cubicBezTo>
                    <a:pt x="108" y="71"/>
                    <a:pt x="108" y="71"/>
                    <a:pt x="108" y="71"/>
                  </a:cubicBezTo>
                  <a:cubicBezTo>
                    <a:pt x="107" y="70"/>
                    <a:pt x="108" y="71"/>
                    <a:pt x="108" y="70"/>
                  </a:cubicBezTo>
                  <a:cubicBezTo>
                    <a:pt x="109" y="70"/>
                    <a:pt x="108" y="71"/>
                    <a:pt x="109" y="70"/>
                  </a:cubicBezTo>
                  <a:cubicBezTo>
                    <a:pt x="109" y="71"/>
                    <a:pt x="110" y="70"/>
                    <a:pt x="110" y="70"/>
                  </a:cubicBezTo>
                  <a:cubicBezTo>
                    <a:pt x="110" y="70"/>
                    <a:pt x="111" y="70"/>
                    <a:pt x="111" y="70"/>
                  </a:cubicBezTo>
                  <a:cubicBezTo>
                    <a:pt x="111" y="70"/>
                    <a:pt x="112" y="70"/>
                    <a:pt x="112" y="70"/>
                  </a:cubicBezTo>
                  <a:cubicBezTo>
                    <a:pt x="112" y="72"/>
                    <a:pt x="111" y="73"/>
                    <a:pt x="111"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sz="1425">
                <a:solidFill>
                  <a:srgbClr val="000000"/>
                </a:solidFill>
                <a:latin typeface="+mj-ea"/>
                <a:ea typeface="+mj-ea"/>
              </a:endParaRPr>
            </a:p>
          </p:txBody>
        </p:sp>
        <p:sp>
          <p:nvSpPr>
            <p:cNvPr id="186" name="Freeform 258"/>
            <p:cNvSpPr/>
            <p:nvPr/>
          </p:nvSpPr>
          <p:spPr bwMode="auto">
            <a:xfrm>
              <a:off x="6143171" y="315841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sz="1425">
                <a:solidFill>
                  <a:srgbClr val="000000"/>
                </a:solidFill>
                <a:latin typeface="+mj-ea"/>
                <a:ea typeface="+mj-ea"/>
              </a:endParaRPr>
            </a:p>
          </p:txBody>
        </p:sp>
        <p:sp>
          <p:nvSpPr>
            <p:cNvPr id="187" name="Freeform 259"/>
            <p:cNvSpPr/>
            <p:nvPr/>
          </p:nvSpPr>
          <p:spPr bwMode="auto">
            <a:xfrm>
              <a:off x="6335089" y="3227813"/>
              <a:ext cx="3253" cy="5422"/>
            </a:xfrm>
            <a:custGeom>
              <a:avLst/>
              <a:gdLst>
                <a:gd name="T0" fmla="*/ 1 w 1"/>
                <a:gd name="T1" fmla="*/ 1 h 2"/>
                <a:gd name="T2" fmla="*/ 1 w 1"/>
                <a:gd name="T3" fmla="*/ 0 h 2"/>
                <a:gd name="T4" fmla="*/ 0 w 1"/>
                <a:gd name="T5" fmla="*/ 1 h 2"/>
                <a:gd name="T6" fmla="*/ 1 w 1"/>
                <a:gd name="T7" fmla="*/ 1 h 2"/>
              </a:gdLst>
              <a:ahLst/>
              <a:cxnLst>
                <a:cxn ang="0">
                  <a:pos x="T0" y="T1"/>
                </a:cxn>
                <a:cxn ang="0">
                  <a:pos x="T2" y="T3"/>
                </a:cxn>
                <a:cxn ang="0">
                  <a:pos x="T4" y="T5"/>
                </a:cxn>
                <a:cxn ang="0">
                  <a:pos x="T6" y="T7"/>
                </a:cxn>
              </a:cxnLst>
              <a:rect l="0" t="0" r="r" b="b"/>
              <a:pathLst>
                <a:path w="1" h="2">
                  <a:moveTo>
                    <a:pt x="1" y="1"/>
                  </a:moveTo>
                  <a:cubicBezTo>
                    <a:pt x="1" y="1"/>
                    <a:pt x="1" y="1"/>
                    <a:pt x="1" y="0"/>
                  </a:cubicBezTo>
                  <a:cubicBezTo>
                    <a:pt x="0" y="0"/>
                    <a:pt x="0" y="1"/>
                    <a:pt x="0" y="1"/>
                  </a:cubicBezTo>
                  <a:cubicBezTo>
                    <a:pt x="0" y="1"/>
                    <a:pt x="1" y="2"/>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sz="1425">
                <a:solidFill>
                  <a:srgbClr val="000000"/>
                </a:solidFill>
                <a:latin typeface="+mj-ea"/>
                <a:ea typeface="+mj-ea"/>
              </a:endParaRPr>
            </a:p>
          </p:txBody>
        </p:sp>
        <p:sp>
          <p:nvSpPr>
            <p:cNvPr id="188" name="Freeform 260"/>
            <p:cNvSpPr/>
            <p:nvPr/>
          </p:nvSpPr>
          <p:spPr bwMode="auto">
            <a:xfrm>
              <a:off x="6310151" y="3163840"/>
              <a:ext cx="2169"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sz="1425">
                <a:solidFill>
                  <a:srgbClr val="000000"/>
                </a:solidFill>
                <a:latin typeface="+mj-ea"/>
                <a:ea typeface="+mj-ea"/>
              </a:endParaRPr>
            </a:p>
          </p:txBody>
        </p:sp>
        <p:sp>
          <p:nvSpPr>
            <p:cNvPr id="189" name="Freeform 261"/>
            <p:cNvSpPr/>
            <p:nvPr/>
          </p:nvSpPr>
          <p:spPr bwMode="auto">
            <a:xfrm>
              <a:off x="6312320" y="316384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sz="1425">
                <a:solidFill>
                  <a:srgbClr val="000000"/>
                </a:solidFill>
                <a:latin typeface="+mj-ea"/>
                <a:ea typeface="+mj-ea"/>
              </a:endParaRPr>
            </a:p>
          </p:txBody>
        </p:sp>
        <p:sp>
          <p:nvSpPr>
            <p:cNvPr id="190" name="Freeform 262"/>
            <p:cNvSpPr/>
            <p:nvPr/>
          </p:nvSpPr>
          <p:spPr bwMode="auto">
            <a:xfrm>
              <a:off x="6278707" y="3171431"/>
              <a:ext cx="3253" cy="3253"/>
            </a:xfrm>
            <a:custGeom>
              <a:avLst/>
              <a:gdLst>
                <a:gd name="T0" fmla="*/ 1 w 1"/>
                <a:gd name="T1" fmla="*/ 0 h 1"/>
                <a:gd name="T2" fmla="*/ 1 w 1"/>
                <a:gd name="T3" fmla="*/ 1 h 1"/>
                <a:gd name="T4" fmla="*/ 1 w 1"/>
                <a:gd name="T5" fmla="*/ 0 h 1"/>
              </a:gdLst>
              <a:ahLst/>
              <a:cxnLst>
                <a:cxn ang="0">
                  <a:pos x="T0" y="T1"/>
                </a:cxn>
                <a:cxn ang="0">
                  <a:pos x="T2" y="T3"/>
                </a:cxn>
                <a:cxn ang="0">
                  <a:pos x="T4" y="T5"/>
                </a:cxn>
              </a:cxnLst>
              <a:rect l="0" t="0" r="r" b="b"/>
              <a:pathLst>
                <a:path w="1" h="1">
                  <a:moveTo>
                    <a:pt x="1" y="0"/>
                  </a:moveTo>
                  <a:cubicBezTo>
                    <a:pt x="0" y="1"/>
                    <a:pt x="1" y="1"/>
                    <a:pt x="1" y="1"/>
                  </a:cubicBezTo>
                  <a:cubicBezTo>
                    <a:pt x="1" y="0"/>
                    <a:pt x="1"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sz="1425">
                <a:solidFill>
                  <a:srgbClr val="000000"/>
                </a:solidFill>
                <a:latin typeface="+mj-ea"/>
                <a:ea typeface="+mj-ea"/>
              </a:endParaRPr>
            </a:p>
          </p:txBody>
        </p:sp>
        <p:sp>
          <p:nvSpPr>
            <p:cNvPr id="191" name="Freeform 263"/>
            <p:cNvSpPr/>
            <p:nvPr/>
          </p:nvSpPr>
          <p:spPr bwMode="auto">
            <a:xfrm>
              <a:off x="6099800" y="324841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sz="1425">
                <a:solidFill>
                  <a:srgbClr val="000000"/>
                </a:solidFill>
                <a:latin typeface="+mj-ea"/>
                <a:ea typeface="+mj-ea"/>
              </a:endParaRPr>
            </a:p>
          </p:txBody>
        </p:sp>
        <p:sp>
          <p:nvSpPr>
            <p:cNvPr id="192" name="Freeform 264"/>
            <p:cNvSpPr/>
            <p:nvPr/>
          </p:nvSpPr>
          <p:spPr bwMode="auto">
            <a:xfrm>
              <a:off x="6220155" y="322239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sz="1425">
                <a:solidFill>
                  <a:srgbClr val="000000"/>
                </a:solidFill>
                <a:latin typeface="+mj-ea"/>
                <a:ea typeface="+mj-ea"/>
              </a:endParaRPr>
            </a:p>
          </p:txBody>
        </p:sp>
        <p:sp>
          <p:nvSpPr>
            <p:cNvPr id="193" name="Freeform 265"/>
            <p:cNvSpPr/>
            <p:nvPr/>
          </p:nvSpPr>
          <p:spPr bwMode="auto">
            <a:xfrm>
              <a:off x="6220155" y="3179020"/>
              <a:ext cx="15180" cy="23854"/>
            </a:xfrm>
            <a:custGeom>
              <a:avLst/>
              <a:gdLst>
                <a:gd name="T0" fmla="*/ 5 w 6"/>
                <a:gd name="T1" fmla="*/ 0 h 9"/>
                <a:gd name="T2" fmla="*/ 3 w 6"/>
                <a:gd name="T3" fmla="*/ 4 h 9"/>
                <a:gd name="T4" fmla="*/ 3 w 6"/>
                <a:gd name="T5" fmla="*/ 6 h 9"/>
                <a:gd name="T6" fmla="*/ 2 w 6"/>
                <a:gd name="T7" fmla="*/ 8 h 9"/>
                <a:gd name="T8" fmla="*/ 0 w 6"/>
                <a:gd name="T9" fmla="*/ 6 h 9"/>
                <a:gd name="T10" fmla="*/ 1 w 6"/>
                <a:gd name="T11" fmla="*/ 8 h 9"/>
                <a:gd name="T12" fmla="*/ 1 w 6"/>
                <a:gd name="T13" fmla="*/ 9 h 9"/>
                <a:gd name="T14" fmla="*/ 1 w 6"/>
                <a:gd name="T15" fmla="*/ 9 h 9"/>
                <a:gd name="T16" fmla="*/ 3 w 6"/>
                <a:gd name="T17" fmla="*/ 9 h 9"/>
                <a:gd name="T18" fmla="*/ 4 w 6"/>
                <a:gd name="T19" fmla="*/ 9 h 9"/>
                <a:gd name="T20" fmla="*/ 5 w 6"/>
                <a:gd name="T21" fmla="*/ 6 h 9"/>
                <a:gd name="T22" fmla="*/ 5 w 6"/>
                <a:gd name="T23" fmla="*/ 7 h 9"/>
                <a:gd name="T24" fmla="*/ 5 w 6"/>
                <a:gd name="T25" fmla="*/ 5 h 9"/>
                <a:gd name="T26" fmla="*/ 4 w 6"/>
                <a:gd name="T27" fmla="*/ 4 h 9"/>
                <a:gd name="T28" fmla="*/ 5 w 6"/>
                <a:gd name="T29" fmla="*/ 1 h 9"/>
                <a:gd name="T30" fmla="*/ 5 w 6"/>
                <a:gd name="T3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 h="9">
                  <a:moveTo>
                    <a:pt x="5" y="0"/>
                  </a:moveTo>
                  <a:cubicBezTo>
                    <a:pt x="5" y="2"/>
                    <a:pt x="3" y="2"/>
                    <a:pt x="3" y="4"/>
                  </a:cubicBezTo>
                  <a:cubicBezTo>
                    <a:pt x="3" y="5"/>
                    <a:pt x="3" y="5"/>
                    <a:pt x="3" y="6"/>
                  </a:cubicBezTo>
                  <a:cubicBezTo>
                    <a:pt x="3" y="7"/>
                    <a:pt x="3" y="8"/>
                    <a:pt x="2" y="8"/>
                  </a:cubicBezTo>
                  <a:cubicBezTo>
                    <a:pt x="1" y="9"/>
                    <a:pt x="1" y="6"/>
                    <a:pt x="0" y="6"/>
                  </a:cubicBezTo>
                  <a:cubicBezTo>
                    <a:pt x="0" y="7"/>
                    <a:pt x="1" y="8"/>
                    <a:pt x="1" y="8"/>
                  </a:cubicBezTo>
                  <a:cubicBezTo>
                    <a:pt x="1" y="8"/>
                    <a:pt x="1" y="9"/>
                    <a:pt x="1" y="9"/>
                  </a:cubicBezTo>
                  <a:cubicBezTo>
                    <a:pt x="1" y="9"/>
                    <a:pt x="2" y="9"/>
                    <a:pt x="1" y="9"/>
                  </a:cubicBezTo>
                  <a:cubicBezTo>
                    <a:pt x="2" y="9"/>
                    <a:pt x="2" y="9"/>
                    <a:pt x="3" y="9"/>
                  </a:cubicBezTo>
                  <a:cubicBezTo>
                    <a:pt x="3" y="9"/>
                    <a:pt x="3" y="9"/>
                    <a:pt x="4" y="9"/>
                  </a:cubicBezTo>
                  <a:cubicBezTo>
                    <a:pt x="5" y="8"/>
                    <a:pt x="4" y="7"/>
                    <a:pt x="5" y="6"/>
                  </a:cubicBezTo>
                  <a:cubicBezTo>
                    <a:pt x="6" y="5"/>
                    <a:pt x="5" y="7"/>
                    <a:pt x="5" y="7"/>
                  </a:cubicBezTo>
                  <a:cubicBezTo>
                    <a:pt x="5" y="6"/>
                    <a:pt x="5" y="5"/>
                    <a:pt x="5" y="5"/>
                  </a:cubicBezTo>
                  <a:cubicBezTo>
                    <a:pt x="5" y="4"/>
                    <a:pt x="4" y="4"/>
                    <a:pt x="4" y="4"/>
                  </a:cubicBezTo>
                  <a:cubicBezTo>
                    <a:pt x="4" y="2"/>
                    <a:pt x="5" y="2"/>
                    <a:pt x="5" y="1"/>
                  </a:cubicBezTo>
                  <a:cubicBezTo>
                    <a:pt x="5" y="0"/>
                    <a:pt x="5"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sz="1425">
                <a:solidFill>
                  <a:srgbClr val="000000"/>
                </a:solidFill>
                <a:latin typeface="+mj-ea"/>
                <a:ea typeface="+mj-ea"/>
              </a:endParaRPr>
            </a:p>
          </p:txBody>
        </p:sp>
        <p:sp>
          <p:nvSpPr>
            <p:cNvPr id="194" name="Freeform 266"/>
            <p:cNvSpPr/>
            <p:nvPr/>
          </p:nvSpPr>
          <p:spPr bwMode="auto">
            <a:xfrm>
              <a:off x="6158351" y="320504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sz="1425">
                <a:solidFill>
                  <a:srgbClr val="000000"/>
                </a:solidFill>
                <a:latin typeface="+mj-ea"/>
                <a:ea typeface="+mj-ea"/>
              </a:endParaRPr>
            </a:p>
          </p:txBody>
        </p:sp>
        <p:sp>
          <p:nvSpPr>
            <p:cNvPr id="195" name="Freeform 267"/>
            <p:cNvSpPr/>
            <p:nvPr/>
          </p:nvSpPr>
          <p:spPr bwMode="auto">
            <a:xfrm>
              <a:off x="6325331" y="3259257"/>
              <a:ext cx="2169" cy="4337"/>
            </a:xfrm>
            <a:custGeom>
              <a:avLst/>
              <a:gdLst>
                <a:gd name="T0" fmla="*/ 0 w 1"/>
                <a:gd name="T1" fmla="*/ 0 h 2"/>
                <a:gd name="T2" fmla="*/ 1 w 1"/>
                <a:gd name="T3" fmla="*/ 2 h 2"/>
                <a:gd name="T4" fmla="*/ 1 w 1"/>
                <a:gd name="T5" fmla="*/ 2 h 2"/>
                <a:gd name="T6" fmla="*/ 1 w 1"/>
                <a:gd name="T7" fmla="*/ 1 h 2"/>
                <a:gd name="T8" fmla="*/ 0 w 1"/>
                <a:gd name="T9" fmla="*/ 0 h 2"/>
              </a:gdLst>
              <a:ahLst/>
              <a:cxnLst>
                <a:cxn ang="0">
                  <a:pos x="T0" y="T1"/>
                </a:cxn>
                <a:cxn ang="0">
                  <a:pos x="T2" y="T3"/>
                </a:cxn>
                <a:cxn ang="0">
                  <a:pos x="T4" y="T5"/>
                </a:cxn>
                <a:cxn ang="0">
                  <a:pos x="T6" y="T7"/>
                </a:cxn>
                <a:cxn ang="0">
                  <a:pos x="T8" y="T9"/>
                </a:cxn>
              </a:cxnLst>
              <a:rect l="0" t="0" r="r" b="b"/>
              <a:pathLst>
                <a:path w="1" h="2">
                  <a:moveTo>
                    <a:pt x="0" y="0"/>
                  </a:moveTo>
                  <a:cubicBezTo>
                    <a:pt x="0" y="1"/>
                    <a:pt x="1" y="1"/>
                    <a:pt x="1" y="2"/>
                  </a:cubicBezTo>
                  <a:cubicBezTo>
                    <a:pt x="1" y="2"/>
                    <a:pt x="1" y="2"/>
                    <a:pt x="1" y="2"/>
                  </a:cubicBezTo>
                  <a:cubicBezTo>
                    <a:pt x="1" y="1"/>
                    <a:pt x="1" y="1"/>
                    <a:pt x="1" y="1"/>
                  </a:cubicBezTo>
                  <a:cubicBezTo>
                    <a:pt x="1" y="1"/>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sz="1425">
                <a:solidFill>
                  <a:srgbClr val="000000"/>
                </a:solidFill>
                <a:latin typeface="+mj-ea"/>
                <a:ea typeface="+mj-ea"/>
              </a:endParaRPr>
            </a:p>
          </p:txBody>
        </p:sp>
        <p:sp>
          <p:nvSpPr>
            <p:cNvPr id="196" name="Freeform 268"/>
            <p:cNvSpPr/>
            <p:nvPr/>
          </p:nvSpPr>
          <p:spPr bwMode="auto">
            <a:xfrm>
              <a:off x="6242926" y="3176852"/>
              <a:ext cx="7590" cy="7590"/>
            </a:xfrm>
            <a:custGeom>
              <a:avLst/>
              <a:gdLst>
                <a:gd name="T0" fmla="*/ 0 w 3"/>
                <a:gd name="T1" fmla="*/ 1 h 3"/>
                <a:gd name="T2" fmla="*/ 1 w 3"/>
                <a:gd name="T3" fmla="*/ 2 h 3"/>
                <a:gd name="T4" fmla="*/ 2 w 3"/>
                <a:gd name="T5" fmla="*/ 2 h 3"/>
                <a:gd name="T6" fmla="*/ 3 w 3"/>
                <a:gd name="T7" fmla="*/ 1 h 3"/>
                <a:gd name="T8" fmla="*/ 0 w 3"/>
                <a:gd name="T9" fmla="*/ 1 h 3"/>
              </a:gdLst>
              <a:ahLst/>
              <a:cxnLst>
                <a:cxn ang="0">
                  <a:pos x="T0" y="T1"/>
                </a:cxn>
                <a:cxn ang="0">
                  <a:pos x="T2" y="T3"/>
                </a:cxn>
                <a:cxn ang="0">
                  <a:pos x="T4" y="T5"/>
                </a:cxn>
                <a:cxn ang="0">
                  <a:pos x="T6" y="T7"/>
                </a:cxn>
                <a:cxn ang="0">
                  <a:pos x="T8" y="T9"/>
                </a:cxn>
              </a:cxnLst>
              <a:rect l="0" t="0" r="r" b="b"/>
              <a:pathLst>
                <a:path w="3" h="3">
                  <a:moveTo>
                    <a:pt x="0" y="1"/>
                  </a:moveTo>
                  <a:cubicBezTo>
                    <a:pt x="0" y="1"/>
                    <a:pt x="0" y="3"/>
                    <a:pt x="1" y="2"/>
                  </a:cubicBezTo>
                  <a:cubicBezTo>
                    <a:pt x="2" y="2"/>
                    <a:pt x="1" y="2"/>
                    <a:pt x="2" y="2"/>
                  </a:cubicBezTo>
                  <a:cubicBezTo>
                    <a:pt x="2" y="1"/>
                    <a:pt x="3" y="2"/>
                    <a:pt x="3" y="1"/>
                  </a:cubicBezTo>
                  <a:cubicBezTo>
                    <a:pt x="2" y="0"/>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sz="1425">
                <a:solidFill>
                  <a:srgbClr val="000000"/>
                </a:solidFill>
                <a:latin typeface="+mj-ea"/>
                <a:ea typeface="+mj-ea"/>
              </a:endParaRPr>
            </a:p>
          </p:txBody>
        </p:sp>
        <p:sp>
          <p:nvSpPr>
            <p:cNvPr id="197" name="Freeform 269"/>
            <p:cNvSpPr/>
            <p:nvPr/>
          </p:nvSpPr>
          <p:spPr bwMode="auto">
            <a:xfrm>
              <a:off x="6238588" y="3171431"/>
              <a:ext cx="2169"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sz="1425">
                <a:solidFill>
                  <a:srgbClr val="000000"/>
                </a:solidFill>
                <a:latin typeface="+mj-ea"/>
                <a:ea typeface="+mj-ea"/>
              </a:endParaRPr>
            </a:p>
          </p:txBody>
        </p:sp>
        <p:sp>
          <p:nvSpPr>
            <p:cNvPr id="198" name="Freeform 270"/>
            <p:cNvSpPr/>
            <p:nvPr/>
          </p:nvSpPr>
          <p:spPr bwMode="auto">
            <a:xfrm>
              <a:off x="6248347" y="324841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sz="1425">
                <a:solidFill>
                  <a:srgbClr val="000000"/>
                </a:solidFill>
                <a:latin typeface="+mj-ea"/>
                <a:ea typeface="+mj-ea"/>
              </a:endParaRPr>
            </a:p>
          </p:txBody>
        </p:sp>
        <p:sp>
          <p:nvSpPr>
            <p:cNvPr id="199" name="Freeform 271"/>
            <p:cNvSpPr/>
            <p:nvPr/>
          </p:nvSpPr>
          <p:spPr bwMode="auto">
            <a:xfrm>
              <a:off x="6248347" y="318227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sz="1425">
                <a:solidFill>
                  <a:srgbClr val="000000"/>
                </a:solidFill>
                <a:latin typeface="+mj-ea"/>
                <a:ea typeface="+mj-ea"/>
              </a:endParaRPr>
            </a:p>
          </p:txBody>
        </p:sp>
        <p:sp>
          <p:nvSpPr>
            <p:cNvPr id="200" name="Freeform 272"/>
            <p:cNvSpPr/>
            <p:nvPr/>
          </p:nvSpPr>
          <p:spPr bwMode="auto">
            <a:xfrm>
              <a:off x="6278707" y="3169262"/>
              <a:ext cx="3253" cy="2169"/>
            </a:xfrm>
            <a:custGeom>
              <a:avLst/>
              <a:gdLst>
                <a:gd name="T0" fmla="*/ 1 w 1"/>
                <a:gd name="T1" fmla="*/ 1 h 1"/>
                <a:gd name="T2" fmla="*/ 1 w 1"/>
                <a:gd name="T3" fmla="*/ 1 h 1"/>
              </a:gdLst>
              <a:ahLst/>
              <a:cxnLst>
                <a:cxn ang="0">
                  <a:pos x="T0" y="T1"/>
                </a:cxn>
                <a:cxn ang="0">
                  <a:pos x="T2" y="T3"/>
                </a:cxn>
              </a:cxnLst>
              <a:rect l="0" t="0" r="r" b="b"/>
              <a:pathLst>
                <a:path w="1" h="1">
                  <a:moveTo>
                    <a:pt x="1" y="1"/>
                  </a:moveTo>
                  <a:cubicBezTo>
                    <a:pt x="1" y="0"/>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sz="1425">
                <a:solidFill>
                  <a:srgbClr val="000000"/>
                </a:solidFill>
                <a:latin typeface="+mj-ea"/>
                <a:ea typeface="+mj-ea"/>
              </a:endParaRPr>
            </a:p>
          </p:txBody>
        </p:sp>
        <p:sp>
          <p:nvSpPr>
            <p:cNvPr id="201" name="Freeform 273"/>
            <p:cNvSpPr/>
            <p:nvPr/>
          </p:nvSpPr>
          <p:spPr bwMode="auto">
            <a:xfrm>
              <a:off x="6235335" y="3192032"/>
              <a:ext cx="325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sz="1425">
                <a:solidFill>
                  <a:srgbClr val="000000"/>
                </a:solidFill>
                <a:latin typeface="+mj-ea"/>
                <a:ea typeface="+mj-ea"/>
              </a:endParaRPr>
            </a:p>
          </p:txBody>
        </p:sp>
        <p:sp>
          <p:nvSpPr>
            <p:cNvPr id="202" name="Freeform 274"/>
            <p:cNvSpPr/>
            <p:nvPr/>
          </p:nvSpPr>
          <p:spPr bwMode="auto">
            <a:xfrm>
              <a:off x="6312320" y="3161672"/>
              <a:ext cx="3253"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1"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sz="1425">
                <a:solidFill>
                  <a:srgbClr val="000000"/>
                </a:solidFill>
                <a:latin typeface="+mj-ea"/>
                <a:ea typeface="+mj-ea"/>
              </a:endParaRPr>
            </a:p>
          </p:txBody>
        </p:sp>
        <p:sp>
          <p:nvSpPr>
            <p:cNvPr id="203" name="Freeform 275"/>
            <p:cNvSpPr/>
            <p:nvPr/>
          </p:nvSpPr>
          <p:spPr bwMode="auto">
            <a:xfrm>
              <a:off x="6191964" y="3141071"/>
              <a:ext cx="7590" cy="2169"/>
            </a:xfrm>
            <a:custGeom>
              <a:avLst/>
              <a:gdLst>
                <a:gd name="T0" fmla="*/ 2 w 3"/>
                <a:gd name="T1" fmla="*/ 1 h 1"/>
                <a:gd name="T2" fmla="*/ 3 w 3"/>
                <a:gd name="T3" fmla="*/ 0 h 1"/>
                <a:gd name="T4" fmla="*/ 0 w 3"/>
                <a:gd name="T5" fmla="*/ 1 h 1"/>
                <a:gd name="T6" fmla="*/ 2 w 3"/>
                <a:gd name="T7" fmla="*/ 1 h 1"/>
              </a:gdLst>
              <a:ahLst/>
              <a:cxnLst>
                <a:cxn ang="0">
                  <a:pos x="T0" y="T1"/>
                </a:cxn>
                <a:cxn ang="0">
                  <a:pos x="T2" y="T3"/>
                </a:cxn>
                <a:cxn ang="0">
                  <a:pos x="T4" y="T5"/>
                </a:cxn>
                <a:cxn ang="0">
                  <a:pos x="T6" y="T7"/>
                </a:cxn>
              </a:cxnLst>
              <a:rect l="0" t="0" r="r" b="b"/>
              <a:pathLst>
                <a:path w="3" h="1">
                  <a:moveTo>
                    <a:pt x="2" y="1"/>
                  </a:moveTo>
                  <a:cubicBezTo>
                    <a:pt x="2" y="1"/>
                    <a:pt x="3" y="1"/>
                    <a:pt x="3" y="0"/>
                  </a:cubicBezTo>
                  <a:cubicBezTo>
                    <a:pt x="2" y="0"/>
                    <a:pt x="0" y="0"/>
                    <a:pt x="0" y="1"/>
                  </a:cubicBezTo>
                  <a:cubicBezTo>
                    <a:pt x="1" y="1"/>
                    <a:pt x="1"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sz="1425">
                <a:solidFill>
                  <a:srgbClr val="000000"/>
                </a:solidFill>
                <a:latin typeface="+mj-ea"/>
                <a:ea typeface="+mj-ea"/>
              </a:endParaRPr>
            </a:p>
          </p:txBody>
        </p:sp>
        <p:sp>
          <p:nvSpPr>
            <p:cNvPr id="204" name="Freeform 276"/>
            <p:cNvSpPr/>
            <p:nvPr/>
          </p:nvSpPr>
          <p:spPr bwMode="auto">
            <a:xfrm>
              <a:off x="6194132" y="3163840"/>
              <a:ext cx="3253" cy="2169"/>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1" y="1"/>
                    <a:pt x="1" y="0"/>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sz="1425">
                <a:solidFill>
                  <a:srgbClr val="000000"/>
                </a:solidFill>
                <a:latin typeface="+mj-ea"/>
                <a:ea typeface="+mj-ea"/>
              </a:endParaRPr>
            </a:p>
          </p:txBody>
        </p:sp>
        <p:sp>
          <p:nvSpPr>
            <p:cNvPr id="205" name="Freeform 277"/>
            <p:cNvSpPr/>
            <p:nvPr/>
          </p:nvSpPr>
          <p:spPr bwMode="auto">
            <a:xfrm>
              <a:off x="6097631" y="3246246"/>
              <a:ext cx="2169" cy="2169"/>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0"/>
                    <a:pt x="0" y="0"/>
                    <a:pt x="0" y="0"/>
                  </a:cubicBezTo>
                  <a:cubicBezTo>
                    <a:pt x="0" y="0"/>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sz="1425">
                <a:solidFill>
                  <a:srgbClr val="000000"/>
                </a:solidFill>
                <a:latin typeface="+mj-ea"/>
                <a:ea typeface="+mj-ea"/>
              </a:endParaRPr>
            </a:p>
          </p:txBody>
        </p:sp>
        <p:sp>
          <p:nvSpPr>
            <p:cNvPr id="206" name="Freeform 278"/>
            <p:cNvSpPr/>
            <p:nvPr/>
          </p:nvSpPr>
          <p:spPr bwMode="auto">
            <a:xfrm>
              <a:off x="6097631" y="3242993"/>
              <a:ext cx="0" cy="3253"/>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0"/>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sz="1425">
                <a:solidFill>
                  <a:srgbClr val="000000"/>
                </a:solidFill>
                <a:latin typeface="+mj-ea"/>
                <a:ea typeface="+mj-ea"/>
              </a:endParaRPr>
            </a:p>
          </p:txBody>
        </p:sp>
        <p:sp>
          <p:nvSpPr>
            <p:cNvPr id="207" name="Freeform 279"/>
            <p:cNvSpPr/>
            <p:nvPr/>
          </p:nvSpPr>
          <p:spPr bwMode="auto">
            <a:xfrm>
              <a:off x="5958843" y="3210465"/>
              <a:ext cx="66142" cy="107344"/>
            </a:xfrm>
            <a:custGeom>
              <a:avLst/>
              <a:gdLst>
                <a:gd name="T0" fmla="*/ 0 w 61"/>
                <a:gd name="T1" fmla="*/ 49 h 99"/>
                <a:gd name="T2" fmla="*/ 61 w 61"/>
                <a:gd name="T3" fmla="*/ 99 h 99"/>
                <a:gd name="T4" fmla="*/ 61 w 61"/>
                <a:gd name="T5" fmla="*/ 0 h 99"/>
                <a:gd name="T6" fmla="*/ 0 w 61"/>
                <a:gd name="T7" fmla="*/ 49 h 99"/>
              </a:gdLst>
              <a:ahLst/>
              <a:cxnLst>
                <a:cxn ang="0">
                  <a:pos x="T0" y="T1"/>
                </a:cxn>
                <a:cxn ang="0">
                  <a:pos x="T2" y="T3"/>
                </a:cxn>
                <a:cxn ang="0">
                  <a:pos x="T4" y="T5"/>
                </a:cxn>
                <a:cxn ang="0">
                  <a:pos x="T6" y="T7"/>
                </a:cxn>
              </a:cxnLst>
              <a:rect l="0" t="0" r="r" b="b"/>
              <a:pathLst>
                <a:path w="61" h="99">
                  <a:moveTo>
                    <a:pt x="0" y="49"/>
                  </a:moveTo>
                  <a:lnTo>
                    <a:pt x="61" y="99"/>
                  </a:lnTo>
                  <a:lnTo>
                    <a:pt x="61" y="0"/>
                  </a:lnTo>
                  <a:lnTo>
                    <a:pt x="0" y="4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sz="1425">
                <a:solidFill>
                  <a:srgbClr val="000000"/>
                </a:solidFill>
                <a:latin typeface="+mj-ea"/>
                <a:ea typeface="+mj-ea"/>
              </a:endParaRPr>
            </a:p>
          </p:txBody>
        </p:sp>
        <p:sp>
          <p:nvSpPr>
            <p:cNvPr id="208" name="Freeform 280"/>
            <p:cNvSpPr/>
            <p:nvPr/>
          </p:nvSpPr>
          <p:spPr bwMode="auto">
            <a:xfrm>
              <a:off x="6020647" y="3240825"/>
              <a:ext cx="40119" cy="43371"/>
            </a:xfrm>
            <a:custGeom>
              <a:avLst/>
              <a:gdLst>
                <a:gd name="T0" fmla="*/ 37 w 37"/>
                <a:gd name="T1" fmla="*/ 40 h 40"/>
                <a:gd name="T2" fmla="*/ 0 w 37"/>
                <a:gd name="T3" fmla="*/ 40 h 40"/>
                <a:gd name="T4" fmla="*/ 0 w 37"/>
                <a:gd name="T5" fmla="*/ 0 h 40"/>
                <a:gd name="T6" fmla="*/ 37 w 37"/>
                <a:gd name="T7" fmla="*/ 0 h 40"/>
                <a:gd name="T8" fmla="*/ 37 w 37"/>
                <a:gd name="T9" fmla="*/ 40 h 40"/>
                <a:gd name="T10" fmla="*/ 37 w 37"/>
                <a:gd name="T11" fmla="*/ 40 h 40"/>
              </a:gdLst>
              <a:ahLst/>
              <a:cxnLst>
                <a:cxn ang="0">
                  <a:pos x="T0" y="T1"/>
                </a:cxn>
                <a:cxn ang="0">
                  <a:pos x="T2" y="T3"/>
                </a:cxn>
                <a:cxn ang="0">
                  <a:pos x="T4" y="T5"/>
                </a:cxn>
                <a:cxn ang="0">
                  <a:pos x="T6" y="T7"/>
                </a:cxn>
                <a:cxn ang="0">
                  <a:pos x="T8" y="T9"/>
                </a:cxn>
                <a:cxn ang="0">
                  <a:pos x="T10" y="T11"/>
                </a:cxn>
              </a:cxnLst>
              <a:rect l="0" t="0" r="r" b="b"/>
              <a:pathLst>
                <a:path w="37" h="40">
                  <a:moveTo>
                    <a:pt x="37" y="40"/>
                  </a:moveTo>
                  <a:lnTo>
                    <a:pt x="0" y="40"/>
                  </a:lnTo>
                  <a:lnTo>
                    <a:pt x="0" y="0"/>
                  </a:lnTo>
                  <a:lnTo>
                    <a:pt x="37" y="0"/>
                  </a:lnTo>
                  <a:lnTo>
                    <a:pt x="37" y="40"/>
                  </a:lnTo>
                  <a:lnTo>
                    <a:pt x="37" y="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sz="1425">
                <a:solidFill>
                  <a:srgbClr val="000000"/>
                </a:solidFill>
                <a:latin typeface="+mj-ea"/>
                <a:ea typeface="+mj-ea"/>
              </a:endParaRPr>
            </a:p>
          </p:txBody>
        </p:sp>
        <p:sp>
          <p:nvSpPr>
            <p:cNvPr id="209" name="Freeform 281"/>
            <p:cNvSpPr/>
            <p:nvPr/>
          </p:nvSpPr>
          <p:spPr bwMode="auto">
            <a:xfrm>
              <a:off x="6428338" y="3210465"/>
              <a:ext cx="66142" cy="107344"/>
            </a:xfrm>
            <a:custGeom>
              <a:avLst/>
              <a:gdLst>
                <a:gd name="T0" fmla="*/ 61 w 61"/>
                <a:gd name="T1" fmla="*/ 49 h 99"/>
                <a:gd name="T2" fmla="*/ 0 w 61"/>
                <a:gd name="T3" fmla="*/ 99 h 99"/>
                <a:gd name="T4" fmla="*/ 0 w 61"/>
                <a:gd name="T5" fmla="*/ 0 h 99"/>
                <a:gd name="T6" fmla="*/ 61 w 61"/>
                <a:gd name="T7" fmla="*/ 49 h 99"/>
              </a:gdLst>
              <a:ahLst/>
              <a:cxnLst>
                <a:cxn ang="0">
                  <a:pos x="T0" y="T1"/>
                </a:cxn>
                <a:cxn ang="0">
                  <a:pos x="T2" y="T3"/>
                </a:cxn>
                <a:cxn ang="0">
                  <a:pos x="T4" y="T5"/>
                </a:cxn>
                <a:cxn ang="0">
                  <a:pos x="T6" y="T7"/>
                </a:cxn>
              </a:cxnLst>
              <a:rect l="0" t="0" r="r" b="b"/>
              <a:pathLst>
                <a:path w="61" h="99">
                  <a:moveTo>
                    <a:pt x="61" y="49"/>
                  </a:moveTo>
                  <a:lnTo>
                    <a:pt x="0" y="99"/>
                  </a:lnTo>
                  <a:lnTo>
                    <a:pt x="0" y="0"/>
                  </a:lnTo>
                  <a:lnTo>
                    <a:pt x="61" y="4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sz="1425">
                <a:solidFill>
                  <a:srgbClr val="000000"/>
                </a:solidFill>
                <a:latin typeface="+mj-ea"/>
                <a:ea typeface="+mj-ea"/>
              </a:endParaRPr>
            </a:p>
          </p:txBody>
        </p:sp>
        <p:sp>
          <p:nvSpPr>
            <p:cNvPr id="210" name="Freeform 282"/>
            <p:cNvSpPr/>
            <p:nvPr/>
          </p:nvSpPr>
          <p:spPr bwMode="auto">
            <a:xfrm>
              <a:off x="6394725" y="3240825"/>
              <a:ext cx="41203" cy="43371"/>
            </a:xfrm>
            <a:custGeom>
              <a:avLst/>
              <a:gdLst>
                <a:gd name="T0" fmla="*/ 38 w 38"/>
                <a:gd name="T1" fmla="*/ 40 h 40"/>
                <a:gd name="T2" fmla="*/ 0 w 38"/>
                <a:gd name="T3" fmla="*/ 40 h 40"/>
                <a:gd name="T4" fmla="*/ 0 w 38"/>
                <a:gd name="T5" fmla="*/ 0 h 40"/>
                <a:gd name="T6" fmla="*/ 38 w 38"/>
                <a:gd name="T7" fmla="*/ 0 h 40"/>
                <a:gd name="T8" fmla="*/ 38 w 38"/>
                <a:gd name="T9" fmla="*/ 40 h 40"/>
                <a:gd name="T10" fmla="*/ 38 w 38"/>
                <a:gd name="T11" fmla="*/ 40 h 40"/>
              </a:gdLst>
              <a:ahLst/>
              <a:cxnLst>
                <a:cxn ang="0">
                  <a:pos x="T0" y="T1"/>
                </a:cxn>
                <a:cxn ang="0">
                  <a:pos x="T2" y="T3"/>
                </a:cxn>
                <a:cxn ang="0">
                  <a:pos x="T4" y="T5"/>
                </a:cxn>
                <a:cxn ang="0">
                  <a:pos x="T6" y="T7"/>
                </a:cxn>
                <a:cxn ang="0">
                  <a:pos x="T8" y="T9"/>
                </a:cxn>
                <a:cxn ang="0">
                  <a:pos x="T10" y="T11"/>
                </a:cxn>
              </a:cxnLst>
              <a:rect l="0" t="0" r="r" b="b"/>
              <a:pathLst>
                <a:path w="38" h="40">
                  <a:moveTo>
                    <a:pt x="38" y="40"/>
                  </a:moveTo>
                  <a:lnTo>
                    <a:pt x="0" y="40"/>
                  </a:lnTo>
                  <a:lnTo>
                    <a:pt x="0" y="0"/>
                  </a:lnTo>
                  <a:lnTo>
                    <a:pt x="38" y="0"/>
                  </a:lnTo>
                  <a:lnTo>
                    <a:pt x="38" y="40"/>
                  </a:lnTo>
                  <a:lnTo>
                    <a:pt x="38" y="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sz="1425">
                <a:solidFill>
                  <a:srgbClr val="000000"/>
                </a:solidFill>
                <a:latin typeface="+mj-ea"/>
                <a:ea typeface="+mj-ea"/>
              </a:endParaRPr>
            </a:p>
          </p:txBody>
        </p:sp>
        <p:sp>
          <p:nvSpPr>
            <p:cNvPr id="211" name="Freeform 283"/>
            <p:cNvSpPr/>
            <p:nvPr/>
          </p:nvSpPr>
          <p:spPr bwMode="auto">
            <a:xfrm>
              <a:off x="6173531" y="2994692"/>
              <a:ext cx="108428" cy="67226"/>
            </a:xfrm>
            <a:custGeom>
              <a:avLst/>
              <a:gdLst>
                <a:gd name="T0" fmla="*/ 50 w 100"/>
                <a:gd name="T1" fmla="*/ 0 h 62"/>
                <a:gd name="T2" fmla="*/ 0 w 100"/>
                <a:gd name="T3" fmla="*/ 62 h 62"/>
                <a:gd name="T4" fmla="*/ 100 w 100"/>
                <a:gd name="T5" fmla="*/ 62 h 62"/>
                <a:gd name="T6" fmla="*/ 50 w 100"/>
                <a:gd name="T7" fmla="*/ 0 h 62"/>
              </a:gdLst>
              <a:ahLst/>
              <a:cxnLst>
                <a:cxn ang="0">
                  <a:pos x="T0" y="T1"/>
                </a:cxn>
                <a:cxn ang="0">
                  <a:pos x="T2" y="T3"/>
                </a:cxn>
                <a:cxn ang="0">
                  <a:pos x="T4" y="T5"/>
                </a:cxn>
                <a:cxn ang="0">
                  <a:pos x="T6" y="T7"/>
                </a:cxn>
              </a:cxnLst>
              <a:rect l="0" t="0" r="r" b="b"/>
              <a:pathLst>
                <a:path w="100" h="62">
                  <a:moveTo>
                    <a:pt x="50" y="0"/>
                  </a:moveTo>
                  <a:lnTo>
                    <a:pt x="0" y="62"/>
                  </a:lnTo>
                  <a:lnTo>
                    <a:pt x="100" y="62"/>
                  </a:lnTo>
                  <a:lnTo>
                    <a:pt x="5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sz="1425">
                <a:solidFill>
                  <a:srgbClr val="000000"/>
                </a:solidFill>
                <a:latin typeface="+mj-ea"/>
                <a:ea typeface="+mj-ea"/>
              </a:endParaRPr>
            </a:p>
          </p:txBody>
        </p:sp>
        <p:sp>
          <p:nvSpPr>
            <p:cNvPr id="212" name="Freeform 284"/>
            <p:cNvSpPr/>
            <p:nvPr/>
          </p:nvSpPr>
          <p:spPr bwMode="auto">
            <a:xfrm>
              <a:off x="6204975" y="3056497"/>
              <a:ext cx="43371" cy="41203"/>
            </a:xfrm>
            <a:custGeom>
              <a:avLst/>
              <a:gdLst>
                <a:gd name="T0" fmla="*/ 40 w 40"/>
                <a:gd name="T1" fmla="*/ 38 h 38"/>
                <a:gd name="T2" fmla="*/ 0 w 40"/>
                <a:gd name="T3" fmla="*/ 38 h 38"/>
                <a:gd name="T4" fmla="*/ 0 w 40"/>
                <a:gd name="T5" fmla="*/ 0 h 38"/>
                <a:gd name="T6" fmla="*/ 40 w 40"/>
                <a:gd name="T7" fmla="*/ 0 h 38"/>
                <a:gd name="T8" fmla="*/ 40 w 40"/>
                <a:gd name="T9" fmla="*/ 38 h 38"/>
                <a:gd name="T10" fmla="*/ 40 w 40"/>
                <a:gd name="T11" fmla="*/ 38 h 38"/>
              </a:gdLst>
              <a:ahLst/>
              <a:cxnLst>
                <a:cxn ang="0">
                  <a:pos x="T0" y="T1"/>
                </a:cxn>
                <a:cxn ang="0">
                  <a:pos x="T2" y="T3"/>
                </a:cxn>
                <a:cxn ang="0">
                  <a:pos x="T4" y="T5"/>
                </a:cxn>
                <a:cxn ang="0">
                  <a:pos x="T6" y="T7"/>
                </a:cxn>
                <a:cxn ang="0">
                  <a:pos x="T8" y="T9"/>
                </a:cxn>
                <a:cxn ang="0">
                  <a:pos x="T10" y="T11"/>
                </a:cxn>
              </a:cxnLst>
              <a:rect l="0" t="0" r="r" b="b"/>
              <a:pathLst>
                <a:path w="40" h="38">
                  <a:moveTo>
                    <a:pt x="40" y="38"/>
                  </a:moveTo>
                  <a:lnTo>
                    <a:pt x="0" y="38"/>
                  </a:lnTo>
                  <a:lnTo>
                    <a:pt x="0" y="0"/>
                  </a:lnTo>
                  <a:lnTo>
                    <a:pt x="40" y="0"/>
                  </a:lnTo>
                  <a:lnTo>
                    <a:pt x="40" y="38"/>
                  </a:lnTo>
                  <a:lnTo>
                    <a:pt x="40"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sz="1425">
                <a:solidFill>
                  <a:srgbClr val="000000"/>
                </a:solidFill>
                <a:latin typeface="+mj-ea"/>
                <a:ea typeface="+mj-ea"/>
              </a:endParaRPr>
            </a:p>
          </p:txBody>
        </p:sp>
        <p:sp>
          <p:nvSpPr>
            <p:cNvPr id="213" name="Freeform 285"/>
            <p:cNvSpPr/>
            <p:nvPr/>
          </p:nvSpPr>
          <p:spPr bwMode="auto">
            <a:xfrm>
              <a:off x="6173531" y="3464187"/>
              <a:ext cx="108428" cy="66142"/>
            </a:xfrm>
            <a:custGeom>
              <a:avLst/>
              <a:gdLst>
                <a:gd name="T0" fmla="*/ 50 w 100"/>
                <a:gd name="T1" fmla="*/ 61 h 61"/>
                <a:gd name="T2" fmla="*/ 0 w 100"/>
                <a:gd name="T3" fmla="*/ 0 h 61"/>
                <a:gd name="T4" fmla="*/ 100 w 100"/>
                <a:gd name="T5" fmla="*/ 0 h 61"/>
                <a:gd name="T6" fmla="*/ 50 w 100"/>
                <a:gd name="T7" fmla="*/ 61 h 61"/>
              </a:gdLst>
              <a:ahLst/>
              <a:cxnLst>
                <a:cxn ang="0">
                  <a:pos x="T0" y="T1"/>
                </a:cxn>
                <a:cxn ang="0">
                  <a:pos x="T2" y="T3"/>
                </a:cxn>
                <a:cxn ang="0">
                  <a:pos x="T4" y="T5"/>
                </a:cxn>
                <a:cxn ang="0">
                  <a:pos x="T6" y="T7"/>
                </a:cxn>
              </a:cxnLst>
              <a:rect l="0" t="0" r="r" b="b"/>
              <a:pathLst>
                <a:path w="100" h="61">
                  <a:moveTo>
                    <a:pt x="50" y="61"/>
                  </a:moveTo>
                  <a:lnTo>
                    <a:pt x="0" y="0"/>
                  </a:lnTo>
                  <a:lnTo>
                    <a:pt x="100" y="0"/>
                  </a:lnTo>
                  <a:lnTo>
                    <a:pt x="50" y="6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sz="1425">
                <a:solidFill>
                  <a:srgbClr val="000000"/>
                </a:solidFill>
                <a:latin typeface="+mj-ea"/>
                <a:ea typeface="+mj-ea"/>
              </a:endParaRPr>
            </a:p>
          </p:txBody>
        </p:sp>
        <p:sp>
          <p:nvSpPr>
            <p:cNvPr id="214" name="Freeform 286"/>
            <p:cNvSpPr/>
            <p:nvPr/>
          </p:nvSpPr>
          <p:spPr bwMode="auto">
            <a:xfrm>
              <a:off x="6204975" y="3430575"/>
              <a:ext cx="43371" cy="41203"/>
            </a:xfrm>
            <a:custGeom>
              <a:avLst/>
              <a:gdLst>
                <a:gd name="T0" fmla="*/ 40 w 40"/>
                <a:gd name="T1" fmla="*/ 38 h 38"/>
                <a:gd name="T2" fmla="*/ 0 w 40"/>
                <a:gd name="T3" fmla="*/ 38 h 38"/>
                <a:gd name="T4" fmla="*/ 0 w 40"/>
                <a:gd name="T5" fmla="*/ 0 h 38"/>
                <a:gd name="T6" fmla="*/ 40 w 40"/>
                <a:gd name="T7" fmla="*/ 0 h 38"/>
                <a:gd name="T8" fmla="*/ 40 w 40"/>
                <a:gd name="T9" fmla="*/ 38 h 38"/>
                <a:gd name="T10" fmla="*/ 40 w 40"/>
                <a:gd name="T11" fmla="*/ 38 h 38"/>
              </a:gdLst>
              <a:ahLst/>
              <a:cxnLst>
                <a:cxn ang="0">
                  <a:pos x="T0" y="T1"/>
                </a:cxn>
                <a:cxn ang="0">
                  <a:pos x="T2" y="T3"/>
                </a:cxn>
                <a:cxn ang="0">
                  <a:pos x="T4" y="T5"/>
                </a:cxn>
                <a:cxn ang="0">
                  <a:pos x="T6" y="T7"/>
                </a:cxn>
                <a:cxn ang="0">
                  <a:pos x="T8" y="T9"/>
                </a:cxn>
                <a:cxn ang="0">
                  <a:pos x="T10" y="T11"/>
                </a:cxn>
              </a:cxnLst>
              <a:rect l="0" t="0" r="r" b="b"/>
              <a:pathLst>
                <a:path w="40" h="38">
                  <a:moveTo>
                    <a:pt x="40" y="38"/>
                  </a:moveTo>
                  <a:lnTo>
                    <a:pt x="0" y="38"/>
                  </a:lnTo>
                  <a:lnTo>
                    <a:pt x="0" y="0"/>
                  </a:lnTo>
                  <a:lnTo>
                    <a:pt x="40" y="0"/>
                  </a:lnTo>
                  <a:lnTo>
                    <a:pt x="40" y="38"/>
                  </a:lnTo>
                  <a:lnTo>
                    <a:pt x="40"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sz="1425">
                <a:solidFill>
                  <a:srgbClr val="000000"/>
                </a:solidFill>
                <a:latin typeface="+mj-ea"/>
                <a:ea typeface="+mj-ea"/>
              </a:endParaRPr>
            </a:p>
          </p:txBody>
        </p:sp>
        <p:sp>
          <p:nvSpPr>
            <p:cNvPr id="215" name="Freeform 287"/>
            <p:cNvSpPr/>
            <p:nvPr/>
          </p:nvSpPr>
          <p:spPr bwMode="auto">
            <a:xfrm>
              <a:off x="6037996" y="3073845"/>
              <a:ext cx="84574" cy="84574"/>
            </a:xfrm>
            <a:custGeom>
              <a:avLst/>
              <a:gdLst>
                <a:gd name="T0" fmla="*/ 0 w 78"/>
                <a:gd name="T1" fmla="*/ 0 h 78"/>
                <a:gd name="T2" fmla="*/ 7 w 78"/>
                <a:gd name="T3" fmla="*/ 78 h 78"/>
                <a:gd name="T4" fmla="*/ 78 w 78"/>
                <a:gd name="T5" fmla="*/ 7 h 78"/>
                <a:gd name="T6" fmla="*/ 0 w 78"/>
                <a:gd name="T7" fmla="*/ 0 h 78"/>
              </a:gdLst>
              <a:ahLst/>
              <a:cxnLst>
                <a:cxn ang="0">
                  <a:pos x="T0" y="T1"/>
                </a:cxn>
                <a:cxn ang="0">
                  <a:pos x="T2" y="T3"/>
                </a:cxn>
                <a:cxn ang="0">
                  <a:pos x="T4" y="T5"/>
                </a:cxn>
                <a:cxn ang="0">
                  <a:pos x="T6" y="T7"/>
                </a:cxn>
              </a:cxnLst>
              <a:rect l="0" t="0" r="r" b="b"/>
              <a:pathLst>
                <a:path w="78" h="78">
                  <a:moveTo>
                    <a:pt x="0" y="0"/>
                  </a:moveTo>
                  <a:lnTo>
                    <a:pt x="7" y="78"/>
                  </a:lnTo>
                  <a:lnTo>
                    <a:pt x="78" y="7"/>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sz="1425">
                <a:solidFill>
                  <a:srgbClr val="000000"/>
                </a:solidFill>
                <a:latin typeface="+mj-ea"/>
                <a:ea typeface="+mj-ea"/>
              </a:endParaRPr>
            </a:p>
          </p:txBody>
        </p:sp>
        <p:sp>
          <p:nvSpPr>
            <p:cNvPr id="216" name="Freeform 288"/>
            <p:cNvSpPr/>
            <p:nvPr/>
          </p:nvSpPr>
          <p:spPr bwMode="auto">
            <a:xfrm>
              <a:off x="6064018" y="3099868"/>
              <a:ext cx="61805" cy="61805"/>
            </a:xfrm>
            <a:custGeom>
              <a:avLst/>
              <a:gdLst>
                <a:gd name="T0" fmla="*/ 28 w 57"/>
                <a:gd name="T1" fmla="*/ 57 h 57"/>
                <a:gd name="T2" fmla="*/ 0 w 57"/>
                <a:gd name="T3" fmla="*/ 31 h 57"/>
                <a:gd name="T4" fmla="*/ 31 w 57"/>
                <a:gd name="T5" fmla="*/ 0 h 57"/>
                <a:gd name="T6" fmla="*/ 57 w 57"/>
                <a:gd name="T7" fmla="*/ 28 h 57"/>
                <a:gd name="T8" fmla="*/ 28 w 57"/>
                <a:gd name="T9" fmla="*/ 57 h 57"/>
                <a:gd name="T10" fmla="*/ 28 w 57"/>
                <a:gd name="T11" fmla="*/ 57 h 57"/>
              </a:gdLst>
              <a:ahLst/>
              <a:cxnLst>
                <a:cxn ang="0">
                  <a:pos x="T0" y="T1"/>
                </a:cxn>
                <a:cxn ang="0">
                  <a:pos x="T2" y="T3"/>
                </a:cxn>
                <a:cxn ang="0">
                  <a:pos x="T4" y="T5"/>
                </a:cxn>
                <a:cxn ang="0">
                  <a:pos x="T6" y="T7"/>
                </a:cxn>
                <a:cxn ang="0">
                  <a:pos x="T8" y="T9"/>
                </a:cxn>
                <a:cxn ang="0">
                  <a:pos x="T10" y="T11"/>
                </a:cxn>
              </a:cxnLst>
              <a:rect l="0" t="0" r="r" b="b"/>
              <a:pathLst>
                <a:path w="57" h="57">
                  <a:moveTo>
                    <a:pt x="28" y="57"/>
                  </a:moveTo>
                  <a:lnTo>
                    <a:pt x="0" y="31"/>
                  </a:lnTo>
                  <a:lnTo>
                    <a:pt x="31" y="0"/>
                  </a:lnTo>
                  <a:lnTo>
                    <a:pt x="57" y="28"/>
                  </a:lnTo>
                  <a:lnTo>
                    <a:pt x="28" y="57"/>
                  </a:lnTo>
                  <a:lnTo>
                    <a:pt x="28" y="5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sz="1425">
                <a:solidFill>
                  <a:srgbClr val="000000"/>
                </a:solidFill>
                <a:latin typeface="+mj-ea"/>
                <a:ea typeface="+mj-ea"/>
              </a:endParaRPr>
            </a:p>
          </p:txBody>
        </p:sp>
        <p:sp>
          <p:nvSpPr>
            <p:cNvPr id="217" name="Freeform 289"/>
            <p:cNvSpPr/>
            <p:nvPr/>
          </p:nvSpPr>
          <p:spPr bwMode="auto">
            <a:xfrm>
              <a:off x="6330752" y="3366602"/>
              <a:ext cx="86743" cy="86743"/>
            </a:xfrm>
            <a:custGeom>
              <a:avLst/>
              <a:gdLst>
                <a:gd name="T0" fmla="*/ 80 w 80"/>
                <a:gd name="T1" fmla="*/ 80 h 80"/>
                <a:gd name="T2" fmla="*/ 0 w 80"/>
                <a:gd name="T3" fmla="*/ 71 h 80"/>
                <a:gd name="T4" fmla="*/ 71 w 80"/>
                <a:gd name="T5" fmla="*/ 0 h 80"/>
                <a:gd name="T6" fmla="*/ 80 w 80"/>
                <a:gd name="T7" fmla="*/ 80 h 80"/>
              </a:gdLst>
              <a:ahLst/>
              <a:cxnLst>
                <a:cxn ang="0">
                  <a:pos x="T0" y="T1"/>
                </a:cxn>
                <a:cxn ang="0">
                  <a:pos x="T2" y="T3"/>
                </a:cxn>
                <a:cxn ang="0">
                  <a:pos x="T4" y="T5"/>
                </a:cxn>
                <a:cxn ang="0">
                  <a:pos x="T6" y="T7"/>
                </a:cxn>
              </a:cxnLst>
              <a:rect l="0" t="0" r="r" b="b"/>
              <a:pathLst>
                <a:path w="80" h="80">
                  <a:moveTo>
                    <a:pt x="80" y="80"/>
                  </a:moveTo>
                  <a:lnTo>
                    <a:pt x="0" y="71"/>
                  </a:lnTo>
                  <a:lnTo>
                    <a:pt x="71" y="0"/>
                  </a:lnTo>
                  <a:lnTo>
                    <a:pt x="80" y="8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sz="1425">
                <a:solidFill>
                  <a:srgbClr val="000000"/>
                </a:solidFill>
                <a:latin typeface="+mj-ea"/>
                <a:ea typeface="+mj-ea"/>
              </a:endParaRPr>
            </a:p>
          </p:txBody>
        </p:sp>
        <p:sp>
          <p:nvSpPr>
            <p:cNvPr id="218" name="Freeform 290"/>
            <p:cNvSpPr/>
            <p:nvPr/>
          </p:nvSpPr>
          <p:spPr bwMode="auto">
            <a:xfrm>
              <a:off x="6327500" y="3364433"/>
              <a:ext cx="61805" cy="60720"/>
            </a:xfrm>
            <a:custGeom>
              <a:avLst/>
              <a:gdLst>
                <a:gd name="T0" fmla="*/ 29 w 57"/>
                <a:gd name="T1" fmla="*/ 56 h 56"/>
                <a:gd name="T2" fmla="*/ 0 w 57"/>
                <a:gd name="T3" fmla="*/ 30 h 56"/>
                <a:gd name="T4" fmla="*/ 31 w 57"/>
                <a:gd name="T5" fmla="*/ 0 h 56"/>
                <a:gd name="T6" fmla="*/ 57 w 57"/>
                <a:gd name="T7" fmla="*/ 28 h 56"/>
                <a:gd name="T8" fmla="*/ 29 w 57"/>
                <a:gd name="T9" fmla="*/ 56 h 56"/>
                <a:gd name="T10" fmla="*/ 29 w 57"/>
                <a:gd name="T11" fmla="*/ 56 h 56"/>
              </a:gdLst>
              <a:ahLst/>
              <a:cxnLst>
                <a:cxn ang="0">
                  <a:pos x="T0" y="T1"/>
                </a:cxn>
                <a:cxn ang="0">
                  <a:pos x="T2" y="T3"/>
                </a:cxn>
                <a:cxn ang="0">
                  <a:pos x="T4" y="T5"/>
                </a:cxn>
                <a:cxn ang="0">
                  <a:pos x="T6" y="T7"/>
                </a:cxn>
                <a:cxn ang="0">
                  <a:pos x="T8" y="T9"/>
                </a:cxn>
                <a:cxn ang="0">
                  <a:pos x="T10" y="T11"/>
                </a:cxn>
              </a:cxnLst>
              <a:rect l="0" t="0" r="r" b="b"/>
              <a:pathLst>
                <a:path w="57" h="56">
                  <a:moveTo>
                    <a:pt x="29" y="56"/>
                  </a:moveTo>
                  <a:lnTo>
                    <a:pt x="0" y="30"/>
                  </a:lnTo>
                  <a:lnTo>
                    <a:pt x="31" y="0"/>
                  </a:lnTo>
                  <a:lnTo>
                    <a:pt x="57" y="28"/>
                  </a:lnTo>
                  <a:lnTo>
                    <a:pt x="29" y="56"/>
                  </a:lnTo>
                  <a:lnTo>
                    <a:pt x="29" y="5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sz="1425">
                <a:solidFill>
                  <a:srgbClr val="000000"/>
                </a:solidFill>
                <a:latin typeface="+mj-ea"/>
                <a:ea typeface="+mj-ea"/>
              </a:endParaRPr>
            </a:p>
          </p:txBody>
        </p:sp>
        <p:sp>
          <p:nvSpPr>
            <p:cNvPr id="219" name="Freeform 291"/>
            <p:cNvSpPr/>
            <p:nvPr/>
          </p:nvSpPr>
          <p:spPr bwMode="auto">
            <a:xfrm>
              <a:off x="6330752" y="3073845"/>
              <a:ext cx="86743" cy="84574"/>
            </a:xfrm>
            <a:custGeom>
              <a:avLst/>
              <a:gdLst>
                <a:gd name="T0" fmla="*/ 80 w 80"/>
                <a:gd name="T1" fmla="*/ 0 h 78"/>
                <a:gd name="T2" fmla="*/ 0 w 80"/>
                <a:gd name="T3" fmla="*/ 7 h 78"/>
                <a:gd name="T4" fmla="*/ 71 w 80"/>
                <a:gd name="T5" fmla="*/ 78 h 78"/>
                <a:gd name="T6" fmla="*/ 80 w 80"/>
                <a:gd name="T7" fmla="*/ 0 h 78"/>
              </a:gdLst>
              <a:ahLst/>
              <a:cxnLst>
                <a:cxn ang="0">
                  <a:pos x="T0" y="T1"/>
                </a:cxn>
                <a:cxn ang="0">
                  <a:pos x="T2" y="T3"/>
                </a:cxn>
                <a:cxn ang="0">
                  <a:pos x="T4" y="T5"/>
                </a:cxn>
                <a:cxn ang="0">
                  <a:pos x="T6" y="T7"/>
                </a:cxn>
              </a:cxnLst>
              <a:rect l="0" t="0" r="r" b="b"/>
              <a:pathLst>
                <a:path w="80" h="78">
                  <a:moveTo>
                    <a:pt x="80" y="0"/>
                  </a:moveTo>
                  <a:lnTo>
                    <a:pt x="0" y="7"/>
                  </a:lnTo>
                  <a:lnTo>
                    <a:pt x="71" y="78"/>
                  </a:lnTo>
                  <a:lnTo>
                    <a:pt x="8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sz="1425">
                <a:solidFill>
                  <a:srgbClr val="000000"/>
                </a:solidFill>
                <a:latin typeface="+mj-ea"/>
                <a:ea typeface="+mj-ea"/>
              </a:endParaRPr>
            </a:p>
          </p:txBody>
        </p:sp>
        <p:sp>
          <p:nvSpPr>
            <p:cNvPr id="220" name="Freeform 292"/>
            <p:cNvSpPr/>
            <p:nvPr/>
          </p:nvSpPr>
          <p:spPr bwMode="auto">
            <a:xfrm>
              <a:off x="6327500" y="3099868"/>
              <a:ext cx="61805" cy="61805"/>
            </a:xfrm>
            <a:custGeom>
              <a:avLst/>
              <a:gdLst>
                <a:gd name="T0" fmla="*/ 31 w 57"/>
                <a:gd name="T1" fmla="*/ 57 h 57"/>
                <a:gd name="T2" fmla="*/ 0 w 57"/>
                <a:gd name="T3" fmla="*/ 28 h 57"/>
                <a:gd name="T4" fmla="*/ 29 w 57"/>
                <a:gd name="T5" fmla="*/ 0 h 57"/>
                <a:gd name="T6" fmla="*/ 57 w 57"/>
                <a:gd name="T7" fmla="*/ 31 h 57"/>
                <a:gd name="T8" fmla="*/ 31 w 57"/>
                <a:gd name="T9" fmla="*/ 57 h 57"/>
                <a:gd name="T10" fmla="*/ 31 w 57"/>
                <a:gd name="T11" fmla="*/ 57 h 57"/>
              </a:gdLst>
              <a:ahLst/>
              <a:cxnLst>
                <a:cxn ang="0">
                  <a:pos x="T0" y="T1"/>
                </a:cxn>
                <a:cxn ang="0">
                  <a:pos x="T2" y="T3"/>
                </a:cxn>
                <a:cxn ang="0">
                  <a:pos x="T4" y="T5"/>
                </a:cxn>
                <a:cxn ang="0">
                  <a:pos x="T6" y="T7"/>
                </a:cxn>
                <a:cxn ang="0">
                  <a:pos x="T8" y="T9"/>
                </a:cxn>
                <a:cxn ang="0">
                  <a:pos x="T10" y="T11"/>
                </a:cxn>
              </a:cxnLst>
              <a:rect l="0" t="0" r="r" b="b"/>
              <a:pathLst>
                <a:path w="57" h="57">
                  <a:moveTo>
                    <a:pt x="31" y="57"/>
                  </a:moveTo>
                  <a:lnTo>
                    <a:pt x="0" y="28"/>
                  </a:lnTo>
                  <a:lnTo>
                    <a:pt x="29" y="0"/>
                  </a:lnTo>
                  <a:lnTo>
                    <a:pt x="57" y="31"/>
                  </a:lnTo>
                  <a:lnTo>
                    <a:pt x="31" y="57"/>
                  </a:lnTo>
                  <a:lnTo>
                    <a:pt x="31" y="5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sz="1425">
                <a:solidFill>
                  <a:srgbClr val="000000"/>
                </a:solidFill>
                <a:latin typeface="+mj-ea"/>
                <a:ea typeface="+mj-ea"/>
              </a:endParaRPr>
            </a:p>
          </p:txBody>
        </p:sp>
        <p:sp>
          <p:nvSpPr>
            <p:cNvPr id="221" name="Freeform 293"/>
            <p:cNvSpPr/>
            <p:nvPr/>
          </p:nvSpPr>
          <p:spPr bwMode="auto">
            <a:xfrm>
              <a:off x="6037996" y="3366602"/>
              <a:ext cx="84574" cy="86743"/>
            </a:xfrm>
            <a:custGeom>
              <a:avLst/>
              <a:gdLst>
                <a:gd name="T0" fmla="*/ 0 w 78"/>
                <a:gd name="T1" fmla="*/ 80 h 80"/>
                <a:gd name="T2" fmla="*/ 7 w 78"/>
                <a:gd name="T3" fmla="*/ 0 h 80"/>
                <a:gd name="T4" fmla="*/ 78 w 78"/>
                <a:gd name="T5" fmla="*/ 71 h 80"/>
                <a:gd name="T6" fmla="*/ 0 w 78"/>
                <a:gd name="T7" fmla="*/ 80 h 80"/>
              </a:gdLst>
              <a:ahLst/>
              <a:cxnLst>
                <a:cxn ang="0">
                  <a:pos x="T0" y="T1"/>
                </a:cxn>
                <a:cxn ang="0">
                  <a:pos x="T2" y="T3"/>
                </a:cxn>
                <a:cxn ang="0">
                  <a:pos x="T4" y="T5"/>
                </a:cxn>
                <a:cxn ang="0">
                  <a:pos x="T6" y="T7"/>
                </a:cxn>
              </a:cxnLst>
              <a:rect l="0" t="0" r="r" b="b"/>
              <a:pathLst>
                <a:path w="78" h="80">
                  <a:moveTo>
                    <a:pt x="0" y="80"/>
                  </a:moveTo>
                  <a:lnTo>
                    <a:pt x="7" y="0"/>
                  </a:lnTo>
                  <a:lnTo>
                    <a:pt x="78" y="71"/>
                  </a:lnTo>
                  <a:lnTo>
                    <a:pt x="0" y="8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sz="1425">
                <a:solidFill>
                  <a:srgbClr val="000000"/>
                </a:solidFill>
                <a:latin typeface="+mj-ea"/>
                <a:ea typeface="+mj-ea"/>
              </a:endParaRPr>
            </a:p>
          </p:txBody>
        </p:sp>
        <p:sp>
          <p:nvSpPr>
            <p:cNvPr id="222" name="Freeform 294"/>
            <p:cNvSpPr/>
            <p:nvPr/>
          </p:nvSpPr>
          <p:spPr bwMode="auto">
            <a:xfrm>
              <a:off x="6064018" y="3364433"/>
              <a:ext cx="61805" cy="60720"/>
            </a:xfrm>
            <a:custGeom>
              <a:avLst/>
              <a:gdLst>
                <a:gd name="T0" fmla="*/ 31 w 57"/>
                <a:gd name="T1" fmla="*/ 56 h 56"/>
                <a:gd name="T2" fmla="*/ 0 w 57"/>
                <a:gd name="T3" fmla="*/ 28 h 56"/>
                <a:gd name="T4" fmla="*/ 28 w 57"/>
                <a:gd name="T5" fmla="*/ 0 h 56"/>
                <a:gd name="T6" fmla="*/ 57 w 57"/>
                <a:gd name="T7" fmla="*/ 30 h 56"/>
                <a:gd name="T8" fmla="*/ 31 w 57"/>
                <a:gd name="T9" fmla="*/ 56 h 56"/>
                <a:gd name="T10" fmla="*/ 31 w 57"/>
                <a:gd name="T11" fmla="*/ 56 h 56"/>
              </a:gdLst>
              <a:ahLst/>
              <a:cxnLst>
                <a:cxn ang="0">
                  <a:pos x="T0" y="T1"/>
                </a:cxn>
                <a:cxn ang="0">
                  <a:pos x="T2" y="T3"/>
                </a:cxn>
                <a:cxn ang="0">
                  <a:pos x="T4" y="T5"/>
                </a:cxn>
                <a:cxn ang="0">
                  <a:pos x="T6" y="T7"/>
                </a:cxn>
                <a:cxn ang="0">
                  <a:pos x="T8" y="T9"/>
                </a:cxn>
                <a:cxn ang="0">
                  <a:pos x="T10" y="T11"/>
                </a:cxn>
              </a:cxnLst>
              <a:rect l="0" t="0" r="r" b="b"/>
              <a:pathLst>
                <a:path w="57" h="56">
                  <a:moveTo>
                    <a:pt x="31" y="56"/>
                  </a:moveTo>
                  <a:lnTo>
                    <a:pt x="0" y="28"/>
                  </a:lnTo>
                  <a:lnTo>
                    <a:pt x="28" y="0"/>
                  </a:lnTo>
                  <a:lnTo>
                    <a:pt x="57" y="30"/>
                  </a:lnTo>
                  <a:lnTo>
                    <a:pt x="31" y="56"/>
                  </a:lnTo>
                  <a:lnTo>
                    <a:pt x="31" y="5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sz="1425">
                <a:solidFill>
                  <a:srgbClr val="000000"/>
                </a:solidFill>
                <a:latin typeface="+mj-ea"/>
                <a:ea typeface="+mj-ea"/>
              </a:endParaRPr>
            </a:p>
          </p:txBody>
        </p:sp>
      </p:grpSp>
      <p:grpSp>
        <p:nvGrpSpPr>
          <p:cNvPr id="223" name="组合 222"/>
          <p:cNvGrpSpPr/>
          <p:nvPr/>
        </p:nvGrpSpPr>
        <p:grpSpPr>
          <a:xfrm>
            <a:off x="8323045" y="3653370"/>
            <a:ext cx="3807203" cy="1079529"/>
            <a:chOff x="2659125" y="4614283"/>
            <a:chExt cx="3021649" cy="1023610"/>
          </a:xfrm>
        </p:grpSpPr>
        <p:sp>
          <p:nvSpPr>
            <p:cNvPr id="224" name="文本框 223"/>
            <p:cNvSpPr txBox="1"/>
            <p:nvPr/>
          </p:nvSpPr>
          <p:spPr bwMode="auto">
            <a:xfrm>
              <a:off x="2693696" y="4857602"/>
              <a:ext cx="2415301" cy="780291"/>
            </a:xfrm>
            <a:prstGeom prst="rect">
              <a:avLst/>
            </a:prstGeom>
            <a:noFill/>
          </p:spPr>
          <p:txBody>
            <a:bodyPr wrap="square">
              <a:spAutoFit/>
            </a:bodyPr>
            <a:lstStyle/>
            <a:p>
              <a:pPr>
                <a:lnSpc>
                  <a:spcPct val="125000"/>
                </a:lnSpc>
              </a:pPr>
              <a:r>
                <a:rPr lang="zh-CN" altLang="en-US" sz="1300" dirty="0">
                  <a:solidFill>
                    <a:schemeClr val="bg1">
                      <a:lumMod val="65000"/>
                    </a:schemeClr>
                  </a:solidFill>
                  <a:latin typeface="微软雅黑" panose="020B0503020204020204" pitchFamily="34" charset="-122"/>
                  <a:ea typeface="微软雅黑" panose="020B0503020204020204" pitchFamily="34" charset="-122"/>
                  <a:cs typeface="Lato Light" charset="0"/>
                  <a:sym typeface="Lato Light" charset="0"/>
                </a:rPr>
                <a:t>为托管中心会员提供远程管理链路及应用托管会员交易链路；需向飞创申请，并由飞创发起；</a:t>
              </a:r>
              <a:endParaRPr lang="en-US" altLang="zh-CN" sz="1300" dirty="0">
                <a:solidFill>
                  <a:schemeClr val="bg1">
                    <a:lumMod val="65000"/>
                  </a:schemeClr>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225" name="文本框 224"/>
            <p:cNvSpPr txBox="1"/>
            <p:nvPr/>
          </p:nvSpPr>
          <p:spPr bwMode="auto">
            <a:xfrm>
              <a:off x="2659125" y="4614283"/>
              <a:ext cx="3021649" cy="333725"/>
            </a:xfrm>
            <a:prstGeom prst="rect">
              <a:avLst/>
            </a:prstGeom>
            <a:noFill/>
          </p:spPr>
          <p:txBody>
            <a:bodyPr wrap="square">
              <a:spAutoFit/>
            </a:bodyPr>
            <a:lstStyle/>
            <a:p>
              <a:pPr>
                <a:defRPr/>
              </a:pPr>
              <a:r>
                <a:rPr lang="zh-CN" altLang="en-US" sz="1685" spc="105" dirty="0">
                  <a:solidFill>
                    <a:schemeClr val="tx1">
                      <a:lumMod val="65000"/>
                      <a:lumOff val="35000"/>
                    </a:schemeClr>
                  </a:solidFill>
                  <a:latin typeface="微软雅黑" panose="020B0503020204020204" pitchFamily="34" charset="-122"/>
                  <a:ea typeface="微软雅黑" panose="020B0503020204020204" pitchFamily="34" charset="-122"/>
                </a:rPr>
                <a:t>长途专线（</a:t>
              </a:r>
              <a:r>
                <a:rPr lang="en-US" altLang="zh-CN" sz="1685" spc="105" dirty="0">
                  <a:solidFill>
                    <a:schemeClr val="tx1">
                      <a:lumMod val="65000"/>
                      <a:lumOff val="35000"/>
                    </a:schemeClr>
                  </a:solidFill>
                  <a:latin typeface="微软雅黑" panose="020B0503020204020204" pitchFamily="34" charset="-122"/>
                  <a:ea typeface="微软雅黑" panose="020B0503020204020204" pitchFamily="34" charset="-122"/>
                </a:rPr>
                <a:t>MSTP</a:t>
              </a:r>
              <a:r>
                <a:rPr lang="zh-CN" altLang="en-US" sz="1685" spc="105" dirty="0">
                  <a:solidFill>
                    <a:schemeClr val="tx1">
                      <a:lumMod val="65000"/>
                      <a:lumOff val="35000"/>
                    </a:schemeClr>
                  </a:solidFill>
                  <a:latin typeface="微软雅黑" panose="020B0503020204020204" pitchFamily="34" charset="-122"/>
                  <a:ea typeface="微软雅黑" panose="020B0503020204020204" pitchFamily="34" charset="-122"/>
                </a:rPr>
                <a:t>）</a:t>
              </a:r>
              <a:r>
                <a:rPr lang="en-US" altLang="zh-CN" sz="1685" spc="105"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685" spc="105" dirty="0">
                  <a:solidFill>
                    <a:schemeClr val="tx1">
                      <a:lumMod val="65000"/>
                      <a:lumOff val="35000"/>
                    </a:schemeClr>
                  </a:solidFill>
                  <a:latin typeface="微软雅黑" panose="020B0503020204020204" pitchFamily="34" charset="-122"/>
                  <a:ea typeface="微软雅黑" panose="020B0503020204020204" pitchFamily="34" charset="-122"/>
                </a:rPr>
                <a:t>三所交易专线</a:t>
              </a:r>
              <a:endParaRPr lang="zh-CN" altLang="en-US" sz="1685" spc="105"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226" name="组合 225"/>
          <p:cNvGrpSpPr/>
          <p:nvPr/>
        </p:nvGrpSpPr>
        <p:grpSpPr>
          <a:xfrm>
            <a:off x="5281500" y="5652091"/>
            <a:ext cx="834448" cy="834448"/>
            <a:chOff x="5104570" y="5042420"/>
            <a:chExt cx="834448" cy="834448"/>
          </a:xfrm>
        </p:grpSpPr>
        <p:grpSp>
          <p:nvGrpSpPr>
            <p:cNvPr id="227" name="组合 226"/>
            <p:cNvGrpSpPr/>
            <p:nvPr/>
          </p:nvGrpSpPr>
          <p:grpSpPr>
            <a:xfrm>
              <a:off x="5104570" y="5042420"/>
              <a:ext cx="834448" cy="834448"/>
              <a:chOff x="3237545" y="4561747"/>
              <a:chExt cx="1146960" cy="1146960"/>
            </a:xfrm>
          </p:grpSpPr>
          <p:sp>
            <p:nvSpPr>
              <p:cNvPr id="236" name="圆角矩形 235"/>
              <p:cNvSpPr/>
              <p:nvPr/>
            </p:nvSpPr>
            <p:spPr>
              <a:xfrm>
                <a:off x="3237545" y="4561747"/>
                <a:ext cx="1146960" cy="1146960"/>
              </a:xfrm>
              <a:prstGeom prst="roundRect">
                <a:avLst>
                  <a:gd name="adj" fmla="val 50000"/>
                </a:avLst>
              </a:prstGeom>
              <a:solidFill>
                <a:schemeClr val="accent3"/>
              </a:solidFill>
              <a:ln w="2540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25">
                  <a:solidFill>
                    <a:srgbClr val="FFFFFF"/>
                  </a:solidFill>
                  <a:latin typeface="+mj-ea"/>
                  <a:ea typeface="+mj-ea"/>
                </a:endParaRPr>
              </a:p>
            </p:txBody>
          </p:sp>
          <p:sp>
            <p:nvSpPr>
              <p:cNvPr id="237" name="圆角矩形 236"/>
              <p:cNvSpPr/>
              <p:nvPr/>
            </p:nvSpPr>
            <p:spPr>
              <a:xfrm>
                <a:off x="3351014" y="4675216"/>
                <a:ext cx="920023" cy="920023"/>
              </a:xfrm>
              <a:prstGeom prst="roundRect">
                <a:avLst>
                  <a:gd name="adj" fmla="val 50000"/>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317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25">
                  <a:solidFill>
                    <a:srgbClr val="FFFFFF"/>
                  </a:solidFill>
                  <a:latin typeface="+mj-ea"/>
                  <a:ea typeface="+mj-ea"/>
                </a:endParaRPr>
              </a:p>
            </p:txBody>
          </p:sp>
        </p:grpSp>
        <p:grpSp>
          <p:nvGrpSpPr>
            <p:cNvPr id="228" name="组合 227"/>
            <p:cNvGrpSpPr/>
            <p:nvPr/>
          </p:nvGrpSpPr>
          <p:grpSpPr>
            <a:xfrm>
              <a:off x="5376237" y="5293754"/>
              <a:ext cx="291114" cy="274977"/>
              <a:chOff x="4882149" y="3025052"/>
              <a:chExt cx="489013" cy="461905"/>
            </a:xfrm>
            <a:solidFill>
              <a:schemeClr val="accent3"/>
            </a:solidFill>
          </p:grpSpPr>
          <p:sp>
            <p:nvSpPr>
              <p:cNvPr id="229" name="Freeform 250"/>
              <p:cNvSpPr/>
              <p:nvPr/>
            </p:nvSpPr>
            <p:spPr bwMode="auto">
              <a:xfrm>
                <a:off x="4882149" y="3161672"/>
                <a:ext cx="468411" cy="325285"/>
              </a:xfrm>
              <a:custGeom>
                <a:avLst/>
                <a:gdLst>
                  <a:gd name="T0" fmla="*/ 102 w 183"/>
                  <a:gd name="T1" fmla="*/ 127 h 127"/>
                  <a:gd name="T2" fmla="*/ 65 w 183"/>
                  <a:gd name="T3" fmla="*/ 119 h 127"/>
                  <a:gd name="T4" fmla="*/ 20 w 183"/>
                  <a:gd name="T5" fmla="*/ 0 h 127"/>
                  <a:gd name="T6" fmla="*/ 50 w 183"/>
                  <a:gd name="T7" fmla="*/ 14 h 127"/>
                  <a:gd name="T8" fmla="*/ 78 w 183"/>
                  <a:gd name="T9" fmla="*/ 89 h 127"/>
                  <a:gd name="T10" fmla="*/ 154 w 183"/>
                  <a:gd name="T11" fmla="*/ 60 h 127"/>
                  <a:gd name="T12" fmla="*/ 183 w 183"/>
                  <a:gd name="T13" fmla="*/ 74 h 127"/>
                  <a:gd name="T14" fmla="*/ 134 w 183"/>
                  <a:gd name="T15" fmla="*/ 121 h 127"/>
                  <a:gd name="T16" fmla="*/ 102 w 183"/>
                  <a:gd name="T17" fmla="*/ 12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3" h="127">
                    <a:moveTo>
                      <a:pt x="102" y="127"/>
                    </a:moveTo>
                    <a:cubicBezTo>
                      <a:pt x="89" y="127"/>
                      <a:pt x="77" y="124"/>
                      <a:pt x="65" y="119"/>
                    </a:cubicBezTo>
                    <a:cubicBezTo>
                      <a:pt x="20" y="98"/>
                      <a:pt x="0" y="45"/>
                      <a:pt x="20" y="0"/>
                    </a:cubicBezTo>
                    <a:cubicBezTo>
                      <a:pt x="50" y="14"/>
                      <a:pt x="50" y="14"/>
                      <a:pt x="50" y="14"/>
                    </a:cubicBezTo>
                    <a:cubicBezTo>
                      <a:pt x="37" y="42"/>
                      <a:pt x="50" y="76"/>
                      <a:pt x="78" y="89"/>
                    </a:cubicBezTo>
                    <a:cubicBezTo>
                      <a:pt x="107" y="102"/>
                      <a:pt x="141" y="89"/>
                      <a:pt x="154" y="60"/>
                    </a:cubicBezTo>
                    <a:cubicBezTo>
                      <a:pt x="183" y="74"/>
                      <a:pt x="183" y="74"/>
                      <a:pt x="183" y="74"/>
                    </a:cubicBezTo>
                    <a:cubicBezTo>
                      <a:pt x="174" y="96"/>
                      <a:pt x="156" y="112"/>
                      <a:pt x="134" y="121"/>
                    </a:cubicBezTo>
                    <a:cubicBezTo>
                      <a:pt x="123" y="125"/>
                      <a:pt x="112" y="127"/>
                      <a:pt x="102" y="1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sz="1425">
                  <a:solidFill>
                    <a:srgbClr val="000000"/>
                  </a:solidFill>
                  <a:latin typeface="+mj-ea"/>
                  <a:ea typeface="+mj-ea"/>
                </a:endParaRPr>
              </a:p>
            </p:txBody>
          </p:sp>
          <p:sp>
            <p:nvSpPr>
              <p:cNvPr id="230" name="Freeform 251"/>
              <p:cNvSpPr/>
              <p:nvPr/>
            </p:nvSpPr>
            <p:spPr bwMode="auto">
              <a:xfrm>
                <a:off x="4942869" y="3028305"/>
                <a:ext cx="179991" cy="148547"/>
              </a:xfrm>
              <a:custGeom>
                <a:avLst/>
                <a:gdLst>
                  <a:gd name="T0" fmla="*/ 70 w 70"/>
                  <a:gd name="T1" fmla="*/ 0 h 58"/>
                  <a:gd name="T2" fmla="*/ 8 w 70"/>
                  <a:gd name="T3" fmla="*/ 33 h 58"/>
                  <a:gd name="T4" fmla="*/ 0 w 70"/>
                  <a:gd name="T5" fmla="*/ 45 h 58"/>
                  <a:gd name="T6" fmla="*/ 30 w 70"/>
                  <a:gd name="T7" fmla="*/ 58 h 58"/>
                  <a:gd name="T8" fmla="*/ 33 w 70"/>
                  <a:gd name="T9" fmla="*/ 53 h 58"/>
                  <a:gd name="T10" fmla="*/ 70 w 70"/>
                  <a:gd name="T11" fmla="*/ 33 h 58"/>
                  <a:gd name="T12" fmla="*/ 70 w 70"/>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70" h="58">
                    <a:moveTo>
                      <a:pt x="70" y="0"/>
                    </a:moveTo>
                    <a:cubicBezTo>
                      <a:pt x="45" y="2"/>
                      <a:pt x="23" y="14"/>
                      <a:pt x="8" y="33"/>
                    </a:cubicBezTo>
                    <a:cubicBezTo>
                      <a:pt x="5" y="37"/>
                      <a:pt x="2" y="41"/>
                      <a:pt x="0" y="45"/>
                    </a:cubicBezTo>
                    <a:cubicBezTo>
                      <a:pt x="30" y="58"/>
                      <a:pt x="30" y="58"/>
                      <a:pt x="30" y="58"/>
                    </a:cubicBezTo>
                    <a:cubicBezTo>
                      <a:pt x="31" y="57"/>
                      <a:pt x="32" y="55"/>
                      <a:pt x="33" y="53"/>
                    </a:cubicBezTo>
                    <a:cubicBezTo>
                      <a:pt x="42" y="42"/>
                      <a:pt x="55" y="35"/>
                      <a:pt x="70" y="33"/>
                    </a:cubicBezTo>
                    <a:lnTo>
                      <a:pt x="7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sz="1425">
                  <a:solidFill>
                    <a:srgbClr val="000000"/>
                  </a:solidFill>
                  <a:latin typeface="+mj-ea"/>
                  <a:ea typeface="+mj-ea"/>
                </a:endParaRPr>
              </a:p>
            </p:txBody>
          </p:sp>
          <p:sp>
            <p:nvSpPr>
              <p:cNvPr id="231" name="Freeform 252"/>
              <p:cNvSpPr/>
              <p:nvPr/>
            </p:nvSpPr>
            <p:spPr bwMode="auto">
              <a:xfrm>
                <a:off x="5284419" y="3276606"/>
                <a:ext cx="86743" cy="54214"/>
              </a:xfrm>
              <a:custGeom>
                <a:avLst/>
                <a:gdLst>
                  <a:gd name="T0" fmla="*/ 1 w 34"/>
                  <a:gd name="T1" fmla="*/ 0 h 21"/>
                  <a:gd name="T2" fmla="*/ 0 w 34"/>
                  <a:gd name="T3" fmla="*/ 8 h 21"/>
                  <a:gd name="T4" fmla="*/ 29 w 34"/>
                  <a:gd name="T5" fmla="*/ 21 h 21"/>
                  <a:gd name="T6" fmla="*/ 34 w 34"/>
                  <a:gd name="T7" fmla="*/ 0 h 21"/>
                  <a:gd name="T8" fmla="*/ 1 w 34"/>
                  <a:gd name="T9" fmla="*/ 0 h 21"/>
                </a:gdLst>
                <a:ahLst/>
                <a:cxnLst>
                  <a:cxn ang="0">
                    <a:pos x="T0" y="T1"/>
                  </a:cxn>
                  <a:cxn ang="0">
                    <a:pos x="T2" y="T3"/>
                  </a:cxn>
                  <a:cxn ang="0">
                    <a:pos x="T4" y="T5"/>
                  </a:cxn>
                  <a:cxn ang="0">
                    <a:pos x="T6" y="T7"/>
                  </a:cxn>
                  <a:cxn ang="0">
                    <a:pos x="T8" y="T9"/>
                  </a:cxn>
                </a:cxnLst>
                <a:rect l="0" t="0" r="r" b="b"/>
                <a:pathLst>
                  <a:path w="34" h="21">
                    <a:moveTo>
                      <a:pt x="1" y="0"/>
                    </a:moveTo>
                    <a:cubicBezTo>
                      <a:pt x="1" y="3"/>
                      <a:pt x="0" y="5"/>
                      <a:pt x="0" y="8"/>
                    </a:cubicBezTo>
                    <a:cubicBezTo>
                      <a:pt x="29" y="21"/>
                      <a:pt x="29" y="21"/>
                      <a:pt x="29" y="21"/>
                    </a:cubicBezTo>
                    <a:cubicBezTo>
                      <a:pt x="32" y="14"/>
                      <a:pt x="33" y="7"/>
                      <a:pt x="34"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sz="1425">
                  <a:solidFill>
                    <a:srgbClr val="000000"/>
                  </a:solidFill>
                  <a:latin typeface="+mj-ea"/>
                  <a:ea typeface="+mj-ea"/>
                </a:endParaRPr>
              </a:p>
            </p:txBody>
          </p:sp>
          <p:sp>
            <p:nvSpPr>
              <p:cNvPr id="232" name="Freeform 253"/>
              <p:cNvSpPr/>
              <p:nvPr/>
            </p:nvSpPr>
            <p:spPr bwMode="auto">
              <a:xfrm>
                <a:off x="5143462" y="3025052"/>
                <a:ext cx="227700" cy="230953"/>
              </a:xfrm>
              <a:custGeom>
                <a:avLst/>
                <a:gdLst>
                  <a:gd name="T0" fmla="*/ 89 w 89"/>
                  <a:gd name="T1" fmla="*/ 90 h 90"/>
                  <a:gd name="T2" fmla="*/ 57 w 89"/>
                  <a:gd name="T3" fmla="*/ 90 h 90"/>
                  <a:gd name="T4" fmla="*/ 0 w 89"/>
                  <a:gd name="T5" fmla="*/ 33 h 90"/>
                  <a:gd name="T6" fmla="*/ 0 w 89"/>
                  <a:gd name="T7" fmla="*/ 0 h 90"/>
                  <a:gd name="T8" fmla="*/ 89 w 89"/>
                  <a:gd name="T9" fmla="*/ 90 h 90"/>
                </a:gdLst>
                <a:ahLst/>
                <a:cxnLst>
                  <a:cxn ang="0">
                    <a:pos x="T0" y="T1"/>
                  </a:cxn>
                  <a:cxn ang="0">
                    <a:pos x="T2" y="T3"/>
                  </a:cxn>
                  <a:cxn ang="0">
                    <a:pos x="T4" y="T5"/>
                  </a:cxn>
                  <a:cxn ang="0">
                    <a:pos x="T6" y="T7"/>
                  </a:cxn>
                  <a:cxn ang="0">
                    <a:pos x="T8" y="T9"/>
                  </a:cxn>
                </a:cxnLst>
                <a:rect l="0" t="0" r="r" b="b"/>
                <a:pathLst>
                  <a:path w="89" h="90">
                    <a:moveTo>
                      <a:pt x="89" y="90"/>
                    </a:moveTo>
                    <a:cubicBezTo>
                      <a:pt x="57" y="90"/>
                      <a:pt x="57" y="90"/>
                      <a:pt x="57" y="90"/>
                    </a:cubicBezTo>
                    <a:cubicBezTo>
                      <a:pt x="57" y="59"/>
                      <a:pt x="31" y="33"/>
                      <a:pt x="0" y="33"/>
                    </a:cubicBezTo>
                    <a:cubicBezTo>
                      <a:pt x="0" y="0"/>
                      <a:pt x="0" y="0"/>
                      <a:pt x="0" y="0"/>
                    </a:cubicBezTo>
                    <a:cubicBezTo>
                      <a:pt x="49" y="0"/>
                      <a:pt x="89" y="41"/>
                      <a:pt x="89" y="9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sz="1425">
                  <a:solidFill>
                    <a:srgbClr val="000000"/>
                  </a:solidFill>
                  <a:latin typeface="+mj-ea"/>
                  <a:ea typeface="+mj-ea"/>
                </a:endParaRPr>
              </a:p>
            </p:txBody>
          </p:sp>
          <p:sp>
            <p:nvSpPr>
              <p:cNvPr id="233" name="Rectangle 254"/>
              <p:cNvSpPr>
                <a:spLocks noChangeArrowheads="1"/>
              </p:cNvSpPr>
              <p:nvPr/>
            </p:nvSpPr>
            <p:spPr bwMode="auto">
              <a:xfrm>
                <a:off x="5058888" y="3284196"/>
                <a:ext cx="43371" cy="5421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sz="1425">
                  <a:solidFill>
                    <a:srgbClr val="000000"/>
                  </a:solidFill>
                  <a:latin typeface="+mj-ea"/>
                  <a:ea typeface="+mj-ea"/>
                </a:endParaRPr>
              </a:p>
            </p:txBody>
          </p:sp>
          <p:sp>
            <p:nvSpPr>
              <p:cNvPr id="234" name="Rectangle 255"/>
              <p:cNvSpPr>
                <a:spLocks noChangeArrowheads="1"/>
              </p:cNvSpPr>
              <p:nvPr/>
            </p:nvSpPr>
            <p:spPr bwMode="auto">
              <a:xfrm>
                <a:off x="5122860" y="3218054"/>
                <a:ext cx="41203" cy="12035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sz="1425">
                  <a:solidFill>
                    <a:srgbClr val="000000"/>
                  </a:solidFill>
                  <a:latin typeface="+mj-ea"/>
                  <a:ea typeface="+mj-ea"/>
                </a:endParaRPr>
              </a:p>
            </p:txBody>
          </p:sp>
          <p:sp>
            <p:nvSpPr>
              <p:cNvPr id="235" name="Rectangle 256"/>
              <p:cNvSpPr>
                <a:spLocks noChangeArrowheads="1"/>
              </p:cNvSpPr>
              <p:nvPr/>
            </p:nvSpPr>
            <p:spPr bwMode="auto">
              <a:xfrm>
                <a:off x="5184664" y="3182273"/>
                <a:ext cx="41203" cy="1561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sz="1425">
                  <a:solidFill>
                    <a:srgbClr val="000000"/>
                  </a:solidFill>
                  <a:latin typeface="+mj-ea"/>
                  <a:ea typeface="+mj-ea"/>
                </a:endParaRPr>
              </a:p>
            </p:txBody>
          </p:sp>
        </p:grpSp>
      </p:grpSp>
      <p:grpSp>
        <p:nvGrpSpPr>
          <p:cNvPr id="238" name="组合 237"/>
          <p:cNvGrpSpPr/>
          <p:nvPr/>
        </p:nvGrpSpPr>
        <p:grpSpPr>
          <a:xfrm>
            <a:off x="7253441" y="1958844"/>
            <a:ext cx="834448" cy="834448"/>
            <a:chOff x="3237545" y="4561747"/>
            <a:chExt cx="1146960" cy="1146960"/>
          </a:xfrm>
        </p:grpSpPr>
        <p:sp>
          <p:nvSpPr>
            <p:cNvPr id="239" name="圆角矩形 238"/>
            <p:cNvSpPr/>
            <p:nvPr/>
          </p:nvSpPr>
          <p:spPr>
            <a:xfrm>
              <a:off x="3237545" y="4561747"/>
              <a:ext cx="1146960" cy="1146960"/>
            </a:xfrm>
            <a:prstGeom prst="roundRect">
              <a:avLst>
                <a:gd name="adj" fmla="val 50000"/>
              </a:avLst>
            </a:prstGeom>
            <a:solidFill>
              <a:schemeClr val="accent2"/>
            </a:solidFill>
            <a:ln w="2540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25">
                <a:solidFill>
                  <a:srgbClr val="FFFFFF"/>
                </a:solidFill>
                <a:latin typeface="+mj-ea"/>
                <a:ea typeface="+mj-ea"/>
              </a:endParaRPr>
            </a:p>
          </p:txBody>
        </p:sp>
        <p:sp>
          <p:nvSpPr>
            <p:cNvPr id="240" name="圆角矩形 239"/>
            <p:cNvSpPr/>
            <p:nvPr/>
          </p:nvSpPr>
          <p:spPr>
            <a:xfrm>
              <a:off x="3351014" y="4675216"/>
              <a:ext cx="920023" cy="920023"/>
            </a:xfrm>
            <a:prstGeom prst="roundRect">
              <a:avLst>
                <a:gd name="adj" fmla="val 50000"/>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317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25">
                <a:solidFill>
                  <a:srgbClr val="FFFFFF"/>
                </a:solidFill>
                <a:latin typeface="+mj-ea"/>
                <a:ea typeface="+mj-ea"/>
              </a:endParaRPr>
            </a:p>
          </p:txBody>
        </p:sp>
      </p:grpSp>
      <p:grpSp>
        <p:nvGrpSpPr>
          <p:cNvPr id="241" name="组合 240"/>
          <p:cNvGrpSpPr/>
          <p:nvPr/>
        </p:nvGrpSpPr>
        <p:grpSpPr>
          <a:xfrm>
            <a:off x="7529896" y="2242935"/>
            <a:ext cx="322099" cy="231729"/>
            <a:chOff x="3820635" y="3071676"/>
            <a:chExt cx="541058" cy="389258"/>
          </a:xfrm>
          <a:solidFill>
            <a:schemeClr val="accent2"/>
          </a:solidFill>
        </p:grpSpPr>
        <p:sp>
          <p:nvSpPr>
            <p:cNvPr id="242" name="Freeform 226"/>
            <p:cNvSpPr>
              <a:spLocks noEditPoints="1"/>
            </p:cNvSpPr>
            <p:nvPr/>
          </p:nvSpPr>
          <p:spPr bwMode="auto">
            <a:xfrm>
              <a:off x="3820635" y="3071676"/>
              <a:ext cx="438051" cy="389258"/>
            </a:xfrm>
            <a:custGeom>
              <a:avLst/>
              <a:gdLst>
                <a:gd name="T0" fmla="*/ 166 w 171"/>
                <a:gd name="T1" fmla="*/ 0 h 152"/>
                <a:gd name="T2" fmla="*/ 6 w 171"/>
                <a:gd name="T3" fmla="*/ 0 h 152"/>
                <a:gd name="T4" fmla="*/ 0 w 171"/>
                <a:gd name="T5" fmla="*/ 6 h 152"/>
                <a:gd name="T6" fmla="*/ 0 w 171"/>
                <a:gd name="T7" fmla="*/ 147 h 152"/>
                <a:gd name="T8" fmla="*/ 6 w 171"/>
                <a:gd name="T9" fmla="*/ 152 h 152"/>
                <a:gd name="T10" fmla="*/ 166 w 171"/>
                <a:gd name="T11" fmla="*/ 152 h 152"/>
                <a:gd name="T12" fmla="*/ 171 w 171"/>
                <a:gd name="T13" fmla="*/ 147 h 152"/>
                <a:gd name="T14" fmla="*/ 171 w 171"/>
                <a:gd name="T15" fmla="*/ 6 h 152"/>
                <a:gd name="T16" fmla="*/ 166 w 171"/>
                <a:gd name="T17" fmla="*/ 0 h 152"/>
                <a:gd name="T18" fmla="*/ 132 w 171"/>
                <a:gd name="T19" fmla="*/ 12 h 152"/>
                <a:gd name="T20" fmla="*/ 139 w 171"/>
                <a:gd name="T21" fmla="*/ 19 h 152"/>
                <a:gd name="T22" fmla="*/ 132 w 171"/>
                <a:gd name="T23" fmla="*/ 26 h 152"/>
                <a:gd name="T24" fmla="*/ 124 w 171"/>
                <a:gd name="T25" fmla="*/ 19 h 152"/>
                <a:gd name="T26" fmla="*/ 132 w 171"/>
                <a:gd name="T27" fmla="*/ 12 h 152"/>
                <a:gd name="T28" fmla="*/ 110 w 171"/>
                <a:gd name="T29" fmla="*/ 12 h 152"/>
                <a:gd name="T30" fmla="*/ 118 w 171"/>
                <a:gd name="T31" fmla="*/ 19 h 152"/>
                <a:gd name="T32" fmla="*/ 110 w 171"/>
                <a:gd name="T33" fmla="*/ 26 h 152"/>
                <a:gd name="T34" fmla="*/ 103 w 171"/>
                <a:gd name="T35" fmla="*/ 19 h 152"/>
                <a:gd name="T36" fmla="*/ 110 w 171"/>
                <a:gd name="T37" fmla="*/ 12 h 152"/>
                <a:gd name="T38" fmla="*/ 160 w 171"/>
                <a:gd name="T39" fmla="*/ 141 h 152"/>
                <a:gd name="T40" fmla="*/ 11 w 171"/>
                <a:gd name="T41" fmla="*/ 141 h 152"/>
                <a:gd name="T42" fmla="*/ 11 w 171"/>
                <a:gd name="T43" fmla="*/ 38 h 152"/>
                <a:gd name="T44" fmla="*/ 160 w 171"/>
                <a:gd name="T45" fmla="*/ 38 h 152"/>
                <a:gd name="T46" fmla="*/ 160 w 171"/>
                <a:gd name="T47" fmla="*/ 141 h 152"/>
                <a:gd name="T48" fmla="*/ 153 w 171"/>
                <a:gd name="T49" fmla="*/ 26 h 152"/>
                <a:gd name="T50" fmla="*/ 146 w 171"/>
                <a:gd name="T51" fmla="*/ 19 h 152"/>
                <a:gd name="T52" fmla="*/ 153 w 171"/>
                <a:gd name="T53" fmla="*/ 12 h 152"/>
                <a:gd name="T54" fmla="*/ 160 w 171"/>
                <a:gd name="T55" fmla="*/ 19 h 152"/>
                <a:gd name="T56" fmla="*/ 153 w 171"/>
                <a:gd name="T57" fmla="*/ 2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1" h="152">
                  <a:moveTo>
                    <a:pt x="166" y="0"/>
                  </a:moveTo>
                  <a:cubicBezTo>
                    <a:pt x="6" y="0"/>
                    <a:pt x="6" y="0"/>
                    <a:pt x="6" y="0"/>
                  </a:cubicBezTo>
                  <a:cubicBezTo>
                    <a:pt x="3" y="0"/>
                    <a:pt x="0" y="3"/>
                    <a:pt x="0" y="6"/>
                  </a:cubicBezTo>
                  <a:cubicBezTo>
                    <a:pt x="0" y="147"/>
                    <a:pt x="0" y="147"/>
                    <a:pt x="0" y="147"/>
                  </a:cubicBezTo>
                  <a:cubicBezTo>
                    <a:pt x="0" y="150"/>
                    <a:pt x="3" y="152"/>
                    <a:pt x="6" y="152"/>
                  </a:cubicBezTo>
                  <a:cubicBezTo>
                    <a:pt x="166" y="152"/>
                    <a:pt x="166" y="152"/>
                    <a:pt x="166" y="152"/>
                  </a:cubicBezTo>
                  <a:cubicBezTo>
                    <a:pt x="169" y="152"/>
                    <a:pt x="171" y="150"/>
                    <a:pt x="171" y="147"/>
                  </a:cubicBezTo>
                  <a:cubicBezTo>
                    <a:pt x="171" y="6"/>
                    <a:pt x="171" y="6"/>
                    <a:pt x="171" y="6"/>
                  </a:cubicBezTo>
                  <a:cubicBezTo>
                    <a:pt x="171" y="3"/>
                    <a:pt x="169" y="0"/>
                    <a:pt x="166" y="0"/>
                  </a:cubicBezTo>
                  <a:close/>
                  <a:moveTo>
                    <a:pt x="132" y="12"/>
                  </a:moveTo>
                  <a:cubicBezTo>
                    <a:pt x="136" y="12"/>
                    <a:pt x="139" y="15"/>
                    <a:pt x="139" y="19"/>
                  </a:cubicBezTo>
                  <a:cubicBezTo>
                    <a:pt x="139" y="23"/>
                    <a:pt x="136" y="26"/>
                    <a:pt x="132" y="26"/>
                  </a:cubicBezTo>
                  <a:cubicBezTo>
                    <a:pt x="128" y="26"/>
                    <a:pt x="124" y="23"/>
                    <a:pt x="124" y="19"/>
                  </a:cubicBezTo>
                  <a:cubicBezTo>
                    <a:pt x="124" y="15"/>
                    <a:pt x="128" y="12"/>
                    <a:pt x="132" y="12"/>
                  </a:cubicBezTo>
                  <a:close/>
                  <a:moveTo>
                    <a:pt x="110" y="12"/>
                  </a:moveTo>
                  <a:cubicBezTo>
                    <a:pt x="114" y="12"/>
                    <a:pt x="118" y="15"/>
                    <a:pt x="118" y="19"/>
                  </a:cubicBezTo>
                  <a:cubicBezTo>
                    <a:pt x="118" y="23"/>
                    <a:pt x="114" y="26"/>
                    <a:pt x="110" y="26"/>
                  </a:cubicBezTo>
                  <a:cubicBezTo>
                    <a:pt x="106" y="26"/>
                    <a:pt x="103" y="23"/>
                    <a:pt x="103" y="19"/>
                  </a:cubicBezTo>
                  <a:cubicBezTo>
                    <a:pt x="103" y="15"/>
                    <a:pt x="106" y="12"/>
                    <a:pt x="110" y="12"/>
                  </a:cubicBezTo>
                  <a:close/>
                  <a:moveTo>
                    <a:pt x="160" y="141"/>
                  </a:moveTo>
                  <a:cubicBezTo>
                    <a:pt x="11" y="141"/>
                    <a:pt x="11" y="141"/>
                    <a:pt x="11" y="141"/>
                  </a:cubicBezTo>
                  <a:cubicBezTo>
                    <a:pt x="11" y="38"/>
                    <a:pt x="11" y="38"/>
                    <a:pt x="11" y="38"/>
                  </a:cubicBezTo>
                  <a:cubicBezTo>
                    <a:pt x="160" y="38"/>
                    <a:pt x="160" y="38"/>
                    <a:pt x="160" y="38"/>
                  </a:cubicBezTo>
                  <a:lnTo>
                    <a:pt x="160" y="141"/>
                  </a:lnTo>
                  <a:close/>
                  <a:moveTo>
                    <a:pt x="153" y="26"/>
                  </a:moveTo>
                  <a:cubicBezTo>
                    <a:pt x="149" y="26"/>
                    <a:pt x="146" y="23"/>
                    <a:pt x="146" y="19"/>
                  </a:cubicBezTo>
                  <a:cubicBezTo>
                    <a:pt x="146" y="15"/>
                    <a:pt x="149" y="12"/>
                    <a:pt x="153" y="12"/>
                  </a:cubicBezTo>
                  <a:cubicBezTo>
                    <a:pt x="157" y="12"/>
                    <a:pt x="160" y="15"/>
                    <a:pt x="160" y="19"/>
                  </a:cubicBezTo>
                  <a:cubicBezTo>
                    <a:pt x="160" y="23"/>
                    <a:pt x="157" y="26"/>
                    <a:pt x="153"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sz="1425">
                <a:solidFill>
                  <a:srgbClr val="000000"/>
                </a:solidFill>
                <a:latin typeface="+mj-ea"/>
                <a:ea typeface="+mj-ea"/>
              </a:endParaRPr>
            </a:p>
          </p:txBody>
        </p:sp>
        <p:sp>
          <p:nvSpPr>
            <p:cNvPr id="243" name="Freeform 227"/>
            <p:cNvSpPr/>
            <p:nvPr/>
          </p:nvSpPr>
          <p:spPr bwMode="auto">
            <a:xfrm>
              <a:off x="4117729" y="3336242"/>
              <a:ext cx="41203" cy="40119"/>
            </a:xfrm>
            <a:custGeom>
              <a:avLst/>
              <a:gdLst>
                <a:gd name="T0" fmla="*/ 12 w 38"/>
                <a:gd name="T1" fmla="*/ 0 h 37"/>
                <a:gd name="T2" fmla="*/ 12 w 38"/>
                <a:gd name="T3" fmla="*/ 2 h 37"/>
                <a:gd name="T4" fmla="*/ 0 w 38"/>
                <a:gd name="T5" fmla="*/ 37 h 37"/>
                <a:gd name="T6" fmla="*/ 36 w 38"/>
                <a:gd name="T7" fmla="*/ 28 h 37"/>
                <a:gd name="T8" fmla="*/ 38 w 38"/>
                <a:gd name="T9" fmla="*/ 26 h 37"/>
                <a:gd name="T10" fmla="*/ 12 w 38"/>
                <a:gd name="T11" fmla="*/ 0 h 37"/>
              </a:gdLst>
              <a:ahLst/>
              <a:cxnLst>
                <a:cxn ang="0">
                  <a:pos x="T0" y="T1"/>
                </a:cxn>
                <a:cxn ang="0">
                  <a:pos x="T2" y="T3"/>
                </a:cxn>
                <a:cxn ang="0">
                  <a:pos x="T4" y="T5"/>
                </a:cxn>
                <a:cxn ang="0">
                  <a:pos x="T6" y="T7"/>
                </a:cxn>
                <a:cxn ang="0">
                  <a:pos x="T8" y="T9"/>
                </a:cxn>
                <a:cxn ang="0">
                  <a:pos x="T10" y="T11"/>
                </a:cxn>
              </a:cxnLst>
              <a:rect l="0" t="0" r="r" b="b"/>
              <a:pathLst>
                <a:path w="38" h="37">
                  <a:moveTo>
                    <a:pt x="12" y="0"/>
                  </a:moveTo>
                  <a:lnTo>
                    <a:pt x="12" y="2"/>
                  </a:lnTo>
                  <a:lnTo>
                    <a:pt x="0" y="37"/>
                  </a:lnTo>
                  <a:lnTo>
                    <a:pt x="36" y="28"/>
                  </a:lnTo>
                  <a:lnTo>
                    <a:pt x="38" y="26"/>
                  </a:ln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sz="1425">
                <a:solidFill>
                  <a:srgbClr val="000000"/>
                </a:solidFill>
                <a:latin typeface="+mj-ea"/>
                <a:ea typeface="+mj-ea"/>
              </a:endParaRPr>
            </a:p>
          </p:txBody>
        </p:sp>
        <p:sp>
          <p:nvSpPr>
            <p:cNvPr id="244" name="Freeform 228"/>
            <p:cNvSpPr/>
            <p:nvPr/>
          </p:nvSpPr>
          <p:spPr bwMode="auto">
            <a:xfrm>
              <a:off x="4281456" y="3135649"/>
              <a:ext cx="80237" cy="76984"/>
            </a:xfrm>
            <a:custGeom>
              <a:avLst/>
              <a:gdLst>
                <a:gd name="T0" fmla="*/ 23 w 31"/>
                <a:gd name="T1" fmla="*/ 30 h 30"/>
                <a:gd name="T2" fmla="*/ 29 w 31"/>
                <a:gd name="T3" fmla="*/ 24 h 30"/>
                <a:gd name="T4" fmla="*/ 29 w 31"/>
                <a:gd name="T5" fmla="*/ 17 h 30"/>
                <a:gd name="T6" fmla="*/ 13 w 31"/>
                <a:gd name="T7" fmla="*/ 2 h 30"/>
                <a:gd name="T8" fmla="*/ 6 w 31"/>
                <a:gd name="T9" fmla="*/ 2 h 30"/>
                <a:gd name="T10" fmla="*/ 0 w 31"/>
                <a:gd name="T11" fmla="*/ 8 h 30"/>
                <a:gd name="T12" fmla="*/ 23 w 31"/>
                <a:gd name="T13" fmla="*/ 30 h 30"/>
              </a:gdLst>
              <a:ahLst/>
              <a:cxnLst>
                <a:cxn ang="0">
                  <a:pos x="T0" y="T1"/>
                </a:cxn>
                <a:cxn ang="0">
                  <a:pos x="T2" y="T3"/>
                </a:cxn>
                <a:cxn ang="0">
                  <a:pos x="T4" y="T5"/>
                </a:cxn>
                <a:cxn ang="0">
                  <a:pos x="T6" y="T7"/>
                </a:cxn>
                <a:cxn ang="0">
                  <a:pos x="T8" y="T9"/>
                </a:cxn>
                <a:cxn ang="0">
                  <a:pos x="T10" y="T11"/>
                </a:cxn>
                <a:cxn ang="0">
                  <a:pos x="T12" y="T13"/>
                </a:cxn>
              </a:cxnLst>
              <a:rect l="0" t="0" r="r" b="b"/>
              <a:pathLst>
                <a:path w="31" h="30">
                  <a:moveTo>
                    <a:pt x="23" y="30"/>
                  </a:moveTo>
                  <a:cubicBezTo>
                    <a:pt x="29" y="24"/>
                    <a:pt x="29" y="24"/>
                    <a:pt x="29" y="24"/>
                  </a:cubicBezTo>
                  <a:cubicBezTo>
                    <a:pt x="31" y="22"/>
                    <a:pt x="31" y="19"/>
                    <a:pt x="29" y="17"/>
                  </a:cubicBezTo>
                  <a:cubicBezTo>
                    <a:pt x="13" y="2"/>
                    <a:pt x="13" y="2"/>
                    <a:pt x="13" y="2"/>
                  </a:cubicBezTo>
                  <a:cubicBezTo>
                    <a:pt x="11" y="0"/>
                    <a:pt x="8" y="0"/>
                    <a:pt x="6" y="2"/>
                  </a:cubicBezTo>
                  <a:cubicBezTo>
                    <a:pt x="0" y="8"/>
                    <a:pt x="0" y="8"/>
                    <a:pt x="0" y="8"/>
                  </a:cubicBezTo>
                  <a:lnTo>
                    <a:pt x="23" y="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sz="1425">
                <a:solidFill>
                  <a:srgbClr val="000000"/>
                </a:solidFill>
                <a:latin typeface="+mj-ea"/>
                <a:ea typeface="+mj-ea"/>
              </a:endParaRPr>
            </a:p>
          </p:txBody>
        </p:sp>
        <p:sp>
          <p:nvSpPr>
            <p:cNvPr id="245" name="Freeform 229"/>
            <p:cNvSpPr/>
            <p:nvPr/>
          </p:nvSpPr>
          <p:spPr bwMode="auto">
            <a:xfrm>
              <a:off x="4151342" y="3161672"/>
              <a:ext cx="182160" cy="184328"/>
            </a:xfrm>
            <a:custGeom>
              <a:avLst/>
              <a:gdLst>
                <a:gd name="T0" fmla="*/ 49 w 71"/>
                <a:gd name="T1" fmla="*/ 0 h 72"/>
                <a:gd name="T2" fmla="*/ 48 w 71"/>
                <a:gd name="T3" fmla="*/ 1 h 72"/>
                <a:gd name="T4" fmla="*/ 2 w 71"/>
                <a:gd name="T5" fmla="*/ 47 h 72"/>
                <a:gd name="T6" fmla="*/ 2 w 71"/>
                <a:gd name="T7" fmla="*/ 55 h 72"/>
                <a:gd name="T8" fmla="*/ 2 w 71"/>
                <a:gd name="T9" fmla="*/ 55 h 72"/>
                <a:gd name="T10" fmla="*/ 8 w 71"/>
                <a:gd name="T11" fmla="*/ 57 h 72"/>
                <a:gd name="T12" fmla="*/ 9 w 71"/>
                <a:gd name="T13" fmla="*/ 62 h 72"/>
                <a:gd name="T14" fmla="*/ 9 w 71"/>
                <a:gd name="T15" fmla="*/ 62 h 72"/>
                <a:gd name="T16" fmla="*/ 15 w 71"/>
                <a:gd name="T17" fmla="*/ 64 h 72"/>
                <a:gd name="T18" fmla="*/ 16 w 71"/>
                <a:gd name="T19" fmla="*/ 69 h 72"/>
                <a:gd name="T20" fmla="*/ 17 w 71"/>
                <a:gd name="T21" fmla="*/ 70 h 72"/>
                <a:gd name="T22" fmla="*/ 24 w 71"/>
                <a:gd name="T23" fmla="*/ 70 h 72"/>
                <a:gd name="T24" fmla="*/ 71 w 71"/>
                <a:gd name="T25" fmla="*/ 23 h 72"/>
                <a:gd name="T26" fmla="*/ 71 w 71"/>
                <a:gd name="T27" fmla="*/ 23 h 72"/>
                <a:gd name="T28" fmla="*/ 49 w 71"/>
                <a:gd name="T29"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 h="72">
                  <a:moveTo>
                    <a:pt x="49" y="0"/>
                  </a:moveTo>
                  <a:cubicBezTo>
                    <a:pt x="49" y="0"/>
                    <a:pt x="48" y="0"/>
                    <a:pt x="48" y="1"/>
                  </a:cubicBezTo>
                  <a:cubicBezTo>
                    <a:pt x="2" y="47"/>
                    <a:pt x="2" y="47"/>
                    <a:pt x="2" y="47"/>
                  </a:cubicBezTo>
                  <a:cubicBezTo>
                    <a:pt x="0" y="49"/>
                    <a:pt x="0" y="53"/>
                    <a:pt x="2" y="55"/>
                  </a:cubicBezTo>
                  <a:cubicBezTo>
                    <a:pt x="2" y="55"/>
                    <a:pt x="2" y="55"/>
                    <a:pt x="2" y="55"/>
                  </a:cubicBezTo>
                  <a:cubicBezTo>
                    <a:pt x="4" y="57"/>
                    <a:pt x="6" y="57"/>
                    <a:pt x="8" y="57"/>
                  </a:cubicBezTo>
                  <a:cubicBezTo>
                    <a:pt x="7" y="58"/>
                    <a:pt x="7" y="60"/>
                    <a:pt x="9" y="62"/>
                  </a:cubicBezTo>
                  <a:cubicBezTo>
                    <a:pt x="9" y="62"/>
                    <a:pt x="9" y="62"/>
                    <a:pt x="9" y="62"/>
                  </a:cubicBezTo>
                  <a:cubicBezTo>
                    <a:pt x="11" y="64"/>
                    <a:pt x="13" y="64"/>
                    <a:pt x="15" y="64"/>
                  </a:cubicBezTo>
                  <a:cubicBezTo>
                    <a:pt x="14" y="66"/>
                    <a:pt x="15" y="68"/>
                    <a:pt x="16" y="69"/>
                  </a:cubicBezTo>
                  <a:cubicBezTo>
                    <a:pt x="17" y="70"/>
                    <a:pt x="17" y="70"/>
                    <a:pt x="17" y="70"/>
                  </a:cubicBezTo>
                  <a:cubicBezTo>
                    <a:pt x="19" y="72"/>
                    <a:pt x="22" y="72"/>
                    <a:pt x="24" y="70"/>
                  </a:cubicBezTo>
                  <a:cubicBezTo>
                    <a:pt x="71" y="23"/>
                    <a:pt x="71" y="23"/>
                    <a:pt x="71" y="23"/>
                  </a:cubicBezTo>
                  <a:cubicBezTo>
                    <a:pt x="71" y="23"/>
                    <a:pt x="71" y="23"/>
                    <a:pt x="71" y="23"/>
                  </a:cubicBezTo>
                  <a:lnTo>
                    <a:pt x="4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sz="1425">
                <a:solidFill>
                  <a:srgbClr val="000000"/>
                </a:solidFill>
                <a:latin typeface="+mj-ea"/>
                <a:ea typeface="+mj-ea"/>
              </a:endParaRPr>
            </a:p>
          </p:txBody>
        </p:sp>
        <p:sp>
          <p:nvSpPr>
            <p:cNvPr id="246" name="Rectangle 230"/>
            <p:cNvSpPr>
              <a:spLocks noChangeArrowheads="1"/>
            </p:cNvSpPr>
            <p:nvPr/>
          </p:nvSpPr>
          <p:spPr bwMode="auto">
            <a:xfrm>
              <a:off x="3879187" y="3222392"/>
              <a:ext cx="140957" cy="1626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sz="1425">
                <a:solidFill>
                  <a:srgbClr val="000000"/>
                </a:solidFill>
                <a:latin typeface="+mj-ea"/>
                <a:ea typeface="+mj-ea"/>
              </a:endParaRPr>
            </a:p>
          </p:txBody>
        </p:sp>
        <p:sp>
          <p:nvSpPr>
            <p:cNvPr id="247" name="Rectangle 231"/>
            <p:cNvSpPr>
              <a:spLocks noChangeArrowheads="1"/>
            </p:cNvSpPr>
            <p:nvPr/>
          </p:nvSpPr>
          <p:spPr bwMode="auto">
            <a:xfrm>
              <a:off x="3879187" y="3269016"/>
              <a:ext cx="225531" cy="1518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sz="1425">
                <a:solidFill>
                  <a:srgbClr val="000000"/>
                </a:solidFill>
                <a:latin typeface="+mj-ea"/>
                <a:ea typeface="+mj-ea"/>
              </a:endParaRPr>
            </a:p>
          </p:txBody>
        </p:sp>
        <p:sp>
          <p:nvSpPr>
            <p:cNvPr id="248" name="Rectangle 232"/>
            <p:cNvSpPr>
              <a:spLocks noChangeArrowheads="1"/>
            </p:cNvSpPr>
            <p:nvPr/>
          </p:nvSpPr>
          <p:spPr bwMode="auto">
            <a:xfrm>
              <a:off x="3879187" y="3315640"/>
              <a:ext cx="225531" cy="1518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sz="1425">
                <a:solidFill>
                  <a:srgbClr val="000000"/>
                </a:solidFill>
                <a:latin typeface="+mj-ea"/>
                <a:ea typeface="+mj-ea"/>
              </a:endParaRPr>
            </a:p>
          </p:txBody>
        </p:sp>
        <p:sp>
          <p:nvSpPr>
            <p:cNvPr id="249" name="Rectangle 233"/>
            <p:cNvSpPr>
              <a:spLocks noChangeArrowheads="1"/>
            </p:cNvSpPr>
            <p:nvPr/>
          </p:nvSpPr>
          <p:spPr bwMode="auto">
            <a:xfrm>
              <a:off x="3879187" y="3361180"/>
              <a:ext cx="225531" cy="1518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sz="1425">
                <a:solidFill>
                  <a:srgbClr val="000000"/>
                </a:solidFill>
                <a:latin typeface="+mj-ea"/>
                <a:ea typeface="+mj-ea"/>
              </a:endParaRPr>
            </a:p>
          </p:txBody>
        </p:sp>
      </p:grpSp>
      <p:grpSp>
        <p:nvGrpSpPr>
          <p:cNvPr id="250" name="组合 249"/>
          <p:cNvGrpSpPr/>
          <p:nvPr/>
        </p:nvGrpSpPr>
        <p:grpSpPr>
          <a:xfrm>
            <a:off x="8340286" y="5280646"/>
            <a:ext cx="3043220" cy="1143154"/>
            <a:chOff x="2693696" y="4572558"/>
            <a:chExt cx="2415301" cy="1083939"/>
          </a:xfrm>
        </p:grpSpPr>
        <p:sp>
          <p:nvSpPr>
            <p:cNvPr id="251" name="文本框 250"/>
            <p:cNvSpPr txBox="1"/>
            <p:nvPr/>
          </p:nvSpPr>
          <p:spPr bwMode="auto">
            <a:xfrm>
              <a:off x="2693696" y="4857602"/>
              <a:ext cx="2415301" cy="798895"/>
            </a:xfrm>
            <a:prstGeom prst="rect">
              <a:avLst/>
            </a:prstGeom>
            <a:noFill/>
          </p:spPr>
          <p:txBody>
            <a:bodyPr wrap="square">
              <a:spAutoFit/>
            </a:bodyPr>
            <a:lstStyle/>
            <a:p>
              <a:pPr>
                <a:lnSpc>
                  <a:spcPct val="125000"/>
                </a:lnSpc>
              </a:pPr>
              <a:r>
                <a:rPr lang="zh-CN" altLang="en-US" sz="1300" dirty="0">
                  <a:solidFill>
                    <a:schemeClr val="bg1">
                      <a:lumMod val="65000"/>
                    </a:schemeClr>
                  </a:solidFill>
                  <a:latin typeface="微软雅黑" panose="020B0503020204020204" pitchFamily="34" charset="-122"/>
                  <a:ea typeface="微软雅黑" panose="020B0503020204020204" pitchFamily="34" charset="-122"/>
                  <a:cs typeface="Lato Light" charset="0"/>
                  <a:sym typeface="Lato Light" charset="0"/>
                </a:rPr>
                <a:t>为托管中心会员提供五档行情接入，目前与生产网为统一局域网，会员服务器地址使用生产网地址；</a:t>
              </a:r>
              <a:endParaRPr lang="en-US" altLang="zh-CN" sz="1300" dirty="0">
                <a:solidFill>
                  <a:schemeClr val="bg1">
                    <a:lumMod val="65000"/>
                  </a:schemeClr>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252" name="文本框 251"/>
            <p:cNvSpPr txBox="1"/>
            <p:nvPr/>
          </p:nvSpPr>
          <p:spPr bwMode="auto">
            <a:xfrm>
              <a:off x="2759213" y="4572558"/>
              <a:ext cx="2349784" cy="333725"/>
            </a:xfrm>
            <a:prstGeom prst="rect">
              <a:avLst/>
            </a:prstGeom>
            <a:noFill/>
          </p:spPr>
          <p:txBody>
            <a:bodyPr wrap="square">
              <a:spAutoFit/>
            </a:bodyPr>
            <a:lstStyle/>
            <a:p>
              <a:pPr>
                <a:defRPr/>
              </a:pPr>
              <a:r>
                <a:rPr lang="en-US" altLang="zh-CN" sz="1685" spc="105" dirty="0" err="1">
                  <a:solidFill>
                    <a:schemeClr val="tx1">
                      <a:lumMod val="65000"/>
                      <a:lumOff val="35000"/>
                    </a:schemeClr>
                  </a:solidFill>
                  <a:latin typeface="微软雅黑" panose="020B0503020204020204" pitchFamily="34" charset="-122"/>
                  <a:ea typeface="微软雅黑" panose="020B0503020204020204" pitchFamily="34" charset="-122"/>
                </a:rPr>
                <a:t>Datafeed</a:t>
              </a:r>
              <a:r>
                <a:rPr lang="zh-CN" altLang="en-US" sz="1685" spc="105" dirty="0">
                  <a:solidFill>
                    <a:schemeClr val="tx1">
                      <a:lumMod val="65000"/>
                      <a:lumOff val="35000"/>
                    </a:schemeClr>
                  </a:solidFill>
                  <a:latin typeface="微软雅黑" panose="020B0503020204020204" pitchFamily="34" charset="-122"/>
                  <a:ea typeface="微软雅黑" panose="020B0503020204020204" pitchFamily="34" charset="-122"/>
                </a:rPr>
                <a:t>行情网</a:t>
              </a:r>
              <a:endParaRPr lang="zh-CN" altLang="en-US" sz="1685" spc="105"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253" name="文本框 252"/>
          <p:cNvSpPr txBox="1"/>
          <p:nvPr/>
        </p:nvSpPr>
        <p:spPr bwMode="auto">
          <a:xfrm>
            <a:off x="2019826" y="2447491"/>
            <a:ext cx="3240559" cy="1092607"/>
          </a:xfrm>
          <a:prstGeom prst="rect">
            <a:avLst/>
          </a:prstGeom>
          <a:noFill/>
        </p:spPr>
        <p:txBody>
          <a:bodyPr wrap="square">
            <a:spAutoFit/>
          </a:bodyPr>
          <a:lstStyle/>
          <a:p>
            <a:pPr>
              <a:lnSpc>
                <a:spcPct val="125000"/>
              </a:lnSpc>
            </a:pPr>
            <a:r>
              <a:rPr lang="zh-CN" altLang="en-US" sz="1300" dirty="0">
                <a:solidFill>
                  <a:schemeClr val="bg1">
                    <a:lumMod val="65000"/>
                  </a:schemeClr>
                </a:solidFill>
                <a:latin typeface="微软雅黑" panose="020B0503020204020204" pitchFamily="34" charset="-122"/>
                <a:ea typeface="微软雅黑" panose="020B0503020204020204" pitchFamily="34" charset="-122"/>
                <a:cs typeface="Lato Light" charset="0"/>
                <a:sym typeface="Lato Light" charset="0"/>
              </a:rPr>
              <a:t>直连大商所局域网；一主一备两条线路；</a:t>
            </a:r>
            <a:r>
              <a:rPr lang="en-US" altLang="zh-CN" sz="1300" dirty="0">
                <a:solidFill>
                  <a:schemeClr val="bg1">
                    <a:lumMod val="65000"/>
                  </a:schemeClr>
                </a:solidFill>
                <a:latin typeface="微软雅黑" panose="020B0503020204020204" pitchFamily="34" charset="-122"/>
                <a:ea typeface="微软雅黑" panose="020B0503020204020204" pitchFamily="34" charset="-122"/>
                <a:cs typeface="Lato Light" charset="0"/>
                <a:sym typeface="Lato Light" charset="0"/>
              </a:rPr>
              <a:t>DEF</a:t>
            </a:r>
            <a:r>
              <a:rPr lang="zh-CN" altLang="en-US" sz="1300" dirty="0">
                <a:solidFill>
                  <a:schemeClr val="bg1">
                    <a:lumMod val="65000"/>
                  </a:schemeClr>
                </a:solidFill>
                <a:latin typeface="微软雅黑" panose="020B0503020204020204" pitchFamily="34" charset="-122"/>
                <a:ea typeface="微软雅黑" panose="020B0503020204020204" pitchFamily="34" charset="-122"/>
                <a:cs typeface="Lato Light" charset="0"/>
                <a:sym typeface="Lato Light" charset="0"/>
              </a:rPr>
              <a:t>机房，接口类型</a:t>
            </a:r>
            <a:r>
              <a:rPr lang="en-US" altLang="zh-CN" sz="1300" dirty="0">
                <a:solidFill>
                  <a:schemeClr val="bg1">
                    <a:lumMod val="65000"/>
                  </a:schemeClr>
                </a:solidFill>
                <a:latin typeface="微软雅黑" panose="020B0503020204020204" pitchFamily="34" charset="-122"/>
                <a:ea typeface="微软雅黑" panose="020B0503020204020204" pitchFamily="34" charset="-122"/>
                <a:cs typeface="Lato Light" charset="0"/>
                <a:sym typeface="Lato Light" charset="0"/>
              </a:rPr>
              <a:t>RJ45;G</a:t>
            </a:r>
            <a:r>
              <a:rPr lang="zh-CN" altLang="en-US" sz="1300" dirty="0">
                <a:solidFill>
                  <a:schemeClr val="bg1">
                    <a:lumMod val="65000"/>
                  </a:schemeClr>
                </a:solidFill>
                <a:latin typeface="微软雅黑" panose="020B0503020204020204" pitchFamily="34" charset="-122"/>
                <a:ea typeface="微软雅黑" panose="020B0503020204020204" pitchFamily="34" charset="-122"/>
                <a:cs typeface="Lato Light" charset="0"/>
                <a:sym typeface="Lato Light" charset="0"/>
              </a:rPr>
              <a:t>机房，主线路多模光纤，接口类型</a:t>
            </a:r>
            <a:r>
              <a:rPr lang="en-US" altLang="zh-CN" sz="1300" dirty="0" err="1">
                <a:solidFill>
                  <a:schemeClr val="bg1">
                    <a:lumMod val="65000"/>
                  </a:schemeClr>
                </a:solidFill>
                <a:latin typeface="微软雅黑" panose="020B0503020204020204" pitchFamily="34" charset="-122"/>
                <a:ea typeface="微软雅黑" panose="020B0503020204020204" pitchFamily="34" charset="-122"/>
                <a:cs typeface="Lato Light" charset="0"/>
                <a:sym typeface="Lato Light" charset="0"/>
              </a:rPr>
              <a:t>lc</a:t>
            </a:r>
            <a:r>
              <a:rPr lang="zh-CN" altLang="en-US" sz="1300" dirty="0">
                <a:solidFill>
                  <a:schemeClr val="bg1">
                    <a:lumMod val="65000"/>
                  </a:schemeClr>
                </a:solidFill>
                <a:latin typeface="微软雅黑" panose="020B0503020204020204" pitchFamily="34" charset="-122"/>
                <a:ea typeface="微软雅黑" panose="020B0503020204020204" pitchFamily="34" charset="-122"/>
                <a:cs typeface="Lato Light" charset="0"/>
                <a:sym typeface="Lato Light" charset="0"/>
              </a:rPr>
              <a:t>，备线路网线，接口类型</a:t>
            </a:r>
            <a:r>
              <a:rPr lang="en-US" altLang="zh-CN" sz="1300" dirty="0">
                <a:solidFill>
                  <a:schemeClr val="bg1">
                    <a:lumMod val="65000"/>
                  </a:schemeClr>
                </a:solidFill>
                <a:latin typeface="微软雅黑" panose="020B0503020204020204" pitchFamily="34" charset="-122"/>
                <a:ea typeface="微软雅黑" panose="020B0503020204020204" pitchFamily="34" charset="-122"/>
                <a:cs typeface="Lato Light" charset="0"/>
                <a:sym typeface="Lato Light" charset="0"/>
              </a:rPr>
              <a:t>RJ45</a:t>
            </a:r>
            <a:r>
              <a:rPr lang="zh-CN" altLang="en-US" sz="1300" dirty="0" smtClean="0">
                <a:solidFill>
                  <a:schemeClr val="bg1">
                    <a:lumMod val="65000"/>
                  </a:schemeClr>
                </a:solidFill>
                <a:latin typeface="微软雅黑" panose="020B0503020204020204" pitchFamily="34" charset="-122"/>
                <a:ea typeface="微软雅黑" panose="020B0503020204020204" pitchFamily="34" charset="-122"/>
                <a:cs typeface="Lato Light" charset="0"/>
                <a:sym typeface="Lato Light" charset="0"/>
              </a:rPr>
              <a:t>；</a:t>
            </a:r>
            <a:endParaRPr lang="en-US" altLang="zh-CN" sz="1300" dirty="0">
              <a:solidFill>
                <a:schemeClr val="bg1">
                  <a:lumMod val="65000"/>
                </a:schemeClr>
              </a:solidFill>
              <a:latin typeface="微软雅黑" panose="020B0503020204020204" pitchFamily="34" charset="-122"/>
              <a:ea typeface="微软雅黑" panose="020B0503020204020204" pitchFamily="34" charset="-122"/>
              <a:cs typeface="Lato Light" charset="0"/>
              <a:sym typeface="Lato Light" charset="0"/>
            </a:endParaRPr>
          </a:p>
        </p:txBody>
      </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par>
                          <p:cTn id="10" fill="hold">
                            <p:stCondLst>
                              <p:cond delay="500"/>
                            </p:stCondLst>
                            <p:childTnLst>
                              <p:par>
                                <p:cTn id="11" presetID="21" presetClass="entr" presetSubtype="1" fill="hold" nodeType="afterEffect">
                                  <p:stCondLst>
                                    <p:cond delay="0"/>
                                  </p:stCondLst>
                                  <p:childTnLst>
                                    <p:set>
                                      <p:cBhvr>
                                        <p:cTn id="12" dur="1" fill="hold">
                                          <p:stCondLst>
                                            <p:cond delay="0"/>
                                          </p:stCondLst>
                                        </p:cTn>
                                        <p:tgtEl>
                                          <p:spTgt spid="136"/>
                                        </p:tgtEl>
                                        <p:attrNameLst>
                                          <p:attrName>style.visibility</p:attrName>
                                        </p:attrNameLst>
                                      </p:cBhvr>
                                      <p:to>
                                        <p:strVal val="visible"/>
                                      </p:to>
                                    </p:set>
                                    <p:animEffect transition="in" filter="wheel(1)">
                                      <p:cBhvr>
                                        <p:cTn id="13" dur="500"/>
                                        <p:tgtEl>
                                          <p:spTgt spid="136"/>
                                        </p:tgtEl>
                                      </p:cBhvr>
                                    </p:animEffect>
                                  </p:childTnLst>
                                </p:cTn>
                              </p:par>
                              <p:par>
                                <p:cTn id="14" presetID="53" presetClass="entr" presetSubtype="16" fill="hold" nodeType="withEffect">
                                  <p:stCondLst>
                                    <p:cond delay="0"/>
                                  </p:stCondLst>
                                  <p:childTnLst>
                                    <p:set>
                                      <p:cBhvr>
                                        <p:cTn id="15" dur="1" fill="hold">
                                          <p:stCondLst>
                                            <p:cond delay="0"/>
                                          </p:stCondLst>
                                        </p:cTn>
                                        <p:tgtEl>
                                          <p:spTgt spid="157"/>
                                        </p:tgtEl>
                                        <p:attrNameLst>
                                          <p:attrName>style.visibility</p:attrName>
                                        </p:attrNameLst>
                                      </p:cBhvr>
                                      <p:to>
                                        <p:strVal val="visible"/>
                                      </p:to>
                                    </p:set>
                                    <p:anim calcmode="lin" valueType="num">
                                      <p:cBhvr>
                                        <p:cTn id="16" dur="500" fill="hold"/>
                                        <p:tgtEl>
                                          <p:spTgt spid="157"/>
                                        </p:tgtEl>
                                        <p:attrNameLst>
                                          <p:attrName>ppt_w</p:attrName>
                                        </p:attrNameLst>
                                      </p:cBhvr>
                                      <p:tavLst>
                                        <p:tav tm="0">
                                          <p:val>
                                            <p:fltVal val="0"/>
                                          </p:val>
                                        </p:tav>
                                        <p:tav tm="100000">
                                          <p:val>
                                            <p:strVal val="#ppt_w"/>
                                          </p:val>
                                        </p:tav>
                                      </p:tavLst>
                                    </p:anim>
                                    <p:anim calcmode="lin" valueType="num">
                                      <p:cBhvr>
                                        <p:cTn id="17" dur="500" fill="hold"/>
                                        <p:tgtEl>
                                          <p:spTgt spid="157"/>
                                        </p:tgtEl>
                                        <p:attrNameLst>
                                          <p:attrName>ppt_h</p:attrName>
                                        </p:attrNameLst>
                                      </p:cBhvr>
                                      <p:tavLst>
                                        <p:tav tm="0">
                                          <p:val>
                                            <p:fltVal val="0"/>
                                          </p:val>
                                        </p:tav>
                                        <p:tav tm="100000">
                                          <p:val>
                                            <p:strVal val="#ppt_h"/>
                                          </p:val>
                                        </p:tav>
                                      </p:tavLst>
                                    </p:anim>
                                    <p:animEffect transition="in" filter="fade">
                                      <p:cBhvr>
                                        <p:cTn id="18" dur="500"/>
                                        <p:tgtEl>
                                          <p:spTgt spid="157"/>
                                        </p:tgtEl>
                                      </p:cBhvr>
                                    </p:animEffect>
                                  </p:childTnLst>
                                </p:cTn>
                              </p:par>
                            </p:childTnLst>
                          </p:cTn>
                        </p:par>
                        <p:par>
                          <p:cTn id="19" fill="hold">
                            <p:stCondLst>
                              <p:cond delay="1000"/>
                            </p:stCondLst>
                            <p:childTnLst>
                              <p:par>
                                <p:cTn id="20" presetID="22" presetClass="entr" presetSubtype="2" fill="hold" nodeType="afterEffect">
                                  <p:stCondLst>
                                    <p:cond delay="0"/>
                                  </p:stCondLst>
                                  <p:childTnLst>
                                    <p:set>
                                      <p:cBhvr>
                                        <p:cTn id="21" dur="1" fill="hold">
                                          <p:stCondLst>
                                            <p:cond delay="0"/>
                                          </p:stCondLst>
                                        </p:cTn>
                                        <p:tgtEl>
                                          <p:spTgt spid="151"/>
                                        </p:tgtEl>
                                        <p:attrNameLst>
                                          <p:attrName>style.visibility</p:attrName>
                                        </p:attrNameLst>
                                      </p:cBhvr>
                                      <p:to>
                                        <p:strVal val="visible"/>
                                      </p:to>
                                    </p:set>
                                    <p:animEffect transition="in" filter="wipe(right)">
                                      <p:cBhvr>
                                        <p:cTn id="22" dur="500"/>
                                        <p:tgtEl>
                                          <p:spTgt spid="151"/>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wipe(left)">
                                      <p:cBhvr>
                                        <p:cTn id="26" dur="500"/>
                                        <p:tgtEl>
                                          <p:spTgt spid="145"/>
                                        </p:tgtEl>
                                      </p:cBhvr>
                                    </p:animEffect>
                                  </p:childTnLst>
                                </p:cTn>
                              </p:par>
                            </p:childTnLst>
                          </p:cTn>
                        </p:par>
                        <p:par>
                          <p:cTn id="27" fill="hold">
                            <p:stCondLst>
                              <p:cond delay="2000"/>
                            </p:stCondLst>
                            <p:childTnLst>
                              <p:par>
                                <p:cTn id="28" presetID="21" presetClass="entr" presetSubtype="1" fill="hold" nodeType="afterEffect">
                                  <p:stCondLst>
                                    <p:cond delay="0"/>
                                  </p:stCondLst>
                                  <p:childTnLst>
                                    <p:set>
                                      <p:cBhvr>
                                        <p:cTn id="29" dur="1" fill="hold">
                                          <p:stCondLst>
                                            <p:cond delay="0"/>
                                          </p:stCondLst>
                                        </p:cTn>
                                        <p:tgtEl>
                                          <p:spTgt spid="139"/>
                                        </p:tgtEl>
                                        <p:attrNameLst>
                                          <p:attrName>style.visibility</p:attrName>
                                        </p:attrNameLst>
                                      </p:cBhvr>
                                      <p:to>
                                        <p:strVal val="visible"/>
                                      </p:to>
                                    </p:set>
                                    <p:animEffect transition="in" filter="wheel(1)">
                                      <p:cBhvr>
                                        <p:cTn id="30" dur="500"/>
                                        <p:tgtEl>
                                          <p:spTgt spid="139"/>
                                        </p:tgtEl>
                                      </p:cBhvr>
                                    </p:animEffect>
                                  </p:childTnLst>
                                </p:cTn>
                              </p:par>
                              <p:par>
                                <p:cTn id="31" presetID="53" presetClass="entr" presetSubtype="16" fill="hold" nodeType="withEffect">
                                  <p:stCondLst>
                                    <p:cond delay="0"/>
                                  </p:stCondLst>
                                  <p:childTnLst>
                                    <p:set>
                                      <p:cBhvr>
                                        <p:cTn id="32" dur="1" fill="hold">
                                          <p:stCondLst>
                                            <p:cond delay="0"/>
                                          </p:stCondLst>
                                        </p:cTn>
                                        <p:tgtEl>
                                          <p:spTgt spid="176"/>
                                        </p:tgtEl>
                                        <p:attrNameLst>
                                          <p:attrName>style.visibility</p:attrName>
                                        </p:attrNameLst>
                                      </p:cBhvr>
                                      <p:to>
                                        <p:strVal val="visible"/>
                                      </p:to>
                                    </p:set>
                                    <p:anim calcmode="lin" valueType="num">
                                      <p:cBhvr>
                                        <p:cTn id="33" dur="500" fill="hold"/>
                                        <p:tgtEl>
                                          <p:spTgt spid="176"/>
                                        </p:tgtEl>
                                        <p:attrNameLst>
                                          <p:attrName>ppt_w</p:attrName>
                                        </p:attrNameLst>
                                      </p:cBhvr>
                                      <p:tavLst>
                                        <p:tav tm="0">
                                          <p:val>
                                            <p:fltVal val="0"/>
                                          </p:val>
                                        </p:tav>
                                        <p:tav tm="100000">
                                          <p:val>
                                            <p:strVal val="#ppt_w"/>
                                          </p:val>
                                        </p:tav>
                                      </p:tavLst>
                                    </p:anim>
                                    <p:anim calcmode="lin" valueType="num">
                                      <p:cBhvr>
                                        <p:cTn id="34" dur="500" fill="hold"/>
                                        <p:tgtEl>
                                          <p:spTgt spid="176"/>
                                        </p:tgtEl>
                                        <p:attrNameLst>
                                          <p:attrName>ppt_h</p:attrName>
                                        </p:attrNameLst>
                                      </p:cBhvr>
                                      <p:tavLst>
                                        <p:tav tm="0">
                                          <p:val>
                                            <p:fltVal val="0"/>
                                          </p:val>
                                        </p:tav>
                                        <p:tav tm="100000">
                                          <p:val>
                                            <p:strVal val="#ppt_h"/>
                                          </p:val>
                                        </p:tav>
                                      </p:tavLst>
                                    </p:anim>
                                    <p:animEffect transition="in" filter="fade">
                                      <p:cBhvr>
                                        <p:cTn id="35" dur="500"/>
                                        <p:tgtEl>
                                          <p:spTgt spid="176"/>
                                        </p:tgtEl>
                                      </p:cBhvr>
                                    </p:animEffect>
                                  </p:childTnLst>
                                </p:cTn>
                              </p:par>
                            </p:childTnLst>
                          </p:cTn>
                        </p:par>
                        <p:par>
                          <p:cTn id="36" fill="hold">
                            <p:stCondLst>
                              <p:cond delay="2500"/>
                            </p:stCondLst>
                            <p:childTnLst>
                              <p:par>
                                <p:cTn id="37" presetID="22" presetClass="entr" presetSubtype="2" fill="hold" nodeType="afterEffect">
                                  <p:stCondLst>
                                    <p:cond delay="0"/>
                                  </p:stCondLst>
                                  <p:childTnLst>
                                    <p:set>
                                      <p:cBhvr>
                                        <p:cTn id="38" dur="1" fill="hold">
                                          <p:stCondLst>
                                            <p:cond delay="0"/>
                                          </p:stCondLst>
                                        </p:cTn>
                                        <p:tgtEl>
                                          <p:spTgt spid="154"/>
                                        </p:tgtEl>
                                        <p:attrNameLst>
                                          <p:attrName>style.visibility</p:attrName>
                                        </p:attrNameLst>
                                      </p:cBhvr>
                                      <p:to>
                                        <p:strVal val="visible"/>
                                      </p:to>
                                    </p:set>
                                    <p:animEffect transition="in" filter="wipe(right)">
                                      <p:cBhvr>
                                        <p:cTn id="39" dur="500"/>
                                        <p:tgtEl>
                                          <p:spTgt spid="154"/>
                                        </p:tgtEl>
                                      </p:cBhvr>
                                    </p:animEffect>
                                  </p:childTnLst>
                                </p:cTn>
                              </p:par>
                            </p:childTnLst>
                          </p:cTn>
                        </p:par>
                        <p:par>
                          <p:cTn id="40" fill="hold">
                            <p:stCondLst>
                              <p:cond delay="3000"/>
                            </p:stCondLst>
                            <p:childTnLst>
                              <p:par>
                                <p:cTn id="41" presetID="21" presetClass="entr" presetSubtype="1" fill="hold" nodeType="afterEffect">
                                  <p:stCondLst>
                                    <p:cond delay="0"/>
                                  </p:stCondLst>
                                  <p:childTnLst>
                                    <p:set>
                                      <p:cBhvr>
                                        <p:cTn id="42" dur="1" fill="hold">
                                          <p:stCondLst>
                                            <p:cond delay="0"/>
                                          </p:stCondLst>
                                        </p:cTn>
                                        <p:tgtEl>
                                          <p:spTgt spid="142"/>
                                        </p:tgtEl>
                                        <p:attrNameLst>
                                          <p:attrName>style.visibility</p:attrName>
                                        </p:attrNameLst>
                                      </p:cBhvr>
                                      <p:to>
                                        <p:strVal val="visible"/>
                                      </p:to>
                                    </p:set>
                                    <p:animEffect transition="in" filter="wheel(1)">
                                      <p:cBhvr>
                                        <p:cTn id="43" dur="500"/>
                                        <p:tgtEl>
                                          <p:spTgt spid="142"/>
                                        </p:tgtEl>
                                      </p:cBhvr>
                                    </p:animEffect>
                                  </p:childTnLst>
                                </p:cTn>
                              </p:par>
                              <p:par>
                                <p:cTn id="44" presetID="53" presetClass="entr" presetSubtype="16" fill="hold" nodeType="withEffect">
                                  <p:stCondLst>
                                    <p:cond delay="0"/>
                                  </p:stCondLst>
                                  <p:childTnLst>
                                    <p:set>
                                      <p:cBhvr>
                                        <p:cTn id="45" dur="1" fill="hold">
                                          <p:stCondLst>
                                            <p:cond delay="0"/>
                                          </p:stCondLst>
                                        </p:cTn>
                                        <p:tgtEl>
                                          <p:spTgt spid="184"/>
                                        </p:tgtEl>
                                        <p:attrNameLst>
                                          <p:attrName>style.visibility</p:attrName>
                                        </p:attrNameLst>
                                      </p:cBhvr>
                                      <p:to>
                                        <p:strVal val="visible"/>
                                      </p:to>
                                    </p:set>
                                    <p:anim calcmode="lin" valueType="num">
                                      <p:cBhvr>
                                        <p:cTn id="46" dur="500" fill="hold"/>
                                        <p:tgtEl>
                                          <p:spTgt spid="184"/>
                                        </p:tgtEl>
                                        <p:attrNameLst>
                                          <p:attrName>ppt_w</p:attrName>
                                        </p:attrNameLst>
                                      </p:cBhvr>
                                      <p:tavLst>
                                        <p:tav tm="0">
                                          <p:val>
                                            <p:fltVal val="0"/>
                                          </p:val>
                                        </p:tav>
                                        <p:tav tm="100000">
                                          <p:val>
                                            <p:strVal val="#ppt_w"/>
                                          </p:val>
                                        </p:tav>
                                      </p:tavLst>
                                    </p:anim>
                                    <p:anim calcmode="lin" valueType="num">
                                      <p:cBhvr>
                                        <p:cTn id="47" dur="500" fill="hold"/>
                                        <p:tgtEl>
                                          <p:spTgt spid="184"/>
                                        </p:tgtEl>
                                        <p:attrNameLst>
                                          <p:attrName>ppt_h</p:attrName>
                                        </p:attrNameLst>
                                      </p:cBhvr>
                                      <p:tavLst>
                                        <p:tav tm="0">
                                          <p:val>
                                            <p:fltVal val="0"/>
                                          </p:val>
                                        </p:tav>
                                        <p:tav tm="100000">
                                          <p:val>
                                            <p:strVal val="#ppt_h"/>
                                          </p:val>
                                        </p:tav>
                                      </p:tavLst>
                                    </p:anim>
                                    <p:animEffect transition="in" filter="fade">
                                      <p:cBhvr>
                                        <p:cTn id="48" dur="500"/>
                                        <p:tgtEl>
                                          <p:spTgt spid="184"/>
                                        </p:tgtEl>
                                      </p:cBhvr>
                                    </p:animEffect>
                                  </p:childTnLst>
                                </p:cTn>
                              </p:par>
                            </p:childTnLst>
                          </p:cTn>
                        </p:par>
                        <p:par>
                          <p:cTn id="49" fill="hold">
                            <p:stCondLst>
                              <p:cond delay="3500"/>
                            </p:stCondLst>
                            <p:childTnLst>
                              <p:par>
                                <p:cTn id="50" presetID="22" presetClass="entr" presetSubtype="8" fill="hold" nodeType="afterEffect">
                                  <p:stCondLst>
                                    <p:cond delay="0"/>
                                  </p:stCondLst>
                                  <p:childTnLst>
                                    <p:set>
                                      <p:cBhvr>
                                        <p:cTn id="51" dur="1" fill="hold">
                                          <p:stCondLst>
                                            <p:cond delay="0"/>
                                          </p:stCondLst>
                                        </p:cTn>
                                        <p:tgtEl>
                                          <p:spTgt spid="148"/>
                                        </p:tgtEl>
                                        <p:attrNameLst>
                                          <p:attrName>style.visibility</p:attrName>
                                        </p:attrNameLst>
                                      </p:cBhvr>
                                      <p:to>
                                        <p:strVal val="visible"/>
                                      </p:to>
                                    </p:set>
                                    <p:animEffect transition="in" filter="wipe(left)">
                                      <p:cBhvr>
                                        <p:cTn id="52" dur="500"/>
                                        <p:tgtEl>
                                          <p:spTgt spid="148"/>
                                        </p:tgtEl>
                                      </p:cBhvr>
                                    </p:animEffect>
                                  </p:childTnLst>
                                </p:cTn>
                              </p:par>
                            </p:childTnLst>
                          </p:cTn>
                        </p:par>
                        <p:par>
                          <p:cTn id="53" fill="hold">
                            <p:stCondLst>
                              <p:cond delay="4000"/>
                            </p:stCondLst>
                            <p:childTnLst>
                              <p:par>
                                <p:cTn id="54" presetID="22" presetClass="entr" presetSubtype="8" fill="hold" nodeType="afterEffect">
                                  <p:stCondLst>
                                    <p:cond delay="0"/>
                                  </p:stCondLst>
                                  <p:childTnLst>
                                    <p:set>
                                      <p:cBhvr>
                                        <p:cTn id="55" dur="1" fill="hold">
                                          <p:stCondLst>
                                            <p:cond delay="0"/>
                                          </p:stCondLst>
                                        </p:cTn>
                                        <p:tgtEl>
                                          <p:spTgt spid="223"/>
                                        </p:tgtEl>
                                        <p:attrNameLst>
                                          <p:attrName>style.visibility</p:attrName>
                                        </p:attrNameLst>
                                      </p:cBhvr>
                                      <p:to>
                                        <p:strVal val="visible"/>
                                      </p:to>
                                    </p:set>
                                    <p:animEffect transition="in" filter="wipe(left)">
                                      <p:cBhvr>
                                        <p:cTn id="56" dur="500"/>
                                        <p:tgtEl>
                                          <p:spTgt spid="223"/>
                                        </p:tgtEl>
                                      </p:cBhvr>
                                    </p:animEffect>
                                  </p:childTnLst>
                                </p:cTn>
                              </p:par>
                            </p:childTnLst>
                          </p:cTn>
                        </p:par>
                        <p:par>
                          <p:cTn id="57" fill="hold">
                            <p:stCondLst>
                              <p:cond delay="4500"/>
                            </p:stCondLst>
                            <p:childTnLst>
                              <p:par>
                                <p:cTn id="58" presetID="21" presetClass="entr" presetSubtype="1" fill="hold" nodeType="afterEffect">
                                  <p:stCondLst>
                                    <p:cond delay="0"/>
                                  </p:stCondLst>
                                  <p:childTnLst>
                                    <p:set>
                                      <p:cBhvr>
                                        <p:cTn id="59" dur="1" fill="hold">
                                          <p:stCondLst>
                                            <p:cond delay="0"/>
                                          </p:stCondLst>
                                        </p:cTn>
                                        <p:tgtEl>
                                          <p:spTgt spid="238"/>
                                        </p:tgtEl>
                                        <p:attrNameLst>
                                          <p:attrName>style.visibility</p:attrName>
                                        </p:attrNameLst>
                                      </p:cBhvr>
                                      <p:to>
                                        <p:strVal val="visible"/>
                                      </p:to>
                                    </p:set>
                                    <p:animEffect transition="in" filter="wheel(1)">
                                      <p:cBhvr>
                                        <p:cTn id="60" dur="500"/>
                                        <p:tgtEl>
                                          <p:spTgt spid="238"/>
                                        </p:tgtEl>
                                      </p:cBhvr>
                                    </p:animEffect>
                                  </p:childTnLst>
                                </p:cTn>
                              </p:par>
                              <p:par>
                                <p:cTn id="61" presetID="53" presetClass="entr" presetSubtype="16" fill="hold" nodeType="withEffect">
                                  <p:stCondLst>
                                    <p:cond delay="0"/>
                                  </p:stCondLst>
                                  <p:childTnLst>
                                    <p:set>
                                      <p:cBhvr>
                                        <p:cTn id="62" dur="1" fill="hold">
                                          <p:stCondLst>
                                            <p:cond delay="0"/>
                                          </p:stCondLst>
                                        </p:cTn>
                                        <p:tgtEl>
                                          <p:spTgt spid="241"/>
                                        </p:tgtEl>
                                        <p:attrNameLst>
                                          <p:attrName>style.visibility</p:attrName>
                                        </p:attrNameLst>
                                      </p:cBhvr>
                                      <p:to>
                                        <p:strVal val="visible"/>
                                      </p:to>
                                    </p:set>
                                    <p:anim calcmode="lin" valueType="num">
                                      <p:cBhvr>
                                        <p:cTn id="63" dur="500" fill="hold"/>
                                        <p:tgtEl>
                                          <p:spTgt spid="241"/>
                                        </p:tgtEl>
                                        <p:attrNameLst>
                                          <p:attrName>ppt_w</p:attrName>
                                        </p:attrNameLst>
                                      </p:cBhvr>
                                      <p:tavLst>
                                        <p:tav tm="0">
                                          <p:val>
                                            <p:fltVal val="0"/>
                                          </p:val>
                                        </p:tav>
                                        <p:tav tm="100000">
                                          <p:val>
                                            <p:strVal val="#ppt_w"/>
                                          </p:val>
                                        </p:tav>
                                      </p:tavLst>
                                    </p:anim>
                                    <p:anim calcmode="lin" valueType="num">
                                      <p:cBhvr>
                                        <p:cTn id="64" dur="500" fill="hold"/>
                                        <p:tgtEl>
                                          <p:spTgt spid="241"/>
                                        </p:tgtEl>
                                        <p:attrNameLst>
                                          <p:attrName>ppt_h</p:attrName>
                                        </p:attrNameLst>
                                      </p:cBhvr>
                                      <p:tavLst>
                                        <p:tav tm="0">
                                          <p:val>
                                            <p:fltVal val="0"/>
                                          </p:val>
                                        </p:tav>
                                        <p:tav tm="100000">
                                          <p:val>
                                            <p:strVal val="#ppt_h"/>
                                          </p:val>
                                        </p:tav>
                                      </p:tavLst>
                                    </p:anim>
                                    <p:animEffect transition="in" filter="fade">
                                      <p:cBhvr>
                                        <p:cTn id="65" dur="500"/>
                                        <p:tgtEl>
                                          <p:spTgt spid="241"/>
                                        </p:tgtEl>
                                      </p:cBhvr>
                                    </p:animEffect>
                                  </p:childTnLst>
                                </p:cTn>
                              </p:par>
                            </p:childTnLst>
                          </p:cTn>
                        </p:par>
                        <p:par>
                          <p:cTn id="66" fill="hold">
                            <p:stCondLst>
                              <p:cond delay="5000"/>
                            </p:stCondLst>
                            <p:childTnLst>
                              <p:par>
                                <p:cTn id="67" presetID="22" presetClass="entr" presetSubtype="8" fill="hold" nodeType="afterEffect">
                                  <p:stCondLst>
                                    <p:cond delay="0"/>
                                  </p:stCondLst>
                                  <p:childTnLst>
                                    <p:set>
                                      <p:cBhvr>
                                        <p:cTn id="68" dur="1" fill="hold">
                                          <p:stCondLst>
                                            <p:cond delay="0"/>
                                          </p:stCondLst>
                                        </p:cTn>
                                        <p:tgtEl>
                                          <p:spTgt spid="250"/>
                                        </p:tgtEl>
                                        <p:attrNameLst>
                                          <p:attrName>style.visibility</p:attrName>
                                        </p:attrNameLst>
                                      </p:cBhvr>
                                      <p:to>
                                        <p:strVal val="visible"/>
                                      </p:to>
                                    </p:set>
                                    <p:animEffect transition="in" filter="wipe(left)">
                                      <p:cBhvr>
                                        <p:cTn id="6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2775890" y="2515603"/>
            <a:ext cx="1436291" cy="1289767"/>
            <a:chOff x="1580039" y="1670330"/>
            <a:chExt cx="1176228" cy="1056234"/>
          </a:xfrm>
        </p:grpSpPr>
        <p:sp>
          <p:nvSpPr>
            <p:cNvPr id="10" name="TextBox 9"/>
            <p:cNvSpPr txBox="1"/>
            <p:nvPr/>
          </p:nvSpPr>
          <p:spPr>
            <a:xfrm>
              <a:off x="1998749" y="1670330"/>
              <a:ext cx="350506" cy="907376"/>
            </a:xfrm>
            <a:prstGeom prst="rect">
              <a:avLst/>
            </a:prstGeom>
            <a:noFill/>
          </p:spPr>
          <p:txBody>
            <a:bodyPr wrap="none" lIns="0" tIns="0" rIns="0" bIns="0" rtlCol="0">
              <a:spAutoFit/>
            </a:bodyPr>
            <a:lstStyle/>
            <a:p>
              <a:pPr algn="ctr">
                <a:lnSpc>
                  <a:spcPct val="120000"/>
                </a:lnSpc>
              </a:pPr>
              <a:r>
                <a:rPr lang="en-US" sz="60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6</a:t>
              </a:r>
              <a:endParaRPr lang="en-US" sz="6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TextBox 10"/>
            <p:cNvSpPr txBox="1"/>
            <p:nvPr/>
          </p:nvSpPr>
          <p:spPr>
            <a:xfrm>
              <a:off x="1580039" y="2514843"/>
              <a:ext cx="1176228" cy="211721"/>
            </a:xfrm>
            <a:prstGeom prst="rect">
              <a:avLst/>
            </a:prstGeom>
            <a:noFill/>
          </p:spPr>
          <p:txBody>
            <a:bodyPr wrap="none" lIns="0" tIns="0" rIns="0" bIns="0" rtlCol="0">
              <a:spAutoFit/>
            </a:bodyPr>
            <a:lstStyle/>
            <a:p>
              <a:pPr algn="ctr">
                <a:lnSpc>
                  <a:spcPct val="120000"/>
                </a:lnSpc>
              </a:pPr>
              <a:r>
                <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点击</a:t>
              </a:r>
              <a:r>
                <a:rPr lang="zh-CN" altLang="en-US" sz="14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请换</a:t>
              </a:r>
              <a:r>
                <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3" name="文本框 22"/>
          <p:cNvSpPr txBox="1"/>
          <p:nvPr/>
        </p:nvSpPr>
        <p:spPr>
          <a:xfrm>
            <a:off x="372973" y="381145"/>
            <a:ext cx="1118081" cy="374375"/>
          </a:xfrm>
          <a:prstGeom prst="rect">
            <a:avLst/>
          </a:prstGeom>
          <a:noFill/>
        </p:spPr>
        <p:txBody>
          <a:bodyPr wrap="none" lIns="96434" tIns="48217" rIns="96434" bIns="48217" rtlCol="0">
            <a:spAutoFit/>
          </a:bodyPr>
          <a:lstStyle/>
          <a:p>
            <a:pPr defTabSz="963930"/>
            <a:r>
              <a:rPr lang="zh-CN" altLang="en-US" smtClean="0">
                <a:solidFill>
                  <a:srgbClr val="E7E6E6">
                    <a:lumMod val="25000"/>
                  </a:srgbClr>
                </a:solidFill>
                <a:latin typeface="微软雅黑" panose="020B0503020204020204" pitchFamily="34" charset="-122"/>
                <a:ea typeface="微软雅黑" panose="020B0503020204020204" pitchFamily="34" charset="-122"/>
                <a:cs typeface="+mn-ea"/>
                <a:sym typeface="+mn-lt"/>
              </a:rPr>
              <a:t>链路服务</a:t>
            </a:r>
            <a:endParaRPr lang="zh-CN" altLang="en-US" sz="1800" dirty="0">
              <a:solidFill>
                <a:srgbClr val="E7E6E6">
                  <a:lumMod val="25000"/>
                </a:srgbClr>
              </a:solidFill>
              <a:latin typeface="微软雅黑" panose="020B0503020204020204" pitchFamily="34" charset="-122"/>
              <a:ea typeface="微软雅黑" panose="020B0503020204020204" pitchFamily="34" charset="-122"/>
              <a:cs typeface="+mn-ea"/>
              <a:sym typeface="+mn-lt"/>
            </a:endParaRPr>
          </a:p>
        </p:txBody>
      </p:sp>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860278" y="172156"/>
            <a:ext cx="3893811" cy="754511"/>
          </a:xfrm>
          <a:prstGeom prst="rect">
            <a:avLst/>
          </a:prstGeom>
        </p:spPr>
      </p:pic>
      <p:sp>
        <p:nvSpPr>
          <p:cNvPr id="8" name="Text Box 18"/>
          <p:cNvSpPr txBox="1">
            <a:spLocks noChangeArrowheads="1"/>
          </p:cNvSpPr>
          <p:nvPr/>
        </p:nvSpPr>
        <p:spPr bwMode="gray">
          <a:xfrm>
            <a:off x="4352368" y="764617"/>
            <a:ext cx="4759018" cy="633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3515" dirty="0">
                <a:solidFill>
                  <a:srgbClr val="333333"/>
                </a:solidFill>
                <a:latin typeface="微软雅黑" panose="020B0503020204020204" pitchFamily="34" charset="-122"/>
                <a:ea typeface="微软雅黑" panose="020B0503020204020204" pitchFamily="34" charset="-122"/>
              </a:rPr>
              <a:t>链路业务适用范围</a:t>
            </a:r>
            <a:endParaRPr lang="zh-CN" altLang="en-US" sz="3515" dirty="0">
              <a:solidFill>
                <a:srgbClr val="333333"/>
              </a:solidFill>
              <a:latin typeface="微软雅黑" panose="020B0503020204020204" pitchFamily="34" charset="-122"/>
              <a:ea typeface="微软雅黑" panose="020B0503020204020204" pitchFamily="34" charset="-122"/>
            </a:endParaRPr>
          </a:p>
        </p:txBody>
      </p:sp>
      <p:cxnSp>
        <p:nvCxnSpPr>
          <p:cNvPr id="9" name="直接连接符​​ 14"/>
          <p:cNvCxnSpPr/>
          <p:nvPr/>
        </p:nvCxnSpPr>
        <p:spPr>
          <a:xfrm>
            <a:off x="3735458" y="1435437"/>
            <a:ext cx="5992837"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grpSp>
        <p:nvGrpSpPr>
          <p:cNvPr id="12" name="组合 11"/>
          <p:cNvGrpSpPr/>
          <p:nvPr/>
        </p:nvGrpSpPr>
        <p:grpSpPr>
          <a:xfrm>
            <a:off x="5265451" y="1946123"/>
            <a:ext cx="834448" cy="834448"/>
            <a:chOff x="3237545" y="4561747"/>
            <a:chExt cx="1146960" cy="1146960"/>
          </a:xfrm>
        </p:grpSpPr>
        <p:sp>
          <p:nvSpPr>
            <p:cNvPr id="13" name="圆角矩形 12"/>
            <p:cNvSpPr/>
            <p:nvPr/>
          </p:nvSpPr>
          <p:spPr>
            <a:xfrm>
              <a:off x="3237545" y="4561747"/>
              <a:ext cx="1146960" cy="1146960"/>
            </a:xfrm>
            <a:prstGeom prst="roundRect">
              <a:avLst>
                <a:gd name="adj" fmla="val 50000"/>
              </a:avLst>
            </a:prstGeom>
            <a:solidFill>
              <a:schemeClr val="accent1"/>
            </a:solidFill>
            <a:ln w="2540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25">
                <a:solidFill>
                  <a:srgbClr val="FFFFFF"/>
                </a:solidFill>
                <a:latin typeface="+mj-ea"/>
                <a:ea typeface="+mj-ea"/>
              </a:endParaRPr>
            </a:p>
          </p:txBody>
        </p:sp>
        <p:sp>
          <p:nvSpPr>
            <p:cNvPr id="14" name="圆角矩形 13"/>
            <p:cNvSpPr/>
            <p:nvPr/>
          </p:nvSpPr>
          <p:spPr>
            <a:xfrm>
              <a:off x="3351014" y="4675216"/>
              <a:ext cx="920023" cy="920023"/>
            </a:xfrm>
            <a:prstGeom prst="roundRect">
              <a:avLst>
                <a:gd name="adj" fmla="val 50000"/>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317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25">
                <a:solidFill>
                  <a:srgbClr val="FFFFFF"/>
                </a:solidFill>
                <a:latin typeface="+mj-ea"/>
                <a:ea typeface="+mj-ea"/>
              </a:endParaRPr>
            </a:p>
          </p:txBody>
        </p:sp>
      </p:grpSp>
      <p:grpSp>
        <p:nvGrpSpPr>
          <p:cNvPr id="15" name="组合 14"/>
          <p:cNvGrpSpPr/>
          <p:nvPr/>
        </p:nvGrpSpPr>
        <p:grpSpPr>
          <a:xfrm>
            <a:off x="7278695" y="5345880"/>
            <a:ext cx="834448" cy="834448"/>
            <a:chOff x="3237545" y="4561747"/>
            <a:chExt cx="1146960" cy="1146960"/>
          </a:xfrm>
        </p:grpSpPr>
        <p:sp>
          <p:nvSpPr>
            <p:cNvPr id="16" name="圆角矩形 15"/>
            <p:cNvSpPr/>
            <p:nvPr/>
          </p:nvSpPr>
          <p:spPr>
            <a:xfrm>
              <a:off x="3237545" y="4561747"/>
              <a:ext cx="1146960" cy="1146960"/>
            </a:xfrm>
            <a:prstGeom prst="roundRect">
              <a:avLst>
                <a:gd name="adj" fmla="val 50000"/>
              </a:avLst>
            </a:prstGeom>
            <a:solidFill>
              <a:schemeClr val="accent2"/>
            </a:solidFill>
            <a:ln w="2540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25">
                <a:solidFill>
                  <a:srgbClr val="FFFFFF"/>
                </a:solidFill>
                <a:latin typeface="+mj-ea"/>
                <a:ea typeface="+mj-ea"/>
              </a:endParaRPr>
            </a:p>
          </p:txBody>
        </p:sp>
        <p:sp>
          <p:nvSpPr>
            <p:cNvPr id="17" name="圆角矩形 16"/>
            <p:cNvSpPr/>
            <p:nvPr/>
          </p:nvSpPr>
          <p:spPr>
            <a:xfrm>
              <a:off x="3351014" y="4675216"/>
              <a:ext cx="920023" cy="920023"/>
            </a:xfrm>
            <a:prstGeom prst="roundRect">
              <a:avLst>
                <a:gd name="adj" fmla="val 50000"/>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317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25">
                <a:solidFill>
                  <a:srgbClr val="FFFFFF"/>
                </a:solidFill>
                <a:latin typeface="+mj-ea"/>
                <a:ea typeface="+mj-ea"/>
              </a:endParaRPr>
            </a:p>
          </p:txBody>
        </p:sp>
      </p:grpSp>
      <p:grpSp>
        <p:nvGrpSpPr>
          <p:cNvPr id="19" name="组合 18"/>
          <p:cNvGrpSpPr/>
          <p:nvPr/>
        </p:nvGrpSpPr>
        <p:grpSpPr>
          <a:xfrm>
            <a:off x="5259230" y="3643729"/>
            <a:ext cx="834448" cy="834448"/>
            <a:chOff x="3237545" y="4561747"/>
            <a:chExt cx="1146960" cy="1146960"/>
          </a:xfrm>
        </p:grpSpPr>
        <p:sp>
          <p:nvSpPr>
            <p:cNvPr id="20" name="圆角矩形 19"/>
            <p:cNvSpPr/>
            <p:nvPr/>
          </p:nvSpPr>
          <p:spPr>
            <a:xfrm>
              <a:off x="3237545" y="4561747"/>
              <a:ext cx="1146960" cy="1146960"/>
            </a:xfrm>
            <a:prstGeom prst="roundRect">
              <a:avLst>
                <a:gd name="adj" fmla="val 50000"/>
              </a:avLst>
            </a:prstGeom>
            <a:solidFill>
              <a:schemeClr val="accent3"/>
            </a:solidFill>
            <a:ln w="2540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25">
                <a:solidFill>
                  <a:srgbClr val="FFFFFF"/>
                </a:solidFill>
                <a:latin typeface="+mj-ea"/>
                <a:ea typeface="+mj-ea"/>
              </a:endParaRPr>
            </a:p>
          </p:txBody>
        </p:sp>
        <p:sp>
          <p:nvSpPr>
            <p:cNvPr id="21" name="圆角矩形 20"/>
            <p:cNvSpPr/>
            <p:nvPr/>
          </p:nvSpPr>
          <p:spPr>
            <a:xfrm>
              <a:off x="3351014" y="4675216"/>
              <a:ext cx="920023" cy="920023"/>
            </a:xfrm>
            <a:prstGeom prst="roundRect">
              <a:avLst>
                <a:gd name="adj" fmla="val 50000"/>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317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25">
                <a:solidFill>
                  <a:srgbClr val="FFFFFF"/>
                </a:solidFill>
                <a:latin typeface="+mj-ea"/>
                <a:ea typeface="+mj-ea"/>
              </a:endParaRPr>
            </a:p>
          </p:txBody>
        </p:sp>
      </p:grpSp>
      <p:grpSp>
        <p:nvGrpSpPr>
          <p:cNvPr id="22" name="组合 21"/>
          <p:cNvGrpSpPr/>
          <p:nvPr/>
        </p:nvGrpSpPr>
        <p:grpSpPr>
          <a:xfrm>
            <a:off x="7270949" y="3643729"/>
            <a:ext cx="834448" cy="834448"/>
            <a:chOff x="3237545" y="4561747"/>
            <a:chExt cx="1146960" cy="1146960"/>
          </a:xfrm>
        </p:grpSpPr>
        <p:sp>
          <p:nvSpPr>
            <p:cNvPr id="25" name="圆角矩形 24"/>
            <p:cNvSpPr/>
            <p:nvPr/>
          </p:nvSpPr>
          <p:spPr>
            <a:xfrm>
              <a:off x="3237545" y="4561747"/>
              <a:ext cx="1146960" cy="1146960"/>
            </a:xfrm>
            <a:prstGeom prst="roundRect">
              <a:avLst>
                <a:gd name="adj" fmla="val 50000"/>
              </a:avLst>
            </a:prstGeom>
            <a:solidFill>
              <a:schemeClr val="accent4"/>
            </a:solidFill>
            <a:ln w="2540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25">
                <a:solidFill>
                  <a:srgbClr val="FFFFFF"/>
                </a:solidFill>
                <a:latin typeface="+mj-ea"/>
                <a:ea typeface="+mj-ea"/>
              </a:endParaRPr>
            </a:p>
          </p:txBody>
        </p:sp>
        <p:sp>
          <p:nvSpPr>
            <p:cNvPr id="26" name="圆角矩形 25"/>
            <p:cNvSpPr/>
            <p:nvPr/>
          </p:nvSpPr>
          <p:spPr>
            <a:xfrm>
              <a:off x="3351014" y="4675216"/>
              <a:ext cx="920023" cy="920023"/>
            </a:xfrm>
            <a:prstGeom prst="roundRect">
              <a:avLst>
                <a:gd name="adj" fmla="val 50000"/>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317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25">
                <a:solidFill>
                  <a:srgbClr val="FFFFFF"/>
                </a:solidFill>
                <a:latin typeface="+mj-ea"/>
                <a:ea typeface="+mj-ea"/>
              </a:endParaRPr>
            </a:p>
          </p:txBody>
        </p:sp>
      </p:grpSp>
      <p:grpSp>
        <p:nvGrpSpPr>
          <p:cNvPr id="27" name="组合 26"/>
          <p:cNvGrpSpPr/>
          <p:nvPr/>
        </p:nvGrpSpPr>
        <p:grpSpPr>
          <a:xfrm>
            <a:off x="8329058" y="1891397"/>
            <a:ext cx="3639800" cy="1325324"/>
            <a:chOff x="2623448" y="4508378"/>
            <a:chExt cx="2888786" cy="1256673"/>
          </a:xfrm>
        </p:grpSpPr>
        <p:sp>
          <p:nvSpPr>
            <p:cNvPr id="28" name="文本框 27"/>
            <p:cNvSpPr txBox="1"/>
            <p:nvPr/>
          </p:nvSpPr>
          <p:spPr bwMode="auto">
            <a:xfrm>
              <a:off x="2726612" y="4801999"/>
              <a:ext cx="2785622" cy="963052"/>
            </a:xfrm>
            <a:prstGeom prst="rect">
              <a:avLst/>
            </a:prstGeom>
            <a:noFill/>
          </p:spPr>
          <p:txBody>
            <a:bodyPr wrap="square">
              <a:spAutoFit/>
            </a:bodyPr>
            <a:lstStyle/>
            <a:p>
              <a:pPr>
                <a:lnSpc>
                  <a:spcPct val="125000"/>
                </a:lnSpc>
              </a:pPr>
              <a:r>
                <a:rPr lang="zh-CN" altLang="en-US" sz="1600" dirty="0">
                  <a:solidFill>
                    <a:schemeClr val="bg1">
                      <a:lumMod val="65000"/>
                    </a:schemeClr>
                  </a:solidFill>
                  <a:latin typeface="微软雅黑" panose="020B0503020204020204" pitchFamily="34" charset="-122"/>
                  <a:ea typeface="微软雅黑" panose="020B0503020204020204" pitchFamily="34" charset="-122"/>
                  <a:cs typeface="Lato Light" charset="0"/>
                  <a:sym typeface="Lato Light" charset="0"/>
                </a:rPr>
                <a:t>互联网适用于所有会员（不包括</a:t>
              </a:r>
              <a:r>
                <a:rPr lang="en-US" altLang="zh-CN" sz="1600" dirty="0">
                  <a:solidFill>
                    <a:schemeClr val="bg1">
                      <a:lumMod val="65000"/>
                    </a:schemeClr>
                  </a:solidFill>
                  <a:latin typeface="微软雅黑" panose="020B0503020204020204" pitchFamily="34" charset="-122"/>
                  <a:ea typeface="微软雅黑" panose="020B0503020204020204" pitchFamily="34" charset="-122"/>
                  <a:cs typeface="Lato Light" charset="0"/>
                  <a:sym typeface="Lato Light" charset="0"/>
                </a:rPr>
                <a:t>G</a:t>
              </a:r>
              <a:r>
                <a:rPr lang="zh-CN" altLang="en-US" sz="1600" dirty="0">
                  <a:solidFill>
                    <a:schemeClr val="bg1">
                      <a:lumMod val="65000"/>
                    </a:schemeClr>
                  </a:solidFill>
                  <a:latin typeface="微软雅黑" panose="020B0503020204020204" pitchFamily="34" charset="-122"/>
                  <a:ea typeface="微软雅黑" panose="020B0503020204020204" pitchFamily="34" charset="-122"/>
                  <a:cs typeface="Lato Light" charset="0"/>
                  <a:sym typeface="Lato Light" charset="0"/>
                </a:rPr>
                <a:t>机房策略交易服务器）、互联网</a:t>
              </a:r>
              <a:r>
                <a:rPr lang="en-US" altLang="zh-CN" sz="1600" dirty="0" err="1">
                  <a:solidFill>
                    <a:schemeClr val="bg1">
                      <a:lumMod val="65000"/>
                    </a:schemeClr>
                  </a:solidFill>
                  <a:latin typeface="微软雅黑" panose="020B0503020204020204" pitchFamily="34" charset="-122"/>
                  <a:ea typeface="微软雅黑" panose="020B0503020204020204" pitchFamily="34" charset="-122"/>
                  <a:cs typeface="Lato Light" charset="0"/>
                  <a:sym typeface="Lato Light" charset="0"/>
                </a:rPr>
                <a:t>vpn</a:t>
              </a:r>
              <a:r>
                <a:rPr lang="zh-CN" altLang="en-US" sz="1600" dirty="0">
                  <a:solidFill>
                    <a:schemeClr val="bg1">
                      <a:lumMod val="65000"/>
                    </a:schemeClr>
                  </a:solidFill>
                  <a:latin typeface="微软雅黑" panose="020B0503020204020204" pitchFamily="34" charset="-122"/>
                  <a:ea typeface="微软雅黑" panose="020B0503020204020204" pitchFamily="34" charset="-122"/>
                  <a:cs typeface="Lato Light" charset="0"/>
                  <a:sym typeface="Lato Light" charset="0"/>
                </a:rPr>
                <a:t>仅适用于</a:t>
              </a:r>
              <a:r>
                <a:rPr lang="en-US" altLang="zh-CN" sz="1600" dirty="0">
                  <a:solidFill>
                    <a:schemeClr val="bg1">
                      <a:lumMod val="65000"/>
                    </a:schemeClr>
                  </a:solidFill>
                  <a:latin typeface="微软雅黑" panose="020B0503020204020204" pitchFamily="34" charset="-122"/>
                  <a:ea typeface="微软雅黑" panose="020B0503020204020204" pitchFamily="34" charset="-122"/>
                  <a:cs typeface="Lato Light" charset="0"/>
                  <a:sym typeface="Lato Light" charset="0"/>
                </a:rPr>
                <a:t>G</a:t>
              </a:r>
              <a:r>
                <a:rPr lang="zh-CN" altLang="en-US" sz="1600" dirty="0">
                  <a:solidFill>
                    <a:schemeClr val="bg1">
                      <a:lumMod val="65000"/>
                    </a:schemeClr>
                  </a:solidFill>
                  <a:latin typeface="微软雅黑" panose="020B0503020204020204" pitchFamily="34" charset="-122"/>
                  <a:ea typeface="微软雅黑" panose="020B0503020204020204" pitchFamily="34" charset="-122"/>
                  <a:cs typeface="Lato Light" charset="0"/>
                  <a:sym typeface="Lato Light" charset="0"/>
                </a:rPr>
                <a:t>机房策略交易服务器</a:t>
              </a:r>
              <a:endParaRPr lang="en-US" altLang="zh-CN" sz="1600" dirty="0">
                <a:solidFill>
                  <a:schemeClr val="bg1">
                    <a:lumMod val="65000"/>
                  </a:schemeClr>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29" name="文本框 28"/>
            <p:cNvSpPr txBox="1"/>
            <p:nvPr/>
          </p:nvSpPr>
          <p:spPr bwMode="auto">
            <a:xfrm>
              <a:off x="2623448" y="4508378"/>
              <a:ext cx="2636174" cy="379385"/>
            </a:xfrm>
            <a:prstGeom prst="rect">
              <a:avLst/>
            </a:prstGeom>
            <a:noFill/>
          </p:spPr>
          <p:txBody>
            <a:bodyPr wrap="square">
              <a:spAutoFit/>
            </a:bodyPr>
            <a:lstStyle/>
            <a:p>
              <a:pPr>
                <a:defRPr/>
              </a:pPr>
              <a:r>
                <a:rPr lang="zh-CN" altLang="en-US" sz="2000" spc="105" dirty="0">
                  <a:solidFill>
                    <a:schemeClr val="tx1">
                      <a:lumMod val="65000"/>
                      <a:lumOff val="35000"/>
                    </a:schemeClr>
                  </a:solidFill>
                  <a:latin typeface="微软雅黑" panose="020B0503020204020204" pitchFamily="34" charset="-122"/>
                  <a:ea typeface="微软雅黑" panose="020B0503020204020204" pitchFamily="34" charset="-122"/>
                </a:rPr>
                <a:t>互联网、互联网</a:t>
              </a:r>
              <a:r>
                <a:rPr lang="en-US" altLang="zh-CN" sz="2000" spc="105" dirty="0">
                  <a:solidFill>
                    <a:schemeClr val="tx1">
                      <a:lumMod val="65000"/>
                      <a:lumOff val="35000"/>
                    </a:schemeClr>
                  </a:solidFill>
                  <a:latin typeface="微软雅黑" panose="020B0503020204020204" pitchFamily="34" charset="-122"/>
                  <a:ea typeface="微软雅黑" panose="020B0503020204020204" pitchFamily="34" charset="-122"/>
                </a:rPr>
                <a:t>VPN</a:t>
              </a:r>
              <a:endParaRPr lang="zh-CN" altLang="en-US" sz="2000" spc="105"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30" name="组合 29"/>
          <p:cNvGrpSpPr/>
          <p:nvPr/>
        </p:nvGrpSpPr>
        <p:grpSpPr>
          <a:xfrm>
            <a:off x="1754040" y="5412957"/>
            <a:ext cx="3698849" cy="1000201"/>
            <a:chOff x="2375370" y="4738230"/>
            <a:chExt cx="2935651" cy="948391"/>
          </a:xfrm>
        </p:grpSpPr>
        <p:sp>
          <p:nvSpPr>
            <p:cNvPr id="31" name="文本框 30"/>
            <p:cNvSpPr txBox="1"/>
            <p:nvPr/>
          </p:nvSpPr>
          <p:spPr bwMode="auto">
            <a:xfrm>
              <a:off x="2375370" y="5042034"/>
              <a:ext cx="2547615" cy="644587"/>
            </a:xfrm>
            <a:prstGeom prst="rect">
              <a:avLst/>
            </a:prstGeom>
            <a:noFill/>
          </p:spPr>
          <p:txBody>
            <a:bodyPr wrap="square">
              <a:spAutoFit/>
            </a:bodyPr>
            <a:lstStyle/>
            <a:p>
              <a:pPr>
                <a:lnSpc>
                  <a:spcPct val="125000"/>
                </a:lnSpc>
              </a:pPr>
              <a:r>
                <a:rPr lang="zh-CN" altLang="en-US" sz="1600" dirty="0">
                  <a:solidFill>
                    <a:schemeClr val="bg1">
                      <a:lumMod val="65000"/>
                    </a:schemeClr>
                  </a:solidFill>
                  <a:latin typeface="微软雅黑" panose="020B0503020204020204" pitchFamily="34" charset="-122"/>
                  <a:ea typeface="微软雅黑" panose="020B0503020204020204" pitchFamily="34" charset="-122"/>
                  <a:cs typeface="Lato Light" charset="0"/>
                  <a:sym typeface="Lato Light" charset="0"/>
                </a:rPr>
                <a:t>托管中心所有机房会员、（不包括</a:t>
              </a:r>
              <a:r>
                <a:rPr lang="en-US" altLang="zh-CN" sz="1600" dirty="0">
                  <a:solidFill>
                    <a:schemeClr val="bg1">
                      <a:lumMod val="65000"/>
                    </a:schemeClr>
                  </a:solidFill>
                  <a:latin typeface="微软雅黑" panose="020B0503020204020204" pitchFamily="34" charset="-122"/>
                  <a:ea typeface="微软雅黑" panose="020B0503020204020204" pitchFamily="34" charset="-122"/>
                  <a:cs typeface="Lato Light" charset="0"/>
                  <a:sym typeface="Lato Light" charset="0"/>
                </a:rPr>
                <a:t>G</a:t>
              </a:r>
              <a:r>
                <a:rPr lang="zh-CN" altLang="en-US" sz="1600" dirty="0">
                  <a:solidFill>
                    <a:schemeClr val="bg1">
                      <a:lumMod val="65000"/>
                    </a:schemeClr>
                  </a:solidFill>
                  <a:latin typeface="微软雅黑" panose="020B0503020204020204" pitchFamily="34" charset="-122"/>
                  <a:ea typeface="微软雅黑" panose="020B0503020204020204" pitchFamily="34" charset="-122"/>
                  <a:cs typeface="Lato Light" charset="0"/>
                  <a:sym typeface="Lato Light" charset="0"/>
                </a:rPr>
                <a:t>机房策略交易服务器</a:t>
              </a:r>
              <a:endParaRPr lang="en-US" altLang="zh-CN" sz="1600" dirty="0">
                <a:solidFill>
                  <a:schemeClr val="bg1">
                    <a:lumMod val="65000"/>
                  </a:schemeClr>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32" name="文本框 31"/>
            <p:cNvSpPr txBox="1"/>
            <p:nvPr/>
          </p:nvSpPr>
          <p:spPr bwMode="auto">
            <a:xfrm>
              <a:off x="4107078" y="4738230"/>
              <a:ext cx="1203943" cy="379384"/>
            </a:xfrm>
            <a:prstGeom prst="rect">
              <a:avLst/>
            </a:prstGeom>
            <a:noFill/>
          </p:spPr>
          <p:txBody>
            <a:bodyPr wrap="square">
              <a:spAutoFit/>
            </a:bodyPr>
            <a:lstStyle/>
            <a:p>
              <a:pPr>
                <a:defRPr/>
              </a:pPr>
              <a:r>
                <a:rPr lang="zh-CN" altLang="en-US" sz="2000" spc="105" dirty="0">
                  <a:solidFill>
                    <a:schemeClr val="tx1">
                      <a:lumMod val="65000"/>
                      <a:lumOff val="35000"/>
                    </a:schemeClr>
                  </a:solidFill>
                  <a:latin typeface="微软雅黑" panose="020B0503020204020204" pitchFamily="34" charset="-122"/>
                  <a:ea typeface="微软雅黑" panose="020B0503020204020204" pitchFamily="34" charset="-122"/>
                </a:rPr>
                <a:t>楼层网</a:t>
              </a:r>
              <a:endParaRPr lang="zh-CN" altLang="en-US" sz="2000" spc="105"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33" name="组合 32"/>
          <p:cNvGrpSpPr/>
          <p:nvPr/>
        </p:nvGrpSpPr>
        <p:grpSpPr>
          <a:xfrm>
            <a:off x="2021486" y="1855605"/>
            <a:ext cx="3260846" cy="646536"/>
            <a:chOff x="2018953" y="3797500"/>
            <a:chExt cx="3091934" cy="613045"/>
          </a:xfrm>
        </p:grpSpPr>
        <p:sp>
          <p:nvSpPr>
            <p:cNvPr id="34" name="文本框 33"/>
            <p:cNvSpPr txBox="1"/>
            <p:nvPr/>
          </p:nvSpPr>
          <p:spPr bwMode="auto">
            <a:xfrm>
              <a:off x="2220684" y="4092082"/>
              <a:ext cx="2654778" cy="318463"/>
            </a:xfrm>
            <a:prstGeom prst="rect">
              <a:avLst/>
            </a:prstGeom>
            <a:noFill/>
          </p:spPr>
          <p:txBody>
            <a:bodyPr wrap="square">
              <a:spAutoFit/>
            </a:bodyPr>
            <a:lstStyle/>
            <a:p>
              <a:pPr>
                <a:lnSpc>
                  <a:spcPct val="125000"/>
                </a:lnSpc>
              </a:pPr>
              <a:endParaRPr lang="en-US" altLang="zh-CN" sz="1265" dirty="0">
                <a:solidFill>
                  <a:srgbClr val="000000"/>
                </a:solidFill>
                <a:latin typeface="+mj-ea"/>
                <a:ea typeface="+mj-ea"/>
                <a:cs typeface="Lato Light" charset="0"/>
                <a:sym typeface="Lato Light" charset="0"/>
              </a:endParaRPr>
            </a:p>
          </p:txBody>
        </p:sp>
        <p:sp>
          <p:nvSpPr>
            <p:cNvPr id="35" name="文本框 34"/>
            <p:cNvSpPr txBox="1"/>
            <p:nvPr/>
          </p:nvSpPr>
          <p:spPr bwMode="auto">
            <a:xfrm>
              <a:off x="2018953" y="3797500"/>
              <a:ext cx="3091934" cy="379384"/>
            </a:xfrm>
            <a:prstGeom prst="rect">
              <a:avLst/>
            </a:prstGeom>
            <a:noFill/>
          </p:spPr>
          <p:txBody>
            <a:bodyPr wrap="square">
              <a:spAutoFit/>
            </a:bodyPr>
            <a:lstStyle/>
            <a:p>
              <a:pPr algn="r">
                <a:defRPr/>
              </a:pPr>
              <a:r>
                <a:rPr lang="zh-CN" altLang="en-US" sz="2000" spc="105" dirty="0">
                  <a:solidFill>
                    <a:schemeClr val="tx1">
                      <a:lumMod val="65000"/>
                      <a:lumOff val="35000"/>
                    </a:schemeClr>
                  </a:solidFill>
                  <a:latin typeface="微软雅黑" panose="020B0503020204020204" pitchFamily="34" charset="-122"/>
                  <a:ea typeface="微软雅黑" panose="020B0503020204020204" pitchFamily="34" charset="-122"/>
                </a:rPr>
                <a:t>生产网</a:t>
              </a:r>
              <a:endParaRPr lang="zh-CN" altLang="en-US" sz="2000" spc="105"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36" name="组合 35"/>
          <p:cNvGrpSpPr/>
          <p:nvPr/>
        </p:nvGrpSpPr>
        <p:grpSpPr>
          <a:xfrm>
            <a:off x="1688389" y="3696576"/>
            <a:ext cx="3477000" cy="1049724"/>
            <a:chOff x="1711545" y="5001457"/>
            <a:chExt cx="3296891" cy="995347"/>
          </a:xfrm>
        </p:grpSpPr>
        <p:sp>
          <p:nvSpPr>
            <p:cNvPr id="37" name="文本框 36"/>
            <p:cNvSpPr txBox="1"/>
            <p:nvPr/>
          </p:nvSpPr>
          <p:spPr bwMode="auto">
            <a:xfrm>
              <a:off x="1903566" y="5325587"/>
              <a:ext cx="3072698" cy="671217"/>
            </a:xfrm>
            <a:prstGeom prst="rect">
              <a:avLst/>
            </a:prstGeom>
            <a:noFill/>
          </p:spPr>
          <p:txBody>
            <a:bodyPr wrap="square">
              <a:spAutoFit/>
            </a:bodyPr>
            <a:lstStyle/>
            <a:p>
              <a:pPr>
                <a:lnSpc>
                  <a:spcPct val="125000"/>
                </a:lnSpc>
              </a:pPr>
              <a:r>
                <a:rPr lang="zh-CN" altLang="en-US" sz="1600" dirty="0">
                  <a:solidFill>
                    <a:schemeClr val="bg1">
                      <a:lumMod val="65000"/>
                    </a:schemeClr>
                  </a:solidFill>
                  <a:latin typeface="微软雅黑" panose="020B0503020204020204" pitchFamily="34" charset="-122"/>
                  <a:ea typeface="微软雅黑" panose="020B0503020204020204" pitchFamily="34" charset="-122"/>
                  <a:cs typeface="Lato Light" charset="0"/>
                  <a:sym typeface="Lato Light" charset="0"/>
                </a:rPr>
                <a:t>托管中心所有机房会员（不包括</a:t>
              </a:r>
              <a:r>
                <a:rPr lang="en-US" altLang="zh-CN" sz="1600" dirty="0">
                  <a:solidFill>
                    <a:schemeClr val="bg1">
                      <a:lumMod val="65000"/>
                    </a:schemeClr>
                  </a:solidFill>
                  <a:latin typeface="微软雅黑" panose="020B0503020204020204" pitchFamily="34" charset="-122"/>
                  <a:ea typeface="微软雅黑" panose="020B0503020204020204" pitchFamily="34" charset="-122"/>
                  <a:cs typeface="Lato Light" charset="0"/>
                  <a:sym typeface="Lato Light" charset="0"/>
                </a:rPr>
                <a:t>G</a:t>
              </a:r>
              <a:r>
                <a:rPr lang="zh-CN" altLang="en-US" sz="1600" dirty="0">
                  <a:solidFill>
                    <a:schemeClr val="bg1">
                      <a:lumMod val="65000"/>
                    </a:schemeClr>
                  </a:solidFill>
                  <a:latin typeface="微软雅黑" panose="020B0503020204020204" pitchFamily="34" charset="-122"/>
                  <a:ea typeface="微软雅黑" panose="020B0503020204020204" pitchFamily="34" charset="-122"/>
                  <a:cs typeface="Lato Light" charset="0"/>
                  <a:sym typeface="Lato Light" charset="0"/>
                </a:rPr>
                <a:t>机房策略交易服务器）</a:t>
              </a:r>
              <a:endParaRPr lang="en-US" altLang="zh-CN" sz="1600" dirty="0">
                <a:solidFill>
                  <a:schemeClr val="bg1">
                    <a:lumMod val="65000"/>
                  </a:schemeClr>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38" name="文本框 37"/>
            <p:cNvSpPr txBox="1"/>
            <p:nvPr/>
          </p:nvSpPr>
          <p:spPr bwMode="auto">
            <a:xfrm>
              <a:off x="1711545" y="5001457"/>
              <a:ext cx="3296891" cy="379384"/>
            </a:xfrm>
            <a:prstGeom prst="rect">
              <a:avLst/>
            </a:prstGeom>
            <a:noFill/>
          </p:spPr>
          <p:txBody>
            <a:bodyPr wrap="square">
              <a:spAutoFit/>
            </a:bodyPr>
            <a:lstStyle/>
            <a:p>
              <a:pPr algn="r">
                <a:defRPr/>
              </a:pPr>
              <a:r>
                <a:rPr lang="zh-CN" altLang="en-US" sz="2000" spc="105" dirty="0">
                  <a:solidFill>
                    <a:schemeClr val="tx1">
                      <a:lumMod val="65000"/>
                      <a:lumOff val="35000"/>
                    </a:schemeClr>
                  </a:solidFill>
                  <a:latin typeface="微软雅黑" panose="020B0503020204020204" pitchFamily="34" charset="-122"/>
                  <a:ea typeface="微软雅黑" panose="020B0503020204020204" pitchFamily="34" charset="-122"/>
                </a:rPr>
                <a:t>三所环网</a:t>
              </a:r>
              <a:endParaRPr lang="zh-CN" altLang="en-US" sz="2000" spc="105"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39" name="组合 38"/>
          <p:cNvGrpSpPr/>
          <p:nvPr/>
        </p:nvGrpSpPr>
        <p:grpSpPr>
          <a:xfrm>
            <a:off x="5523241" y="2236854"/>
            <a:ext cx="318871" cy="256902"/>
            <a:chOff x="2702739" y="3017462"/>
            <a:chExt cx="535636" cy="431545"/>
          </a:xfrm>
          <a:solidFill>
            <a:schemeClr val="accent1"/>
          </a:solidFill>
        </p:grpSpPr>
        <p:sp>
          <p:nvSpPr>
            <p:cNvPr id="40" name="Freeform 45"/>
            <p:cNvSpPr/>
            <p:nvPr/>
          </p:nvSpPr>
          <p:spPr bwMode="auto">
            <a:xfrm>
              <a:off x="2772133" y="3189864"/>
              <a:ext cx="176739" cy="35782"/>
            </a:xfrm>
            <a:custGeom>
              <a:avLst/>
              <a:gdLst>
                <a:gd name="T0" fmla="*/ 63 w 69"/>
                <a:gd name="T1" fmla="*/ 14 h 14"/>
                <a:gd name="T2" fmla="*/ 7 w 69"/>
                <a:gd name="T3" fmla="*/ 14 h 14"/>
                <a:gd name="T4" fmla="*/ 0 w 69"/>
                <a:gd name="T5" fmla="*/ 7 h 14"/>
                <a:gd name="T6" fmla="*/ 7 w 69"/>
                <a:gd name="T7" fmla="*/ 0 h 14"/>
                <a:gd name="T8" fmla="*/ 63 w 69"/>
                <a:gd name="T9" fmla="*/ 0 h 14"/>
                <a:gd name="T10" fmla="*/ 69 w 69"/>
                <a:gd name="T11" fmla="*/ 7 h 14"/>
                <a:gd name="T12" fmla="*/ 63 w 69"/>
                <a:gd name="T13" fmla="*/ 14 h 14"/>
              </a:gdLst>
              <a:ahLst/>
              <a:cxnLst>
                <a:cxn ang="0">
                  <a:pos x="T0" y="T1"/>
                </a:cxn>
                <a:cxn ang="0">
                  <a:pos x="T2" y="T3"/>
                </a:cxn>
                <a:cxn ang="0">
                  <a:pos x="T4" y="T5"/>
                </a:cxn>
                <a:cxn ang="0">
                  <a:pos x="T6" y="T7"/>
                </a:cxn>
                <a:cxn ang="0">
                  <a:pos x="T8" y="T9"/>
                </a:cxn>
                <a:cxn ang="0">
                  <a:pos x="T10" y="T11"/>
                </a:cxn>
                <a:cxn ang="0">
                  <a:pos x="T12" y="T13"/>
                </a:cxn>
              </a:cxnLst>
              <a:rect l="0" t="0" r="r" b="b"/>
              <a:pathLst>
                <a:path w="69" h="14">
                  <a:moveTo>
                    <a:pt x="63" y="14"/>
                  </a:moveTo>
                  <a:cubicBezTo>
                    <a:pt x="7" y="14"/>
                    <a:pt x="7" y="14"/>
                    <a:pt x="7" y="14"/>
                  </a:cubicBezTo>
                  <a:cubicBezTo>
                    <a:pt x="3" y="14"/>
                    <a:pt x="0" y="11"/>
                    <a:pt x="0" y="7"/>
                  </a:cubicBezTo>
                  <a:cubicBezTo>
                    <a:pt x="0" y="3"/>
                    <a:pt x="3" y="0"/>
                    <a:pt x="7" y="0"/>
                  </a:cubicBezTo>
                  <a:cubicBezTo>
                    <a:pt x="63" y="0"/>
                    <a:pt x="63" y="0"/>
                    <a:pt x="63" y="0"/>
                  </a:cubicBezTo>
                  <a:cubicBezTo>
                    <a:pt x="66" y="0"/>
                    <a:pt x="69" y="3"/>
                    <a:pt x="69" y="7"/>
                  </a:cubicBezTo>
                  <a:cubicBezTo>
                    <a:pt x="69" y="11"/>
                    <a:pt x="66" y="14"/>
                    <a:pt x="63"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sz="1425">
                <a:solidFill>
                  <a:srgbClr val="000000"/>
                </a:solidFill>
                <a:latin typeface="+mj-ea"/>
                <a:ea typeface="+mj-ea"/>
              </a:endParaRPr>
            </a:p>
          </p:txBody>
        </p:sp>
        <p:sp>
          <p:nvSpPr>
            <p:cNvPr id="41" name="Freeform 46"/>
            <p:cNvSpPr/>
            <p:nvPr/>
          </p:nvSpPr>
          <p:spPr bwMode="auto">
            <a:xfrm>
              <a:off x="2792734" y="3194201"/>
              <a:ext cx="35782" cy="72647"/>
            </a:xfrm>
            <a:custGeom>
              <a:avLst/>
              <a:gdLst>
                <a:gd name="T0" fmla="*/ 7 w 14"/>
                <a:gd name="T1" fmla="*/ 28 h 28"/>
                <a:gd name="T2" fmla="*/ 0 w 14"/>
                <a:gd name="T3" fmla="*/ 21 h 28"/>
                <a:gd name="T4" fmla="*/ 0 w 14"/>
                <a:gd name="T5" fmla="*/ 7 h 28"/>
                <a:gd name="T6" fmla="*/ 7 w 14"/>
                <a:gd name="T7" fmla="*/ 0 h 28"/>
                <a:gd name="T8" fmla="*/ 14 w 14"/>
                <a:gd name="T9" fmla="*/ 7 h 28"/>
                <a:gd name="T10" fmla="*/ 14 w 14"/>
                <a:gd name="T11" fmla="*/ 21 h 28"/>
                <a:gd name="T12" fmla="*/ 7 w 14"/>
                <a:gd name="T13" fmla="*/ 28 h 28"/>
              </a:gdLst>
              <a:ahLst/>
              <a:cxnLst>
                <a:cxn ang="0">
                  <a:pos x="T0" y="T1"/>
                </a:cxn>
                <a:cxn ang="0">
                  <a:pos x="T2" y="T3"/>
                </a:cxn>
                <a:cxn ang="0">
                  <a:pos x="T4" y="T5"/>
                </a:cxn>
                <a:cxn ang="0">
                  <a:pos x="T6" y="T7"/>
                </a:cxn>
                <a:cxn ang="0">
                  <a:pos x="T8" y="T9"/>
                </a:cxn>
                <a:cxn ang="0">
                  <a:pos x="T10" y="T11"/>
                </a:cxn>
                <a:cxn ang="0">
                  <a:pos x="T12" y="T13"/>
                </a:cxn>
              </a:cxnLst>
              <a:rect l="0" t="0" r="r" b="b"/>
              <a:pathLst>
                <a:path w="14" h="28">
                  <a:moveTo>
                    <a:pt x="7" y="28"/>
                  </a:moveTo>
                  <a:cubicBezTo>
                    <a:pt x="3" y="28"/>
                    <a:pt x="0" y="25"/>
                    <a:pt x="0" y="21"/>
                  </a:cubicBezTo>
                  <a:cubicBezTo>
                    <a:pt x="0" y="7"/>
                    <a:pt x="0" y="7"/>
                    <a:pt x="0" y="7"/>
                  </a:cubicBezTo>
                  <a:cubicBezTo>
                    <a:pt x="0" y="3"/>
                    <a:pt x="3" y="0"/>
                    <a:pt x="7" y="0"/>
                  </a:cubicBezTo>
                  <a:cubicBezTo>
                    <a:pt x="11" y="0"/>
                    <a:pt x="14" y="3"/>
                    <a:pt x="14" y="7"/>
                  </a:cubicBezTo>
                  <a:cubicBezTo>
                    <a:pt x="14" y="21"/>
                    <a:pt x="14" y="21"/>
                    <a:pt x="14" y="21"/>
                  </a:cubicBezTo>
                  <a:cubicBezTo>
                    <a:pt x="14" y="25"/>
                    <a:pt x="11" y="28"/>
                    <a:pt x="7"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sz="1425">
                <a:solidFill>
                  <a:srgbClr val="000000"/>
                </a:solidFill>
                <a:latin typeface="+mj-ea"/>
                <a:ea typeface="+mj-ea"/>
              </a:endParaRPr>
            </a:p>
          </p:txBody>
        </p:sp>
        <p:sp>
          <p:nvSpPr>
            <p:cNvPr id="42" name="Freeform 47"/>
            <p:cNvSpPr/>
            <p:nvPr/>
          </p:nvSpPr>
          <p:spPr bwMode="auto">
            <a:xfrm>
              <a:off x="2836106" y="3194201"/>
              <a:ext cx="33613" cy="72647"/>
            </a:xfrm>
            <a:custGeom>
              <a:avLst/>
              <a:gdLst>
                <a:gd name="T0" fmla="*/ 7 w 13"/>
                <a:gd name="T1" fmla="*/ 28 h 28"/>
                <a:gd name="T2" fmla="*/ 0 w 13"/>
                <a:gd name="T3" fmla="*/ 21 h 28"/>
                <a:gd name="T4" fmla="*/ 0 w 13"/>
                <a:gd name="T5" fmla="*/ 7 h 28"/>
                <a:gd name="T6" fmla="*/ 7 w 13"/>
                <a:gd name="T7" fmla="*/ 0 h 28"/>
                <a:gd name="T8" fmla="*/ 13 w 13"/>
                <a:gd name="T9" fmla="*/ 7 h 28"/>
                <a:gd name="T10" fmla="*/ 13 w 13"/>
                <a:gd name="T11" fmla="*/ 21 h 28"/>
                <a:gd name="T12" fmla="*/ 7 w 13"/>
                <a:gd name="T13" fmla="*/ 28 h 28"/>
              </a:gdLst>
              <a:ahLst/>
              <a:cxnLst>
                <a:cxn ang="0">
                  <a:pos x="T0" y="T1"/>
                </a:cxn>
                <a:cxn ang="0">
                  <a:pos x="T2" y="T3"/>
                </a:cxn>
                <a:cxn ang="0">
                  <a:pos x="T4" y="T5"/>
                </a:cxn>
                <a:cxn ang="0">
                  <a:pos x="T6" y="T7"/>
                </a:cxn>
                <a:cxn ang="0">
                  <a:pos x="T8" y="T9"/>
                </a:cxn>
                <a:cxn ang="0">
                  <a:pos x="T10" y="T11"/>
                </a:cxn>
                <a:cxn ang="0">
                  <a:pos x="T12" y="T13"/>
                </a:cxn>
              </a:cxnLst>
              <a:rect l="0" t="0" r="r" b="b"/>
              <a:pathLst>
                <a:path w="13" h="28">
                  <a:moveTo>
                    <a:pt x="7" y="28"/>
                  </a:moveTo>
                  <a:cubicBezTo>
                    <a:pt x="3" y="28"/>
                    <a:pt x="0" y="25"/>
                    <a:pt x="0" y="21"/>
                  </a:cubicBezTo>
                  <a:cubicBezTo>
                    <a:pt x="0" y="7"/>
                    <a:pt x="0" y="7"/>
                    <a:pt x="0" y="7"/>
                  </a:cubicBezTo>
                  <a:cubicBezTo>
                    <a:pt x="0" y="3"/>
                    <a:pt x="3" y="0"/>
                    <a:pt x="7" y="0"/>
                  </a:cubicBezTo>
                  <a:cubicBezTo>
                    <a:pt x="10" y="0"/>
                    <a:pt x="13" y="3"/>
                    <a:pt x="13" y="7"/>
                  </a:cubicBezTo>
                  <a:cubicBezTo>
                    <a:pt x="13" y="21"/>
                    <a:pt x="13" y="21"/>
                    <a:pt x="13" y="21"/>
                  </a:cubicBezTo>
                  <a:cubicBezTo>
                    <a:pt x="13" y="25"/>
                    <a:pt x="10" y="28"/>
                    <a:pt x="7"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sz="1425">
                <a:solidFill>
                  <a:srgbClr val="000000"/>
                </a:solidFill>
                <a:latin typeface="+mj-ea"/>
                <a:ea typeface="+mj-ea"/>
              </a:endParaRPr>
            </a:p>
          </p:txBody>
        </p:sp>
        <p:sp>
          <p:nvSpPr>
            <p:cNvPr id="43" name="Freeform 48"/>
            <p:cNvSpPr>
              <a:spLocks noEditPoints="1"/>
            </p:cNvSpPr>
            <p:nvPr/>
          </p:nvSpPr>
          <p:spPr bwMode="auto">
            <a:xfrm>
              <a:off x="2920680" y="3133481"/>
              <a:ext cx="101923" cy="148547"/>
            </a:xfrm>
            <a:custGeom>
              <a:avLst/>
              <a:gdLst>
                <a:gd name="T0" fmla="*/ 20 w 40"/>
                <a:gd name="T1" fmla="*/ 58 h 58"/>
                <a:gd name="T2" fmla="*/ 0 w 40"/>
                <a:gd name="T3" fmla="*/ 38 h 58"/>
                <a:gd name="T4" fmla="*/ 0 w 40"/>
                <a:gd name="T5" fmla="*/ 20 h 58"/>
                <a:gd name="T6" fmla="*/ 20 w 40"/>
                <a:gd name="T7" fmla="*/ 0 h 58"/>
                <a:gd name="T8" fmla="*/ 40 w 40"/>
                <a:gd name="T9" fmla="*/ 20 h 58"/>
                <a:gd name="T10" fmla="*/ 40 w 40"/>
                <a:gd name="T11" fmla="*/ 38 h 58"/>
                <a:gd name="T12" fmla="*/ 20 w 40"/>
                <a:gd name="T13" fmla="*/ 58 h 58"/>
                <a:gd name="T14" fmla="*/ 20 w 40"/>
                <a:gd name="T15" fmla="*/ 13 h 58"/>
                <a:gd name="T16" fmla="*/ 14 w 40"/>
                <a:gd name="T17" fmla="*/ 20 h 58"/>
                <a:gd name="T18" fmla="*/ 14 w 40"/>
                <a:gd name="T19" fmla="*/ 38 h 58"/>
                <a:gd name="T20" fmla="*/ 20 w 40"/>
                <a:gd name="T21" fmla="*/ 45 h 58"/>
                <a:gd name="T22" fmla="*/ 27 w 40"/>
                <a:gd name="T23" fmla="*/ 38 h 58"/>
                <a:gd name="T24" fmla="*/ 27 w 40"/>
                <a:gd name="T25" fmla="*/ 20 h 58"/>
                <a:gd name="T26" fmla="*/ 20 w 40"/>
                <a:gd name="T27" fmla="*/ 1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58">
                  <a:moveTo>
                    <a:pt x="20" y="58"/>
                  </a:moveTo>
                  <a:cubicBezTo>
                    <a:pt x="9" y="58"/>
                    <a:pt x="0" y="49"/>
                    <a:pt x="0" y="38"/>
                  </a:cubicBezTo>
                  <a:cubicBezTo>
                    <a:pt x="0" y="20"/>
                    <a:pt x="0" y="20"/>
                    <a:pt x="0" y="20"/>
                  </a:cubicBezTo>
                  <a:cubicBezTo>
                    <a:pt x="0" y="9"/>
                    <a:pt x="9" y="0"/>
                    <a:pt x="20" y="0"/>
                  </a:cubicBezTo>
                  <a:cubicBezTo>
                    <a:pt x="31" y="0"/>
                    <a:pt x="40" y="9"/>
                    <a:pt x="40" y="20"/>
                  </a:cubicBezTo>
                  <a:cubicBezTo>
                    <a:pt x="40" y="38"/>
                    <a:pt x="40" y="38"/>
                    <a:pt x="40" y="38"/>
                  </a:cubicBezTo>
                  <a:cubicBezTo>
                    <a:pt x="40" y="49"/>
                    <a:pt x="31" y="58"/>
                    <a:pt x="20" y="58"/>
                  </a:cubicBezTo>
                  <a:close/>
                  <a:moveTo>
                    <a:pt x="20" y="13"/>
                  </a:moveTo>
                  <a:cubicBezTo>
                    <a:pt x="17" y="13"/>
                    <a:pt x="14" y="16"/>
                    <a:pt x="14" y="20"/>
                  </a:cubicBezTo>
                  <a:cubicBezTo>
                    <a:pt x="14" y="38"/>
                    <a:pt x="14" y="38"/>
                    <a:pt x="14" y="38"/>
                  </a:cubicBezTo>
                  <a:cubicBezTo>
                    <a:pt x="14" y="42"/>
                    <a:pt x="17" y="45"/>
                    <a:pt x="20" y="45"/>
                  </a:cubicBezTo>
                  <a:cubicBezTo>
                    <a:pt x="24" y="45"/>
                    <a:pt x="27" y="42"/>
                    <a:pt x="27" y="38"/>
                  </a:cubicBezTo>
                  <a:cubicBezTo>
                    <a:pt x="27" y="20"/>
                    <a:pt x="27" y="20"/>
                    <a:pt x="27" y="20"/>
                  </a:cubicBezTo>
                  <a:cubicBezTo>
                    <a:pt x="27" y="16"/>
                    <a:pt x="24" y="13"/>
                    <a:pt x="20"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sz="1425">
                <a:solidFill>
                  <a:srgbClr val="000000"/>
                </a:solidFill>
                <a:latin typeface="+mj-ea"/>
                <a:ea typeface="+mj-ea"/>
              </a:endParaRPr>
            </a:p>
          </p:txBody>
        </p:sp>
        <p:sp>
          <p:nvSpPr>
            <p:cNvPr id="44" name="Freeform 49"/>
            <p:cNvSpPr>
              <a:spLocks noEditPoints="1"/>
            </p:cNvSpPr>
            <p:nvPr/>
          </p:nvSpPr>
          <p:spPr bwMode="auto">
            <a:xfrm>
              <a:off x="2702739" y="3017462"/>
              <a:ext cx="535636" cy="431545"/>
            </a:xfrm>
            <a:custGeom>
              <a:avLst/>
              <a:gdLst>
                <a:gd name="T0" fmla="*/ 200 w 209"/>
                <a:gd name="T1" fmla="*/ 140 h 168"/>
                <a:gd name="T2" fmla="*/ 159 w 209"/>
                <a:gd name="T3" fmla="*/ 114 h 168"/>
                <a:gd name="T4" fmla="*/ 148 w 209"/>
                <a:gd name="T5" fmla="*/ 112 h 168"/>
                <a:gd name="T6" fmla="*/ 144 w 209"/>
                <a:gd name="T7" fmla="*/ 113 h 168"/>
                <a:gd name="T8" fmla="*/ 137 w 209"/>
                <a:gd name="T9" fmla="*/ 109 h 168"/>
                <a:gd name="T10" fmla="*/ 144 w 209"/>
                <a:gd name="T11" fmla="*/ 60 h 168"/>
                <a:gd name="T12" fmla="*/ 60 w 209"/>
                <a:gd name="T13" fmla="*/ 9 h 168"/>
                <a:gd name="T14" fmla="*/ 9 w 209"/>
                <a:gd name="T15" fmla="*/ 92 h 168"/>
                <a:gd name="T16" fmla="*/ 93 w 209"/>
                <a:gd name="T17" fmla="*/ 143 h 168"/>
                <a:gd name="T18" fmla="*/ 129 w 209"/>
                <a:gd name="T19" fmla="*/ 121 h 168"/>
                <a:gd name="T20" fmla="*/ 136 w 209"/>
                <a:gd name="T21" fmla="*/ 125 h 168"/>
                <a:gd name="T22" fmla="*/ 143 w 209"/>
                <a:gd name="T23" fmla="*/ 139 h 168"/>
                <a:gd name="T24" fmla="*/ 183 w 209"/>
                <a:gd name="T25" fmla="*/ 165 h 168"/>
                <a:gd name="T26" fmla="*/ 195 w 209"/>
                <a:gd name="T27" fmla="*/ 167 h 168"/>
                <a:gd name="T28" fmla="*/ 204 w 209"/>
                <a:gd name="T29" fmla="*/ 161 h 168"/>
                <a:gd name="T30" fmla="*/ 200 w 209"/>
                <a:gd name="T31" fmla="*/ 140 h 168"/>
                <a:gd name="T32" fmla="*/ 90 w 209"/>
                <a:gd name="T33" fmla="*/ 131 h 168"/>
                <a:gd name="T34" fmla="*/ 22 w 209"/>
                <a:gd name="T35" fmla="*/ 89 h 168"/>
                <a:gd name="T36" fmla="*/ 63 w 209"/>
                <a:gd name="T37" fmla="*/ 21 h 168"/>
                <a:gd name="T38" fmla="*/ 131 w 209"/>
                <a:gd name="T39" fmla="*/ 63 h 168"/>
                <a:gd name="T40" fmla="*/ 90 w 209"/>
                <a:gd name="T41" fmla="*/ 131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9" h="168">
                  <a:moveTo>
                    <a:pt x="200" y="140"/>
                  </a:moveTo>
                  <a:cubicBezTo>
                    <a:pt x="159" y="114"/>
                    <a:pt x="159" y="114"/>
                    <a:pt x="159" y="114"/>
                  </a:cubicBezTo>
                  <a:cubicBezTo>
                    <a:pt x="156" y="111"/>
                    <a:pt x="152" y="111"/>
                    <a:pt x="148" y="112"/>
                  </a:cubicBezTo>
                  <a:cubicBezTo>
                    <a:pt x="146" y="112"/>
                    <a:pt x="145" y="113"/>
                    <a:pt x="144" y="113"/>
                  </a:cubicBezTo>
                  <a:cubicBezTo>
                    <a:pt x="137" y="109"/>
                    <a:pt x="137" y="109"/>
                    <a:pt x="137" y="109"/>
                  </a:cubicBezTo>
                  <a:cubicBezTo>
                    <a:pt x="145" y="94"/>
                    <a:pt x="148" y="77"/>
                    <a:pt x="144" y="60"/>
                  </a:cubicBezTo>
                  <a:cubicBezTo>
                    <a:pt x="135" y="22"/>
                    <a:pt x="97" y="0"/>
                    <a:pt x="60" y="9"/>
                  </a:cubicBezTo>
                  <a:cubicBezTo>
                    <a:pt x="23" y="18"/>
                    <a:pt x="0" y="55"/>
                    <a:pt x="9" y="92"/>
                  </a:cubicBezTo>
                  <a:cubicBezTo>
                    <a:pt x="18" y="129"/>
                    <a:pt x="56" y="152"/>
                    <a:pt x="93" y="143"/>
                  </a:cubicBezTo>
                  <a:cubicBezTo>
                    <a:pt x="108" y="140"/>
                    <a:pt x="120" y="132"/>
                    <a:pt x="129" y="121"/>
                  </a:cubicBezTo>
                  <a:cubicBezTo>
                    <a:pt x="136" y="125"/>
                    <a:pt x="136" y="125"/>
                    <a:pt x="136" y="125"/>
                  </a:cubicBezTo>
                  <a:cubicBezTo>
                    <a:pt x="136" y="131"/>
                    <a:pt x="138" y="136"/>
                    <a:pt x="143" y="139"/>
                  </a:cubicBezTo>
                  <a:cubicBezTo>
                    <a:pt x="183" y="165"/>
                    <a:pt x="183" y="165"/>
                    <a:pt x="183" y="165"/>
                  </a:cubicBezTo>
                  <a:cubicBezTo>
                    <a:pt x="187" y="168"/>
                    <a:pt x="191" y="168"/>
                    <a:pt x="195" y="167"/>
                  </a:cubicBezTo>
                  <a:cubicBezTo>
                    <a:pt x="199" y="166"/>
                    <a:pt x="202" y="164"/>
                    <a:pt x="204" y="161"/>
                  </a:cubicBezTo>
                  <a:cubicBezTo>
                    <a:pt x="209" y="154"/>
                    <a:pt x="207" y="144"/>
                    <a:pt x="200" y="140"/>
                  </a:cubicBezTo>
                  <a:close/>
                  <a:moveTo>
                    <a:pt x="90" y="131"/>
                  </a:moveTo>
                  <a:cubicBezTo>
                    <a:pt x="60" y="138"/>
                    <a:pt x="29" y="120"/>
                    <a:pt x="22" y="89"/>
                  </a:cubicBezTo>
                  <a:cubicBezTo>
                    <a:pt x="14" y="59"/>
                    <a:pt x="33" y="28"/>
                    <a:pt x="63" y="21"/>
                  </a:cubicBezTo>
                  <a:cubicBezTo>
                    <a:pt x="94" y="14"/>
                    <a:pt x="124" y="32"/>
                    <a:pt x="131" y="63"/>
                  </a:cubicBezTo>
                  <a:cubicBezTo>
                    <a:pt x="139" y="93"/>
                    <a:pt x="120" y="123"/>
                    <a:pt x="90" y="1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sz="1425">
                <a:solidFill>
                  <a:srgbClr val="000000"/>
                </a:solidFill>
                <a:latin typeface="+mj-ea"/>
                <a:ea typeface="+mj-ea"/>
              </a:endParaRPr>
            </a:p>
          </p:txBody>
        </p:sp>
      </p:grpSp>
      <p:grpSp>
        <p:nvGrpSpPr>
          <p:cNvPr id="45" name="组合 44"/>
          <p:cNvGrpSpPr/>
          <p:nvPr/>
        </p:nvGrpSpPr>
        <p:grpSpPr>
          <a:xfrm>
            <a:off x="7535070" y="5467778"/>
            <a:ext cx="322099" cy="231729"/>
            <a:chOff x="3820635" y="3071676"/>
            <a:chExt cx="541058" cy="389258"/>
          </a:xfrm>
          <a:solidFill>
            <a:schemeClr val="accent2"/>
          </a:solidFill>
        </p:grpSpPr>
        <p:sp>
          <p:nvSpPr>
            <p:cNvPr id="46" name="Freeform 226"/>
            <p:cNvSpPr>
              <a:spLocks noEditPoints="1"/>
            </p:cNvSpPr>
            <p:nvPr/>
          </p:nvSpPr>
          <p:spPr bwMode="auto">
            <a:xfrm>
              <a:off x="3820635" y="3071676"/>
              <a:ext cx="438051" cy="389258"/>
            </a:xfrm>
            <a:custGeom>
              <a:avLst/>
              <a:gdLst>
                <a:gd name="T0" fmla="*/ 166 w 171"/>
                <a:gd name="T1" fmla="*/ 0 h 152"/>
                <a:gd name="T2" fmla="*/ 6 w 171"/>
                <a:gd name="T3" fmla="*/ 0 h 152"/>
                <a:gd name="T4" fmla="*/ 0 w 171"/>
                <a:gd name="T5" fmla="*/ 6 h 152"/>
                <a:gd name="T6" fmla="*/ 0 w 171"/>
                <a:gd name="T7" fmla="*/ 147 h 152"/>
                <a:gd name="T8" fmla="*/ 6 w 171"/>
                <a:gd name="T9" fmla="*/ 152 h 152"/>
                <a:gd name="T10" fmla="*/ 166 w 171"/>
                <a:gd name="T11" fmla="*/ 152 h 152"/>
                <a:gd name="T12" fmla="*/ 171 w 171"/>
                <a:gd name="T13" fmla="*/ 147 h 152"/>
                <a:gd name="T14" fmla="*/ 171 w 171"/>
                <a:gd name="T15" fmla="*/ 6 h 152"/>
                <a:gd name="T16" fmla="*/ 166 w 171"/>
                <a:gd name="T17" fmla="*/ 0 h 152"/>
                <a:gd name="T18" fmla="*/ 132 w 171"/>
                <a:gd name="T19" fmla="*/ 12 h 152"/>
                <a:gd name="T20" fmla="*/ 139 w 171"/>
                <a:gd name="T21" fmla="*/ 19 h 152"/>
                <a:gd name="T22" fmla="*/ 132 w 171"/>
                <a:gd name="T23" fmla="*/ 26 h 152"/>
                <a:gd name="T24" fmla="*/ 124 w 171"/>
                <a:gd name="T25" fmla="*/ 19 h 152"/>
                <a:gd name="T26" fmla="*/ 132 w 171"/>
                <a:gd name="T27" fmla="*/ 12 h 152"/>
                <a:gd name="T28" fmla="*/ 110 w 171"/>
                <a:gd name="T29" fmla="*/ 12 h 152"/>
                <a:gd name="T30" fmla="*/ 118 w 171"/>
                <a:gd name="T31" fmla="*/ 19 h 152"/>
                <a:gd name="T32" fmla="*/ 110 w 171"/>
                <a:gd name="T33" fmla="*/ 26 h 152"/>
                <a:gd name="T34" fmla="*/ 103 w 171"/>
                <a:gd name="T35" fmla="*/ 19 h 152"/>
                <a:gd name="T36" fmla="*/ 110 w 171"/>
                <a:gd name="T37" fmla="*/ 12 h 152"/>
                <a:gd name="T38" fmla="*/ 160 w 171"/>
                <a:gd name="T39" fmla="*/ 141 h 152"/>
                <a:gd name="T40" fmla="*/ 11 w 171"/>
                <a:gd name="T41" fmla="*/ 141 h 152"/>
                <a:gd name="T42" fmla="*/ 11 w 171"/>
                <a:gd name="T43" fmla="*/ 38 h 152"/>
                <a:gd name="T44" fmla="*/ 160 w 171"/>
                <a:gd name="T45" fmla="*/ 38 h 152"/>
                <a:gd name="T46" fmla="*/ 160 w 171"/>
                <a:gd name="T47" fmla="*/ 141 h 152"/>
                <a:gd name="T48" fmla="*/ 153 w 171"/>
                <a:gd name="T49" fmla="*/ 26 h 152"/>
                <a:gd name="T50" fmla="*/ 146 w 171"/>
                <a:gd name="T51" fmla="*/ 19 h 152"/>
                <a:gd name="T52" fmla="*/ 153 w 171"/>
                <a:gd name="T53" fmla="*/ 12 h 152"/>
                <a:gd name="T54" fmla="*/ 160 w 171"/>
                <a:gd name="T55" fmla="*/ 19 h 152"/>
                <a:gd name="T56" fmla="*/ 153 w 171"/>
                <a:gd name="T57" fmla="*/ 2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1" h="152">
                  <a:moveTo>
                    <a:pt x="166" y="0"/>
                  </a:moveTo>
                  <a:cubicBezTo>
                    <a:pt x="6" y="0"/>
                    <a:pt x="6" y="0"/>
                    <a:pt x="6" y="0"/>
                  </a:cubicBezTo>
                  <a:cubicBezTo>
                    <a:pt x="3" y="0"/>
                    <a:pt x="0" y="3"/>
                    <a:pt x="0" y="6"/>
                  </a:cubicBezTo>
                  <a:cubicBezTo>
                    <a:pt x="0" y="147"/>
                    <a:pt x="0" y="147"/>
                    <a:pt x="0" y="147"/>
                  </a:cubicBezTo>
                  <a:cubicBezTo>
                    <a:pt x="0" y="150"/>
                    <a:pt x="3" y="152"/>
                    <a:pt x="6" y="152"/>
                  </a:cubicBezTo>
                  <a:cubicBezTo>
                    <a:pt x="166" y="152"/>
                    <a:pt x="166" y="152"/>
                    <a:pt x="166" y="152"/>
                  </a:cubicBezTo>
                  <a:cubicBezTo>
                    <a:pt x="169" y="152"/>
                    <a:pt x="171" y="150"/>
                    <a:pt x="171" y="147"/>
                  </a:cubicBezTo>
                  <a:cubicBezTo>
                    <a:pt x="171" y="6"/>
                    <a:pt x="171" y="6"/>
                    <a:pt x="171" y="6"/>
                  </a:cubicBezTo>
                  <a:cubicBezTo>
                    <a:pt x="171" y="3"/>
                    <a:pt x="169" y="0"/>
                    <a:pt x="166" y="0"/>
                  </a:cubicBezTo>
                  <a:close/>
                  <a:moveTo>
                    <a:pt x="132" y="12"/>
                  </a:moveTo>
                  <a:cubicBezTo>
                    <a:pt x="136" y="12"/>
                    <a:pt x="139" y="15"/>
                    <a:pt x="139" y="19"/>
                  </a:cubicBezTo>
                  <a:cubicBezTo>
                    <a:pt x="139" y="23"/>
                    <a:pt x="136" y="26"/>
                    <a:pt x="132" y="26"/>
                  </a:cubicBezTo>
                  <a:cubicBezTo>
                    <a:pt x="128" y="26"/>
                    <a:pt x="124" y="23"/>
                    <a:pt x="124" y="19"/>
                  </a:cubicBezTo>
                  <a:cubicBezTo>
                    <a:pt x="124" y="15"/>
                    <a:pt x="128" y="12"/>
                    <a:pt x="132" y="12"/>
                  </a:cubicBezTo>
                  <a:close/>
                  <a:moveTo>
                    <a:pt x="110" y="12"/>
                  </a:moveTo>
                  <a:cubicBezTo>
                    <a:pt x="114" y="12"/>
                    <a:pt x="118" y="15"/>
                    <a:pt x="118" y="19"/>
                  </a:cubicBezTo>
                  <a:cubicBezTo>
                    <a:pt x="118" y="23"/>
                    <a:pt x="114" y="26"/>
                    <a:pt x="110" y="26"/>
                  </a:cubicBezTo>
                  <a:cubicBezTo>
                    <a:pt x="106" y="26"/>
                    <a:pt x="103" y="23"/>
                    <a:pt x="103" y="19"/>
                  </a:cubicBezTo>
                  <a:cubicBezTo>
                    <a:pt x="103" y="15"/>
                    <a:pt x="106" y="12"/>
                    <a:pt x="110" y="12"/>
                  </a:cubicBezTo>
                  <a:close/>
                  <a:moveTo>
                    <a:pt x="160" y="141"/>
                  </a:moveTo>
                  <a:cubicBezTo>
                    <a:pt x="11" y="141"/>
                    <a:pt x="11" y="141"/>
                    <a:pt x="11" y="141"/>
                  </a:cubicBezTo>
                  <a:cubicBezTo>
                    <a:pt x="11" y="38"/>
                    <a:pt x="11" y="38"/>
                    <a:pt x="11" y="38"/>
                  </a:cubicBezTo>
                  <a:cubicBezTo>
                    <a:pt x="160" y="38"/>
                    <a:pt x="160" y="38"/>
                    <a:pt x="160" y="38"/>
                  </a:cubicBezTo>
                  <a:lnTo>
                    <a:pt x="160" y="141"/>
                  </a:lnTo>
                  <a:close/>
                  <a:moveTo>
                    <a:pt x="153" y="26"/>
                  </a:moveTo>
                  <a:cubicBezTo>
                    <a:pt x="149" y="26"/>
                    <a:pt x="146" y="23"/>
                    <a:pt x="146" y="19"/>
                  </a:cubicBezTo>
                  <a:cubicBezTo>
                    <a:pt x="146" y="15"/>
                    <a:pt x="149" y="12"/>
                    <a:pt x="153" y="12"/>
                  </a:cubicBezTo>
                  <a:cubicBezTo>
                    <a:pt x="157" y="12"/>
                    <a:pt x="160" y="15"/>
                    <a:pt x="160" y="19"/>
                  </a:cubicBezTo>
                  <a:cubicBezTo>
                    <a:pt x="160" y="23"/>
                    <a:pt x="157" y="26"/>
                    <a:pt x="153"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sz="1425">
                <a:solidFill>
                  <a:srgbClr val="000000"/>
                </a:solidFill>
                <a:latin typeface="+mj-ea"/>
                <a:ea typeface="+mj-ea"/>
              </a:endParaRPr>
            </a:p>
          </p:txBody>
        </p:sp>
        <p:sp>
          <p:nvSpPr>
            <p:cNvPr id="47" name="Freeform 227"/>
            <p:cNvSpPr/>
            <p:nvPr/>
          </p:nvSpPr>
          <p:spPr bwMode="auto">
            <a:xfrm>
              <a:off x="4117729" y="3336242"/>
              <a:ext cx="41203" cy="40119"/>
            </a:xfrm>
            <a:custGeom>
              <a:avLst/>
              <a:gdLst>
                <a:gd name="T0" fmla="*/ 12 w 38"/>
                <a:gd name="T1" fmla="*/ 0 h 37"/>
                <a:gd name="T2" fmla="*/ 12 w 38"/>
                <a:gd name="T3" fmla="*/ 2 h 37"/>
                <a:gd name="T4" fmla="*/ 0 w 38"/>
                <a:gd name="T5" fmla="*/ 37 h 37"/>
                <a:gd name="T6" fmla="*/ 36 w 38"/>
                <a:gd name="T7" fmla="*/ 28 h 37"/>
                <a:gd name="T8" fmla="*/ 38 w 38"/>
                <a:gd name="T9" fmla="*/ 26 h 37"/>
                <a:gd name="T10" fmla="*/ 12 w 38"/>
                <a:gd name="T11" fmla="*/ 0 h 37"/>
              </a:gdLst>
              <a:ahLst/>
              <a:cxnLst>
                <a:cxn ang="0">
                  <a:pos x="T0" y="T1"/>
                </a:cxn>
                <a:cxn ang="0">
                  <a:pos x="T2" y="T3"/>
                </a:cxn>
                <a:cxn ang="0">
                  <a:pos x="T4" y="T5"/>
                </a:cxn>
                <a:cxn ang="0">
                  <a:pos x="T6" y="T7"/>
                </a:cxn>
                <a:cxn ang="0">
                  <a:pos x="T8" y="T9"/>
                </a:cxn>
                <a:cxn ang="0">
                  <a:pos x="T10" y="T11"/>
                </a:cxn>
              </a:cxnLst>
              <a:rect l="0" t="0" r="r" b="b"/>
              <a:pathLst>
                <a:path w="38" h="37">
                  <a:moveTo>
                    <a:pt x="12" y="0"/>
                  </a:moveTo>
                  <a:lnTo>
                    <a:pt x="12" y="2"/>
                  </a:lnTo>
                  <a:lnTo>
                    <a:pt x="0" y="37"/>
                  </a:lnTo>
                  <a:lnTo>
                    <a:pt x="36" y="28"/>
                  </a:lnTo>
                  <a:lnTo>
                    <a:pt x="38" y="26"/>
                  </a:ln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sz="1425">
                <a:solidFill>
                  <a:srgbClr val="000000"/>
                </a:solidFill>
                <a:latin typeface="+mj-ea"/>
                <a:ea typeface="+mj-ea"/>
              </a:endParaRPr>
            </a:p>
          </p:txBody>
        </p:sp>
        <p:sp>
          <p:nvSpPr>
            <p:cNvPr id="48" name="Freeform 228"/>
            <p:cNvSpPr/>
            <p:nvPr/>
          </p:nvSpPr>
          <p:spPr bwMode="auto">
            <a:xfrm>
              <a:off x="4281456" y="3135649"/>
              <a:ext cx="80237" cy="76984"/>
            </a:xfrm>
            <a:custGeom>
              <a:avLst/>
              <a:gdLst>
                <a:gd name="T0" fmla="*/ 23 w 31"/>
                <a:gd name="T1" fmla="*/ 30 h 30"/>
                <a:gd name="T2" fmla="*/ 29 w 31"/>
                <a:gd name="T3" fmla="*/ 24 h 30"/>
                <a:gd name="T4" fmla="*/ 29 w 31"/>
                <a:gd name="T5" fmla="*/ 17 h 30"/>
                <a:gd name="T6" fmla="*/ 13 w 31"/>
                <a:gd name="T7" fmla="*/ 2 h 30"/>
                <a:gd name="T8" fmla="*/ 6 w 31"/>
                <a:gd name="T9" fmla="*/ 2 h 30"/>
                <a:gd name="T10" fmla="*/ 0 w 31"/>
                <a:gd name="T11" fmla="*/ 8 h 30"/>
                <a:gd name="T12" fmla="*/ 23 w 31"/>
                <a:gd name="T13" fmla="*/ 30 h 30"/>
              </a:gdLst>
              <a:ahLst/>
              <a:cxnLst>
                <a:cxn ang="0">
                  <a:pos x="T0" y="T1"/>
                </a:cxn>
                <a:cxn ang="0">
                  <a:pos x="T2" y="T3"/>
                </a:cxn>
                <a:cxn ang="0">
                  <a:pos x="T4" y="T5"/>
                </a:cxn>
                <a:cxn ang="0">
                  <a:pos x="T6" y="T7"/>
                </a:cxn>
                <a:cxn ang="0">
                  <a:pos x="T8" y="T9"/>
                </a:cxn>
                <a:cxn ang="0">
                  <a:pos x="T10" y="T11"/>
                </a:cxn>
                <a:cxn ang="0">
                  <a:pos x="T12" y="T13"/>
                </a:cxn>
              </a:cxnLst>
              <a:rect l="0" t="0" r="r" b="b"/>
              <a:pathLst>
                <a:path w="31" h="30">
                  <a:moveTo>
                    <a:pt x="23" y="30"/>
                  </a:moveTo>
                  <a:cubicBezTo>
                    <a:pt x="29" y="24"/>
                    <a:pt x="29" y="24"/>
                    <a:pt x="29" y="24"/>
                  </a:cubicBezTo>
                  <a:cubicBezTo>
                    <a:pt x="31" y="22"/>
                    <a:pt x="31" y="19"/>
                    <a:pt x="29" y="17"/>
                  </a:cubicBezTo>
                  <a:cubicBezTo>
                    <a:pt x="13" y="2"/>
                    <a:pt x="13" y="2"/>
                    <a:pt x="13" y="2"/>
                  </a:cubicBezTo>
                  <a:cubicBezTo>
                    <a:pt x="11" y="0"/>
                    <a:pt x="8" y="0"/>
                    <a:pt x="6" y="2"/>
                  </a:cubicBezTo>
                  <a:cubicBezTo>
                    <a:pt x="0" y="8"/>
                    <a:pt x="0" y="8"/>
                    <a:pt x="0" y="8"/>
                  </a:cubicBezTo>
                  <a:lnTo>
                    <a:pt x="23" y="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sz="1425">
                <a:solidFill>
                  <a:srgbClr val="000000"/>
                </a:solidFill>
                <a:latin typeface="+mj-ea"/>
                <a:ea typeface="+mj-ea"/>
              </a:endParaRPr>
            </a:p>
          </p:txBody>
        </p:sp>
        <p:sp>
          <p:nvSpPr>
            <p:cNvPr id="49" name="Freeform 229"/>
            <p:cNvSpPr/>
            <p:nvPr/>
          </p:nvSpPr>
          <p:spPr bwMode="auto">
            <a:xfrm>
              <a:off x="4151342" y="3161672"/>
              <a:ext cx="182160" cy="184328"/>
            </a:xfrm>
            <a:custGeom>
              <a:avLst/>
              <a:gdLst>
                <a:gd name="T0" fmla="*/ 49 w 71"/>
                <a:gd name="T1" fmla="*/ 0 h 72"/>
                <a:gd name="T2" fmla="*/ 48 w 71"/>
                <a:gd name="T3" fmla="*/ 1 h 72"/>
                <a:gd name="T4" fmla="*/ 2 w 71"/>
                <a:gd name="T5" fmla="*/ 47 h 72"/>
                <a:gd name="T6" fmla="*/ 2 w 71"/>
                <a:gd name="T7" fmla="*/ 55 h 72"/>
                <a:gd name="T8" fmla="*/ 2 w 71"/>
                <a:gd name="T9" fmla="*/ 55 h 72"/>
                <a:gd name="T10" fmla="*/ 8 w 71"/>
                <a:gd name="T11" fmla="*/ 57 h 72"/>
                <a:gd name="T12" fmla="*/ 9 w 71"/>
                <a:gd name="T13" fmla="*/ 62 h 72"/>
                <a:gd name="T14" fmla="*/ 9 w 71"/>
                <a:gd name="T15" fmla="*/ 62 h 72"/>
                <a:gd name="T16" fmla="*/ 15 w 71"/>
                <a:gd name="T17" fmla="*/ 64 h 72"/>
                <a:gd name="T18" fmla="*/ 16 w 71"/>
                <a:gd name="T19" fmla="*/ 69 h 72"/>
                <a:gd name="T20" fmla="*/ 17 w 71"/>
                <a:gd name="T21" fmla="*/ 70 h 72"/>
                <a:gd name="T22" fmla="*/ 24 w 71"/>
                <a:gd name="T23" fmla="*/ 70 h 72"/>
                <a:gd name="T24" fmla="*/ 71 w 71"/>
                <a:gd name="T25" fmla="*/ 23 h 72"/>
                <a:gd name="T26" fmla="*/ 71 w 71"/>
                <a:gd name="T27" fmla="*/ 23 h 72"/>
                <a:gd name="T28" fmla="*/ 49 w 71"/>
                <a:gd name="T29"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 h="72">
                  <a:moveTo>
                    <a:pt x="49" y="0"/>
                  </a:moveTo>
                  <a:cubicBezTo>
                    <a:pt x="49" y="0"/>
                    <a:pt x="48" y="0"/>
                    <a:pt x="48" y="1"/>
                  </a:cubicBezTo>
                  <a:cubicBezTo>
                    <a:pt x="2" y="47"/>
                    <a:pt x="2" y="47"/>
                    <a:pt x="2" y="47"/>
                  </a:cubicBezTo>
                  <a:cubicBezTo>
                    <a:pt x="0" y="49"/>
                    <a:pt x="0" y="53"/>
                    <a:pt x="2" y="55"/>
                  </a:cubicBezTo>
                  <a:cubicBezTo>
                    <a:pt x="2" y="55"/>
                    <a:pt x="2" y="55"/>
                    <a:pt x="2" y="55"/>
                  </a:cubicBezTo>
                  <a:cubicBezTo>
                    <a:pt x="4" y="57"/>
                    <a:pt x="6" y="57"/>
                    <a:pt x="8" y="57"/>
                  </a:cubicBezTo>
                  <a:cubicBezTo>
                    <a:pt x="7" y="58"/>
                    <a:pt x="7" y="60"/>
                    <a:pt x="9" y="62"/>
                  </a:cubicBezTo>
                  <a:cubicBezTo>
                    <a:pt x="9" y="62"/>
                    <a:pt x="9" y="62"/>
                    <a:pt x="9" y="62"/>
                  </a:cubicBezTo>
                  <a:cubicBezTo>
                    <a:pt x="11" y="64"/>
                    <a:pt x="13" y="64"/>
                    <a:pt x="15" y="64"/>
                  </a:cubicBezTo>
                  <a:cubicBezTo>
                    <a:pt x="14" y="66"/>
                    <a:pt x="15" y="68"/>
                    <a:pt x="16" y="69"/>
                  </a:cubicBezTo>
                  <a:cubicBezTo>
                    <a:pt x="17" y="70"/>
                    <a:pt x="17" y="70"/>
                    <a:pt x="17" y="70"/>
                  </a:cubicBezTo>
                  <a:cubicBezTo>
                    <a:pt x="19" y="72"/>
                    <a:pt x="22" y="72"/>
                    <a:pt x="24" y="70"/>
                  </a:cubicBezTo>
                  <a:cubicBezTo>
                    <a:pt x="71" y="23"/>
                    <a:pt x="71" y="23"/>
                    <a:pt x="71" y="23"/>
                  </a:cubicBezTo>
                  <a:cubicBezTo>
                    <a:pt x="71" y="23"/>
                    <a:pt x="71" y="23"/>
                    <a:pt x="71" y="23"/>
                  </a:cubicBezTo>
                  <a:lnTo>
                    <a:pt x="4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sz="1425">
                <a:solidFill>
                  <a:srgbClr val="000000"/>
                </a:solidFill>
                <a:latin typeface="+mj-ea"/>
                <a:ea typeface="+mj-ea"/>
              </a:endParaRPr>
            </a:p>
          </p:txBody>
        </p:sp>
        <p:sp>
          <p:nvSpPr>
            <p:cNvPr id="50" name="Rectangle 230"/>
            <p:cNvSpPr>
              <a:spLocks noChangeArrowheads="1"/>
            </p:cNvSpPr>
            <p:nvPr/>
          </p:nvSpPr>
          <p:spPr bwMode="auto">
            <a:xfrm>
              <a:off x="3879187" y="3222392"/>
              <a:ext cx="140957" cy="1626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sz="1425">
                <a:solidFill>
                  <a:srgbClr val="000000"/>
                </a:solidFill>
                <a:latin typeface="+mj-ea"/>
                <a:ea typeface="+mj-ea"/>
              </a:endParaRPr>
            </a:p>
          </p:txBody>
        </p:sp>
        <p:sp>
          <p:nvSpPr>
            <p:cNvPr id="51" name="Rectangle 231"/>
            <p:cNvSpPr>
              <a:spLocks noChangeArrowheads="1"/>
            </p:cNvSpPr>
            <p:nvPr/>
          </p:nvSpPr>
          <p:spPr bwMode="auto">
            <a:xfrm>
              <a:off x="3879187" y="3269016"/>
              <a:ext cx="225531" cy="1518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sz="1425">
                <a:solidFill>
                  <a:srgbClr val="000000"/>
                </a:solidFill>
                <a:latin typeface="+mj-ea"/>
                <a:ea typeface="+mj-ea"/>
              </a:endParaRPr>
            </a:p>
          </p:txBody>
        </p:sp>
        <p:sp>
          <p:nvSpPr>
            <p:cNvPr id="52" name="Rectangle 232"/>
            <p:cNvSpPr>
              <a:spLocks noChangeArrowheads="1"/>
            </p:cNvSpPr>
            <p:nvPr/>
          </p:nvSpPr>
          <p:spPr bwMode="auto">
            <a:xfrm>
              <a:off x="3879187" y="3315640"/>
              <a:ext cx="225531" cy="1518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sz="1425">
                <a:solidFill>
                  <a:srgbClr val="000000"/>
                </a:solidFill>
                <a:latin typeface="+mj-ea"/>
                <a:ea typeface="+mj-ea"/>
              </a:endParaRPr>
            </a:p>
          </p:txBody>
        </p:sp>
        <p:sp>
          <p:nvSpPr>
            <p:cNvPr id="53" name="Rectangle 233"/>
            <p:cNvSpPr>
              <a:spLocks noChangeArrowheads="1"/>
            </p:cNvSpPr>
            <p:nvPr/>
          </p:nvSpPr>
          <p:spPr bwMode="auto">
            <a:xfrm>
              <a:off x="3879187" y="3361180"/>
              <a:ext cx="225531" cy="1518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sz="1425">
                <a:solidFill>
                  <a:srgbClr val="000000"/>
                </a:solidFill>
                <a:latin typeface="+mj-ea"/>
                <a:ea typeface="+mj-ea"/>
              </a:endParaRPr>
            </a:p>
          </p:txBody>
        </p:sp>
      </p:grpSp>
      <p:grpSp>
        <p:nvGrpSpPr>
          <p:cNvPr id="54" name="组合 53"/>
          <p:cNvGrpSpPr/>
          <p:nvPr/>
        </p:nvGrpSpPr>
        <p:grpSpPr>
          <a:xfrm>
            <a:off x="5530897" y="3938961"/>
            <a:ext cx="291114" cy="274977"/>
            <a:chOff x="4882149" y="3025052"/>
            <a:chExt cx="489013" cy="461905"/>
          </a:xfrm>
          <a:solidFill>
            <a:schemeClr val="accent3"/>
          </a:solidFill>
        </p:grpSpPr>
        <p:sp>
          <p:nvSpPr>
            <p:cNvPr id="55" name="Freeform 250"/>
            <p:cNvSpPr/>
            <p:nvPr/>
          </p:nvSpPr>
          <p:spPr bwMode="auto">
            <a:xfrm>
              <a:off x="4882149" y="3161672"/>
              <a:ext cx="468411" cy="325285"/>
            </a:xfrm>
            <a:custGeom>
              <a:avLst/>
              <a:gdLst>
                <a:gd name="T0" fmla="*/ 102 w 183"/>
                <a:gd name="T1" fmla="*/ 127 h 127"/>
                <a:gd name="T2" fmla="*/ 65 w 183"/>
                <a:gd name="T3" fmla="*/ 119 h 127"/>
                <a:gd name="T4" fmla="*/ 20 w 183"/>
                <a:gd name="T5" fmla="*/ 0 h 127"/>
                <a:gd name="T6" fmla="*/ 50 w 183"/>
                <a:gd name="T7" fmla="*/ 14 h 127"/>
                <a:gd name="T8" fmla="*/ 78 w 183"/>
                <a:gd name="T9" fmla="*/ 89 h 127"/>
                <a:gd name="T10" fmla="*/ 154 w 183"/>
                <a:gd name="T11" fmla="*/ 60 h 127"/>
                <a:gd name="T12" fmla="*/ 183 w 183"/>
                <a:gd name="T13" fmla="*/ 74 h 127"/>
                <a:gd name="T14" fmla="*/ 134 w 183"/>
                <a:gd name="T15" fmla="*/ 121 h 127"/>
                <a:gd name="T16" fmla="*/ 102 w 183"/>
                <a:gd name="T17" fmla="*/ 12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3" h="127">
                  <a:moveTo>
                    <a:pt x="102" y="127"/>
                  </a:moveTo>
                  <a:cubicBezTo>
                    <a:pt x="89" y="127"/>
                    <a:pt x="77" y="124"/>
                    <a:pt x="65" y="119"/>
                  </a:cubicBezTo>
                  <a:cubicBezTo>
                    <a:pt x="20" y="98"/>
                    <a:pt x="0" y="45"/>
                    <a:pt x="20" y="0"/>
                  </a:cubicBezTo>
                  <a:cubicBezTo>
                    <a:pt x="50" y="14"/>
                    <a:pt x="50" y="14"/>
                    <a:pt x="50" y="14"/>
                  </a:cubicBezTo>
                  <a:cubicBezTo>
                    <a:pt x="37" y="42"/>
                    <a:pt x="50" y="76"/>
                    <a:pt x="78" y="89"/>
                  </a:cubicBezTo>
                  <a:cubicBezTo>
                    <a:pt x="107" y="102"/>
                    <a:pt x="141" y="89"/>
                    <a:pt x="154" y="60"/>
                  </a:cubicBezTo>
                  <a:cubicBezTo>
                    <a:pt x="183" y="74"/>
                    <a:pt x="183" y="74"/>
                    <a:pt x="183" y="74"/>
                  </a:cubicBezTo>
                  <a:cubicBezTo>
                    <a:pt x="174" y="96"/>
                    <a:pt x="156" y="112"/>
                    <a:pt x="134" y="121"/>
                  </a:cubicBezTo>
                  <a:cubicBezTo>
                    <a:pt x="123" y="125"/>
                    <a:pt x="112" y="127"/>
                    <a:pt x="102" y="1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sz="1425">
                <a:solidFill>
                  <a:srgbClr val="000000"/>
                </a:solidFill>
                <a:latin typeface="+mj-ea"/>
                <a:ea typeface="+mj-ea"/>
              </a:endParaRPr>
            </a:p>
          </p:txBody>
        </p:sp>
        <p:sp>
          <p:nvSpPr>
            <p:cNvPr id="56" name="Freeform 251"/>
            <p:cNvSpPr/>
            <p:nvPr/>
          </p:nvSpPr>
          <p:spPr bwMode="auto">
            <a:xfrm>
              <a:off x="4942869" y="3028305"/>
              <a:ext cx="179991" cy="148547"/>
            </a:xfrm>
            <a:custGeom>
              <a:avLst/>
              <a:gdLst>
                <a:gd name="T0" fmla="*/ 70 w 70"/>
                <a:gd name="T1" fmla="*/ 0 h 58"/>
                <a:gd name="T2" fmla="*/ 8 w 70"/>
                <a:gd name="T3" fmla="*/ 33 h 58"/>
                <a:gd name="T4" fmla="*/ 0 w 70"/>
                <a:gd name="T5" fmla="*/ 45 h 58"/>
                <a:gd name="T6" fmla="*/ 30 w 70"/>
                <a:gd name="T7" fmla="*/ 58 h 58"/>
                <a:gd name="T8" fmla="*/ 33 w 70"/>
                <a:gd name="T9" fmla="*/ 53 h 58"/>
                <a:gd name="T10" fmla="*/ 70 w 70"/>
                <a:gd name="T11" fmla="*/ 33 h 58"/>
                <a:gd name="T12" fmla="*/ 70 w 70"/>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70" h="58">
                  <a:moveTo>
                    <a:pt x="70" y="0"/>
                  </a:moveTo>
                  <a:cubicBezTo>
                    <a:pt x="45" y="2"/>
                    <a:pt x="23" y="14"/>
                    <a:pt x="8" y="33"/>
                  </a:cubicBezTo>
                  <a:cubicBezTo>
                    <a:pt x="5" y="37"/>
                    <a:pt x="2" y="41"/>
                    <a:pt x="0" y="45"/>
                  </a:cubicBezTo>
                  <a:cubicBezTo>
                    <a:pt x="30" y="58"/>
                    <a:pt x="30" y="58"/>
                    <a:pt x="30" y="58"/>
                  </a:cubicBezTo>
                  <a:cubicBezTo>
                    <a:pt x="31" y="57"/>
                    <a:pt x="32" y="55"/>
                    <a:pt x="33" y="53"/>
                  </a:cubicBezTo>
                  <a:cubicBezTo>
                    <a:pt x="42" y="42"/>
                    <a:pt x="55" y="35"/>
                    <a:pt x="70" y="33"/>
                  </a:cubicBezTo>
                  <a:lnTo>
                    <a:pt x="7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sz="1425">
                <a:solidFill>
                  <a:srgbClr val="000000"/>
                </a:solidFill>
                <a:latin typeface="+mj-ea"/>
                <a:ea typeface="+mj-ea"/>
              </a:endParaRPr>
            </a:p>
          </p:txBody>
        </p:sp>
        <p:sp>
          <p:nvSpPr>
            <p:cNvPr id="57" name="Freeform 252"/>
            <p:cNvSpPr/>
            <p:nvPr/>
          </p:nvSpPr>
          <p:spPr bwMode="auto">
            <a:xfrm>
              <a:off x="5284419" y="3276606"/>
              <a:ext cx="86743" cy="54214"/>
            </a:xfrm>
            <a:custGeom>
              <a:avLst/>
              <a:gdLst>
                <a:gd name="T0" fmla="*/ 1 w 34"/>
                <a:gd name="T1" fmla="*/ 0 h 21"/>
                <a:gd name="T2" fmla="*/ 0 w 34"/>
                <a:gd name="T3" fmla="*/ 8 h 21"/>
                <a:gd name="T4" fmla="*/ 29 w 34"/>
                <a:gd name="T5" fmla="*/ 21 h 21"/>
                <a:gd name="T6" fmla="*/ 34 w 34"/>
                <a:gd name="T7" fmla="*/ 0 h 21"/>
                <a:gd name="T8" fmla="*/ 1 w 34"/>
                <a:gd name="T9" fmla="*/ 0 h 21"/>
              </a:gdLst>
              <a:ahLst/>
              <a:cxnLst>
                <a:cxn ang="0">
                  <a:pos x="T0" y="T1"/>
                </a:cxn>
                <a:cxn ang="0">
                  <a:pos x="T2" y="T3"/>
                </a:cxn>
                <a:cxn ang="0">
                  <a:pos x="T4" y="T5"/>
                </a:cxn>
                <a:cxn ang="0">
                  <a:pos x="T6" y="T7"/>
                </a:cxn>
                <a:cxn ang="0">
                  <a:pos x="T8" y="T9"/>
                </a:cxn>
              </a:cxnLst>
              <a:rect l="0" t="0" r="r" b="b"/>
              <a:pathLst>
                <a:path w="34" h="21">
                  <a:moveTo>
                    <a:pt x="1" y="0"/>
                  </a:moveTo>
                  <a:cubicBezTo>
                    <a:pt x="1" y="3"/>
                    <a:pt x="0" y="5"/>
                    <a:pt x="0" y="8"/>
                  </a:cubicBezTo>
                  <a:cubicBezTo>
                    <a:pt x="29" y="21"/>
                    <a:pt x="29" y="21"/>
                    <a:pt x="29" y="21"/>
                  </a:cubicBezTo>
                  <a:cubicBezTo>
                    <a:pt x="32" y="14"/>
                    <a:pt x="33" y="7"/>
                    <a:pt x="34"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sz="1425">
                <a:solidFill>
                  <a:srgbClr val="000000"/>
                </a:solidFill>
                <a:latin typeface="+mj-ea"/>
                <a:ea typeface="+mj-ea"/>
              </a:endParaRPr>
            </a:p>
          </p:txBody>
        </p:sp>
        <p:sp>
          <p:nvSpPr>
            <p:cNvPr id="58" name="Freeform 253"/>
            <p:cNvSpPr/>
            <p:nvPr/>
          </p:nvSpPr>
          <p:spPr bwMode="auto">
            <a:xfrm>
              <a:off x="5143462" y="3025052"/>
              <a:ext cx="227700" cy="230953"/>
            </a:xfrm>
            <a:custGeom>
              <a:avLst/>
              <a:gdLst>
                <a:gd name="T0" fmla="*/ 89 w 89"/>
                <a:gd name="T1" fmla="*/ 90 h 90"/>
                <a:gd name="T2" fmla="*/ 57 w 89"/>
                <a:gd name="T3" fmla="*/ 90 h 90"/>
                <a:gd name="T4" fmla="*/ 0 w 89"/>
                <a:gd name="T5" fmla="*/ 33 h 90"/>
                <a:gd name="T6" fmla="*/ 0 w 89"/>
                <a:gd name="T7" fmla="*/ 0 h 90"/>
                <a:gd name="T8" fmla="*/ 89 w 89"/>
                <a:gd name="T9" fmla="*/ 90 h 90"/>
              </a:gdLst>
              <a:ahLst/>
              <a:cxnLst>
                <a:cxn ang="0">
                  <a:pos x="T0" y="T1"/>
                </a:cxn>
                <a:cxn ang="0">
                  <a:pos x="T2" y="T3"/>
                </a:cxn>
                <a:cxn ang="0">
                  <a:pos x="T4" y="T5"/>
                </a:cxn>
                <a:cxn ang="0">
                  <a:pos x="T6" y="T7"/>
                </a:cxn>
                <a:cxn ang="0">
                  <a:pos x="T8" y="T9"/>
                </a:cxn>
              </a:cxnLst>
              <a:rect l="0" t="0" r="r" b="b"/>
              <a:pathLst>
                <a:path w="89" h="90">
                  <a:moveTo>
                    <a:pt x="89" y="90"/>
                  </a:moveTo>
                  <a:cubicBezTo>
                    <a:pt x="57" y="90"/>
                    <a:pt x="57" y="90"/>
                    <a:pt x="57" y="90"/>
                  </a:cubicBezTo>
                  <a:cubicBezTo>
                    <a:pt x="57" y="59"/>
                    <a:pt x="31" y="33"/>
                    <a:pt x="0" y="33"/>
                  </a:cubicBezTo>
                  <a:cubicBezTo>
                    <a:pt x="0" y="0"/>
                    <a:pt x="0" y="0"/>
                    <a:pt x="0" y="0"/>
                  </a:cubicBezTo>
                  <a:cubicBezTo>
                    <a:pt x="49" y="0"/>
                    <a:pt x="89" y="41"/>
                    <a:pt x="89" y="9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sz="1425">
                <a:solidFill>
                  <a:srgbClr val="000000"/>
                </a:solidFill>
                <a:latin typeface="+mj-ea"/>
                <a:ea typeface="+mj-ea"/>
              </a:endParaRPr>
            </a:p>
          </p:txBody>
        </p:sp>
        <p:sp>
          <p:nvSpPr>
            <p:cNvPr id="59" name="Rectangle 254"/>
            <p:cNvSpPr>
              <a:spLocks noChangeArrowheads="1"/>
            </p:cNvSpPr>
            <p:nvPr/>
          </p:nvSpPr>
          <p:spPr bwMode="auto">
            <a:xfrm>
              <a:off x="5058888" y="3284196"/>
              <a:ext cx="43371" cy="5421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sz="1425">
                <a:solidFill>
                  <a:srgbClr val="000000"/>
                </a:solidFill>
                <a:latin typeface="+mj-ea"/>
                <a:ea typeface="+mj-ea"/>
              </a:endParaRPr>
            </a:p>
          </p:txBody>
        </p:sp>
        <p:sp>
          <p:nvSpPr>
            <p:cNvPr id="60" name="Rectangle 255"/>
            <p:cNvSpPr>
              <a:spLocks noChangeArrowheads="1"/>
            </p:cNvSpPr>
            <p:nvPr/>
          </p:nvSpPr>
          <p:spPr bwMode="auto">
            <a:xfrm>
              <a:off x="5122860" y="3218054"/>
              <a:ext cx="41203" cy="12035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sz="1425">
                <a:solidFill>
                  <a:srgbClr val="000000"/>
                </a:solidFill>
                <a:latin typeface="+mj-ea"/>
                <a:ea typeface="+mj-ea"/>
              </a:endParaRPr>
            </a:p>
          </p:txBody>
        </p:sp>
        <p:sp>
          <p:nvSpPr>
            <p:cNvPr id="61" name="Rectangle 256"/>
            <p:cNvSpPr>
              <a:spLocks noChangeArrowheads="1"/>
            </p:cNvSpPr>
            <p:nvPr/>
          </p:nvSpPr>
          <p:spPr bwMode="auto">
            <a:xfrm>
              <a:off x="5184664" y="3182273"/>
              <a:ext cx="41203" cy="1561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sz="1425">
                <a:solidFill>
                  <a:srgbClr val="000000"/>
                </a:solidFill>
                <a:latin typeface="+mj-ea"/>
                <a:ea typeface="+mj-ea"/>
              </a:endParaRPr>
            </a:p>
          </p:txBody>
        </p:sp>
      </p:grpSp>
      <p:grpSp>
        <p:nvGrpSpPr>
          <p:cNvPr id="62" name="组合 61"/>
          <p:cNvGrpSpPr/>
          <p:nvPr/>
        </p:nvGrpSpPr>
        <p:grpSpPr>
          <a:xfrm>
            <a:off x="7540357" y="3903455"/>
            <a:ext cx="318871" cy="318871"/>
            <a:chOff x="5958843" y="2994692"/>
            <a:chExt cx="535637" cy="535637"/>
          </a:xfrm>
          <a:solidFill>
            <a:schemeClr val="accent4"/>
          </a:solidFill>
        </p:grpSpPr>
        <p:sp>
          <p:nvSpPr>
            <p:cNvPr id="63" name="Freeform 257"/>
            <p:cNvSpPr>
              <a:spLocks noEditPoints="1"/>
            </p:cNvSpPr>
            <p:nvPr/>
          </p:nvSpPr>
          <p:spPr bwMode="auto">
            <a:xfrm>
              <a:off x="6077030" y="3109626"/>
              <a:ext cx="302516" cy="305768"/>
            </a:xfrm>
            <a:custGeom>
              <a:avLst/>
              <a:gdLst>
                <a:gd name="T0" fmla="*/ 101 w 118"/>
                <a:gd name="T1" fmla="*/ 91 h 119"/>
                <a:gd name="T2" fmla="*/ 107 w 118"/>
                <a:gd name="T3" fmla="*/ 77 h 119"/>
                <a:gd name="T4" fmla="*/ 23 w 118"/>
                <a:gd name="T5" fmla="*/ 25 h 119"/>
                <a:gd name="T6" fmla="*/ 30 w 118"/>
                <a:gd name="T7" fmla="*/ 25 h 119"/>
                <a:gd name="T8" fmla="*/ 27 w 118"/>
                <a:gd name="T9" fmla="*/ 24 h 119"/>
                <a:gd name="T10" fmla="*/ 21 w 118"/>
                <a:gd name="T11" fmla="*/ 35 h 119"/>
                <a:gd name="T12" fmla="*/ 28 w 118"/>
                <a:gd name="T13" fmla="*/ 33 h 119"/>
                <a:gd name="T14" fmla="*/ 33 w 118"/>
                <a:gd name="T15" fmla="*/ 41 h 119"/>
                <a:gd name="T16" fmla="*/ 25 w 118"/>
                <a:gd name="T17" fmla="*/ 46 h 119"/>
                <a:gd name="T18" fmla="*/ 15 w 118"/>
                <a:gd name="T19" fmla="*/ 54 h 119"/>
                <a:gd name="T20" fmla="*/ 25 w 118"/>
                <a:gd name="T21" fmla="*/ 63 h 119"/>
                <a:gd name="T22" fmla="*/ 40 w 118"/>
                <a:gd name="T23" fmla="*/ 72 h 119"/>
                <a:gd name="T24" fmla="*/ 34 w 118"/>
                <a:gd name="T25" fmla="*/ 89 h 119"/>
                <a:gd name="T26" fmla="*/ 28 w 118"/>
                <a:gd name="T27" fmla="*/ 102 h 119"/>
                <a:gd name="T28" fmla="*/ 25 w 118"/>
                <a:gd name="T29" fmla="*/ 92 h 119"/>
                <a:gd name="T30" fmla="*/ 21 w 118"/>
                <a:gd name="T31" fmla="*/ 70 h 119"/>
                <a:gd name="T32" fmla="*/ 11 w 118"/>
                <a:gd name="T33" fmla="*/ 57 h 119"/>
                <a:gd name="T34" fmla="*/ 34 w 118"/>
                <a:gd name="T35" fmla="*/ 12 h 119"/>
                <a:gd name="T36" fmla="*/ 23 w 118"/>
                <a:gd name="T37" fmla="*/ 20 h 119"/>
                <a:gd name="T38" fmla="*/ 105 w 118"/>
                <a:gd name="T39" fmla="*/ 50 h 119"/>
                <a:gd name="T40" fmla="*/ 98 w 118"/>
                <a:gd name="T41" fmla="*/ 59 h 119"/>
                <a:gd name="T42" fmla="*/ 94 w 118"/>
                <a:gd name="T43" fmla="*/ 64 h 119"/>
                <a:gd name="T44" fmla="*/ 86 w 118"/>
                <a:gd name="T45" fmla="*/ 65 h 119"/>
                <a:gd name="T46" fmla="*/ 76 w 118"/>
                <a:gd name="T47" fmla="*/ 55 h 119"/>
                <a:gd name="T48" fmla="*/ 70 w 118"/>
                <a:gd name="T49" fmla="*/ 60 h 119"/>
                <a:gd name="T50" fmla="*/ 70 w 118"/>
                <a:gd name="T51" fmla="*/ 70 h 119"/>
                <a:gd name="T52" fmla="*/ 57 w 118"/>
                <a:gd name="T53" fmla="*/ 77 h 119"/>
                <a:gd name="T54" fmla="*/ 45 w 118"/>
                <a:gd name="T55" fmla="*/ 58 h 119"/>
                <a:gd name="T56" fmla="*/ 61 w 118"/>
                <a:gd name="T57" fmla="*/ 51 h 119"/>
                <a:gd name="T58" fmla="*/ 63 w 118"/>
                <a:gd name="T59" fmla="*/ 49 h 119"/>
                <a:gd name="T60" fmla="*/ 59 w 118"/>
                <a:gd name="T61" fmla="*/ 48 h 119"/>
                <a:gd name="T62" fmla="*/ 48 w 118"/>
                <a:gd name="T63" fmla="*/ 48 h 119"/>
                <a:gd name="T64" fmla="*/ 50 w 118"/>
                <a:gd name="T65" fmla="*/ 39 h 119"/>
                <a:gd name="T66" fmla="*/ 54 w 118"/>
                <a:gd name="T67" fmla="*/ 38 h 119"/>
                <a:gd name="T68" fmla="*/ 59 w 118"/>
                <a:gd name="T69" fmla="*/ 24 h 119"/>
                <a:gd name="T70" fmla="*/ 75 w 118"/>
                <a:gd name="T71" fmla="*/ 25 h 119"/>
                <a:gd name="T72" fmla="*/ 83 w 118"/>
                <a:gd name="T73" fmla="*/ 20 h 119"/>
                <a:gd name="T74" fmla="*/ 95 w 118"/>
                <a:gd name="T75" fmla="*/ 21 h 119"/>
                <a:gd name="T76" fmla="*/ 105 w 118"/>
                <a:gd name="T77" fmla="*/ 63 h 119"/>
                <a:gd name="T78" fmla="*/ 105 w 118"/>
                <a:gd name="T79" fmla="*/ 70 h 119"/>
                <a:gd name="T80" fmla="*/ 102 w 118"/>
                <a:gd name="T81" fmla="*/ 68 h 119"/>
                <a:gd name="T82" fmla="*/ 105 w 118"/>
                <a:gd name="T83" fmla="*/ 59 h 119"/>
                <a:gd name="T84" fmla="*/ 107 w 118"/>
                <a:gd name="T85" fmla="*/ 50 h 119"/>
                <a:gd name="T86" fmla="*/ 109 w 118"/>
                <a:gd name="T87" fmla="*/ 39 h 119"/>
                <a:gd name="T88" fmla="*/ 86 w 118"/>
                <a:gd name="T89" fmla="*/ 66 h 119"/>
                <a:gd name="T90" fmla="*/ 73 w 118"/>
                <a:gd name="T91" fmla="*/ 76 h 119"/>
                <a:gd name="T92" fmla="*/ 35 w 118"/>
                <a:gd name="T93" fmla="*/ 26 h 119"/>
                <a:gd name="T94" fmla="*/ 31 w 118"/>
                <a:gd name="T95" fmla="*/ 17 h 119"/>
                <a:gd name="T96" fmla="*/ 46 w 118"/>
                <a:gd name="T97" fmla="*/ 11 h 119"/>
                <a:gd name="T98" fmla="*/ 50 w 118"/>
                <a:gd name="T99" fmla="*/ 18 h 119"/>
                <a:gd name="T100" fmla="*/ 42 w 118"/>
                <a:gd name="T101" fmla="*/ 27 h 119"/>
                <a:gd name="T102" fmla="*/ 57 w 118"/>
                <a:gd name="T103" fmla="*/ 16 h 119"/>
                <a:gd name="T104" fmla="*/ 59 w 118"/>
                <a:gd name="T105" fmla="*/ 14 h 119"/>
                <a:gd name="T106" fmla="*/ 47 w 118"/>
                <a:gd name="T107" fmla="*/ 27 h 119"/>
                <a:gd name="T108" fmla="*/ 75 w 118"/>
                <a:gd name="T109" fmla="*/ 19 h 119"/>
                <a:gd name="T110" fmla="*/ 87 w 118"/>
                <a:gd name="T111" fmla="*/ 15 h 119"/>
                <a:gd name="T112" fmla="*/ 27 w 118"/>
                <a:gd name="T113" fmla="*/ 59 h 119"/>
                <a:gd name="T114" fmla="*/ 24 w 118"/>
                <a:gd name="T115" fmla="*/ 59 h 119"/>
                <a:gd name="T116" fmla="*/ 23 w 118"/>
                <a:gd name="T117" fmla="*/ 55 h 119"/>
                <a:gd name="T118" fmla="*/ 111 w 118"/>
                <a:gd name="T119" fmla="*/ 73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8" h="119">
                  <a:moveTo>
                    <a:pt x="59" y="0"/>
                  </a:moveTo>
                  <a:cubicBezTo>
                    <a:pt x="26" y="0"/>
                    <a:pt x="0" y="27"/>
                    <a:pt x="0" y="60"/>
                  </a:cubicBezTo>
                  <a:cubicBezTo>
                    <a:pt x="0" y="92"/>
                    <a:pt x="26" y="119"/>
                    <a:pt x="59" y="119"/>
                  </a:cubicBezTo>
                  <a:cubicBezTo>
                    <a:pt x="91" y="119"/>
                    <a:pt x="118" y="92"/>
                    <a:pt x="118" y="60"/>
                  </a:cubicBezTo>
                  <a:cubicBezTo>
                    <a:pt x="118" y="27"/>
                    <a:pt x="91" y="0"/>
                    <a:pt x="59" y="0"/>
                  </a:cubicBezTo>
                  <a:close/>
                  <a:moveTo>
                    <a:pt x="110" y="77"/>
                  </a:moveTo>
                  <a:cubicBezTo>
                    <a:pt x="110" y="77"/>
                    <a:pt x="110" y="77"/>
                    <a:pt x="110" y="78"/>
                  </a:cubicBezTo>
                  <a:cubicBezTo>
                    <a:pt x="110" y="78"/>
                    <a:pt x="110" y="78"/>
                    <a:pt x="110" y="78"/>
                  </a:cubicBezTo>
                  <a:cubicBezTo>
                    <a:pt x="108" y="82"/>
                    <a:pt x="107" y="86"/>
                    <a:pt x="104" y="89"/>
                  </a:cubicBezTo>
                  <a:cubicBezTo>
                    <a:pt x="104" y="89"/>
                    <a:pt x="104" y="89"/>
                    <a:pt x="103" y="90"/>
                  </a:cubicBezTo>
                  <a:cubicBezTo>
                    <a:pt x="102" y="89"/>
                    <a:pt x="102" y="90"/>
                    <a:pt x="101" y="91"/>
                  </a:cubicBezTo>
                  <a:cubicBezTo>
                    <a:pt x="100" y="91"/>
                    <a:pt x="100" y="90"/>
                    <a:pt x="100" y="90"/>
                  </a:cubicBezTo>
                  <a:cubicBezTo>
                    <a:pt x="100" y="89"/>
                    <a:pt x="100" y="89"/>
                    <a:pt x="100" y="88"/>
                  </a:cubicBezTo>
                  <a:cubicBezTo>
                    <a:pt x="100" y="87"/>
                    <a:pt x="100" y="87"/>
                    <a:pt x="99" y="87"/>
                  </a:cubicBezTo>
                  <a:cubicBezTo>
                    <a:pt x="100" y="86"/>
                    <a:pt x="99" y="85"/>
                    <a:pt x="99" y="84"/>
                  </a:cubicBezTo>
                  <a:cubicBezTo>
                    <a:pt x="99" y="83"/>
                    <a:pt x="100" y="83"/>
                    <a:pt x="101" y="83"/>
                  </a:cubicBezTo>
                  <a:cubicBezTo>
                    <a:pt x="101" y="83"/>
                    <a:pt x="101" y="81"/>
                    <a:pt x="102" y="81"/>
                  </a:cubicBezTo>
                  <a:cubicBezTo>
                    <a:pt x="102" y="80"/>
                    <a:pt x="102" y="81"/>
                    <a:pt x="102" y="81"/>
                  </a:cubicBezTo>
                  <a:cubicBezTo>
                    <a:pt x="103" y="81"/>
                    <a:pt x="102" y="80"/>
                    <a:pt x="103" y="80"/>
                  </a:cubicBezTo>
                  <a:cubicBezTo>
                    <a:pt x="103" y="80"/>
                    <a:pt x="104" y="79"/>
                    <a:pt x="104" y="80"/>
                  </a:cubicBezTo>
                  <a:cubicBezTo>
                    <a:pt x="105" y="80"/>
                    <a:pt x="105" y="79"/>
                    <a:pt x="105" y="78"/>
                  </a:cubicBezTo>
                  <a:cubicBezTo>
                    <a:pt x="105" y="78"/>
                    <a:pt x="106" y="77"/>
                    <a:pt x="107" y="77"/>
                  </a:cubicBezTo>
                  <a:cubicBezTo>
                    <a:pt x="107" y="77"/>
                    <a:pt x="107" y="76"/>
                    <a:pt x="107" y="76"/>
                  </a:cubicBezTo>
                  <a:cubicBezTo>
                    <a:pt x="108" y="77"/>
                    <a:pt x="109" y="76"/>
                    <a:pt x="110" y="77"/>
                  </a:cubicBezTo>
                  <a:cubicBezTo>
                    <a:pt x="110" y="77"/>
                    <a:pt x="110" y="77"/>
                    <a:pt x="110" y="77"/>
                  </a:cubicBezTo>
                  <a:close/>
                  <a:moveTo>
                    <a:pt x="17" y="25"/>
                  </a:moveTo>
                  <a:cubicBezTo>
                    <a:pt x="17" y="25"/>
                    <a:pt x="18" y="25"/>
                    <a:pt x="18" y="25"/>
                  </a:cubicBezTo>
                  <a:cubicBezTo>
                    <a:pt x="19" y="25"/>
                    <a:pt x="19" y="24"/>
                    <a:pt x="19" y="25"/>
                  </a:cubicBezTo>
                  <a:cubicBezTo>
                    <a:pt x="19" y="25"/>
                    <a:pt x="20" y="26"/>
                    <a:pt x="20" y="26"/>
                  </a:cubicBezTo>
                  <a:cubicBezTo>
                    <a:pt x="20" y="25"/>
                    <a:pt x="20" y="24"/>
                    <a:pt x="20" y="23"/>
                  </a:cubicBezTo>
                  <a:cubicBezTo>
                    <a:pt x="20" y="23"/>
                    <a:pt x="20" y="23"/>
                    <a:pt x="20" y="22"/>
                  </a:cubicBezTo>
                  <a:cubicBezTo>
                    <a:pt x="21" y="22"/>
                    <a:pt x="21" y="23"/>
                    <a:pt x="21" y="23"/>
                  </a:cubicBezTo>
                  <a:cubicBezTo>
                    <a:pt x="22" y="24"/>
                    <a:pt x="22" y="24"/>
                    <a:pt x="23" y="25"/>
                  </a:cubicBezTo>
                  <a:cubicBezTo>
                    <a:pt x="23" y="25"/>
                    <a:pt x="22" y="25"/>
                    <a:pt x="23" y="26"/>
                  </a:cubicBezTo>
                  <a:cubicBezTo>
                    <a:pt x="23" y="25"/>
                    <a:pt x="23" y="25"/>
                    <a:pt x="24" y="24"/>
                  </a:cubicBezTo>
                  <a:cubicBezTo>
                    <a:pt x="24" y="24"/>
                    <a:pt x="23" y="24"/>
                    <a:pt x="23" y="24"/>
                  </a:cubicBezTo>
                  <a:cubicBezTo>
                    <a:pt x="22" y="23"/>
                    <a:pt x="23" y="21"/>
                    <a:pt x="24" y="20"/>
                  </a:cubicBezTo>
                  <a:cubicBezTo>
                    <a:pt x="24" y="20"/>
                    <a:pt x="24" y="21"/>
                    <a:pt x="24" y="21"/>
                  </a:cubicBezTo>
                  <a:cubicBezTo>
                    <a:pt x="25" y="21"/>
                    <a:pt x="26" y="20"/>
                    <a:pt x="26" y="22"/>
                  </a:cubicBezTo>
                  <a:cubicBezTo>
                    <a:pt x="27" y="22"/>
                    <a:pt x="27" y="21"/>
                    <a:pt x="28" y="21"/>
                  </a:cubicBezTo>
                  <a:cubicBezTo>
                    <a:pt x="28" y="22"/>
                    <a:pt x="28" y="22"/>
                    <a:pt x="28" y="23"/>
                  </a:cubicBezTo>
                  <a:cubicBezTo>
                    <a:pt x="29" y="23"/>
                    <a:pt x="29" y="23"/>
                    <a:pt x="30" y="23"/>
                  </a:cubicBezTo>
                  <a:cubicBezTo>
                    <a:pt x="30" y="23"/>
                    <a:pt x="30" y="24"/>
                    <a:pt x="31" y="24"/>
                  </a:cubicBezTo>
                  <a:cubicBezTo>
                    <a:pt x="31" y="24"/>
                    <a:pt x="30" y="24"/>
                    <a:pt x="30" y="25"/>
                  </a:cubicBezTo>
                  <a:cubicBezTo>
                    <a:pt x="31" y="25"/>
                    <a:pt x="31" y="25"/>
                    <a:pt x="32" y="25"/>
                  </a:cubicBezTo>
                  <a:cubicBezTo>
                    <a:pt x="32" y="26"/>
                    <a:pt x="32" y="26"/>
                    <a:pt x="32" y="26"/>
                  </a:cubicBezTo>
                  <a:cubicBezTo>
                    <a:pt x="32" y="27"/>
                    <a:pt x="32" y="27"/>
                    <a:pt x="32" y="27"/>
                  </a:cubicBezTo>
                  <a:cubicBezTo>
                    <a:pt x="31" y="27"/>
                    <a:pt x="31" y="28"/>
                    <a:pt x="32" y="28"/>
                  </a:cubicBezTo>
                  <a:cubicBezTo>
                    <a:pt x="31" y="28"/>
                    <a:pt x="31" y="27"/>
                    <a:pt x="30" y="27"/>
                  </a:cubicBezTo>
                  <a:cubicBezTo>
                    <a:pt x="30" y="28"/>
                    <a:pt x="31" y="28"/>
                    <a:pt x="31" y="29"/>
                  </a:cubicBezTo>
                  <a:cubicBezTo>
                    <a:pt x="31" y="30"/>
                    <a:pt x="30" y="30"/>
                    <a:pt x="30" y="31"/>
                  </a:cubicBezTo>
                  <a:cubicBezTo>
                    <a:pt x="29" y="31"/>
                    <a:pt x="29" y="29"/>
                    <a:pt x="27" y="29"/>
                  </a:cubicBezTo>
                  <a:cubicBezTo>
                    <a:pt x="27" y="29"/>
                    <a:pt x="26" y="29"/>
                    <a:pt x="26" y="28"/>
                  </a:cubicBezTo>
                  <a:cubicBezTo>
                    <a:pt x="26" y="27"/>
                    <a:pt x="28" y="27"/>
                    <a:pt x="28" y="26"/>
                  </a:cubicBezTo>
                  <a:cubicBezTo>
                    <a:pt x="28" y="25"/>
                    <a:pt x="27" y="26"/>
                    <a:pt x="27" y="24"/>
                  </a:cubicBezTo>
                  <a:cubicBezTo>
                    <a:pt x="27" y="25"/>
                    <a:pt x="26" y="24"/>
                    <a:pt x="26" y="24"/>
                  </a:cubicBezTo>
                  <a:cubicBezTo>
                    <a:pt x="25" y="24"/>
                    <a:pt x="25" y="24"/>
                    <a:pt x="24" y="24"/>
                  </a:cubicBezTo>
                  <a:cubicBezTo>
                    <a:pt x="24" y="24"/>
                    <a:pt x="25" y="24"/>
                    <a:pt x="25" y="25"/>
                  </a:cubicBezTo>
                  <a:cubicBezTo>
                    <a:pt x="25" y="25"/>
                    <a:pt x="25" y="26"/>
                    <a:pt x="25" y="27"/>
                  </a:cubicBezTo>
                  <a:cubicBezTo>
                    <a:pt x="24" y="27"/>
                    <a:pt x="23" y="27"/>
                    <a:pt x="22" y="28"/>
                  </a:cubicBezTo>
                  <a:cubicBezTo>
                    <a:pt x="22" y="28"/>
                    <a:pt x="22" y="28"/>
                    <a:pt x="22" y="28"/>
                  </a:cubicBezTo>
                  <a:cubicBezTo>
                    <a:pt x="21" y="29"/>
                    <a:pt x="21" y="29"/>
                    <a:pt x="21" y="30"/>
                  </a:cubicBezTo>
                  <a:cubicBezTo>
                    <a:pt x="20" y="30"/>
                    <a:pt x="20" y="31"/>
                    <a:pt x="19" y="32"/>
                  </a:cubicBezTo>
                  <a:cubicBezTo>
                    <a:pt x="19" y="32"/>
                    <a:pt x="19" y="32"/>
                    <a:pt x="19" y="32"/>
                  </a:cubicBezTo>
                  <a:cubicBezTo>
                    <a:pt x="19" y="33"/>
                    <a:pt x="20" y="33"/>
                    <a:pt x="19" y="34"/>
                  </a:cubicBezTo>
                  <a:cubicBezTo>
                    <a:pt x="20" y="34"/>
                    <a:pt x="21" y="35"/>
                    <a:pt x="21" y="35"/>
                  </a:cubicBezTo>
                  <a:cubicBezTo>
                    <a:pt x="22" y="35"/>
                    <a:pt x="22" y="35"/>
                    <a:pt x="22" y="35"/>
                  </a:cubicBezTo>
                  <a:cubicBezTo>
                    <a:pt x="23" y="35"/>
                    <a:pt x="23" y="35"/>
                    <a:pt x="23" y="35"/>
                  </a:cubicBezTo>
                  <a:cubicBezTo>
                    <a:pt x="23" y="36"/>
                    <a:pt x="23" y="37"/>
                    <a:pt x="24" y="38"/>
                  </a:cubicBezTo>
                  <a:cubicBezTo>
                    <a:pt x="24" y="37"/>
                    <a:pt x="24" y="36"/>
                    <a:pt x="24" y="35"/>
                  </a:cubicBezTo>
                  <a:cubicBezTo>
                    <a:pt x="24" y="35"/>
                    <a:pt x="24" y="35"/>
                    <a:pt x="24" y="35"/>
                  </a:cubicBezTo>
                  <a:cubicBezTo>
                    <a:pt x="24" y="34"/>
                    <a:pt x="25" y="35"/>
                    <a:pt x="25" y="35"/>
                  </a:cubicBezTo>
                  <a:cubicBezTo>
                    <a:pt x="25" y="33"/>
                    <a:pt x="25" y="32"/>
                    <a:pt x="25" y="30"/>
                  </a:cubicBezTo>
                  <a:cubicBezTo>
                    <a:pt x="26" y="30"/>
                    <a:pt x="26" y="30"/>
                    <a:pt x="26" y="30"/>
                  </a:cubicBezTo>
                  <a:cubicBezTo>
                    <a:pt x="26" y="30"/>
                    <a:pt x="26" y="30"/>
                    <a:pt x="27" y="30"/>
                  </a:cubicBezTo>
                  <a:cubicBezTo>
                    <a:pt x="28" y="30"/>
                    <a:pt x="28" y="31"/>
                    <a:pt x="28" y="31"/>
                  </a:cubicBezTo>
                  <a:cubicBezTo>
                    <a:pt x="28" y="31"/>
                    <a:pt x="28" y="32"/>
                    <a:pt x="28" y="33"/>
                  </a:cubicBezTo>
                  <a:cubicBezTo>
                    <a:pt x="29" y="33"/>
                    <a:pt x="29" y="33"/>
                    <a:pt x="30" y="33"/>
                  </a:cubicBezTo>
                  <a:cubicBezTo>
                    <a:pt x="30" y="33"/>
                    <a:pt x="30" y="32"/>
                    <a:pt x="30" y="32"/>
                  </a:cubicBezTo>
                  <a:cubicBezTo>
                    <a:pt x="31" y="32"/>
                    <a:pt x="31" y="33"/>
                    <a:pt x="31" y="34"/>
                  </a:cubicBezTo>
                  <a:cubicBezTo>
                    <a:pt x="31" y="34"/>
                    <a:pt x="31" y="35"/>
                    <a:pt x="31" y="35"/>
                  </a:cubicBezTo>
                  <a:cubicBezTo>
                    <a:pt x="31" y="36"/>
                    <a:pt x="32" y="36"/>
                    <a:pt x="32" y="37"/>
                  </a:cubicBezTo>
                  <a:cubicBezTo>
                    <a:pt x="33" y="37"/>
                    <a:pt x="33" y="36"/>
                    <a:pt x="33" y="37"/>
                  </a:cubicBezTo>
                  <a:cubicBezTo>
                    <a:pt x="33" y="38"/>
                    <a:pt x="33" y="38"/>
                    <a:pt x="33" y="39"/>
                  </a:cubicBezTo>
                  <a:cubicBezTo>
                    <a:pt x="33" y="40"/>
                    <a:pt x="33" y="41"/>
                    <a:pt x="34" y="41"/>
                  </a:cubicBezTo>
                  <a:cubicBezTo>
                    <a:pt x="34" y="41"/>
                    <a:pt x="34" y="42"/>
                    <a:pt x="34" y="42"/>
                  </a:cubicBezTo>
                  <a:cubicBezTo>
                    <a:pt x="34" y="42"/>
                    <a:pt x="33" y="42"/>
                    <a:pt x="33" y="42"/>
                  </a:cubicBezTo>
                  <a:cubicBezTo>
                    <a:pt x="33" y="42"/>
                    <a:pt x="33" y="42"/>
                    <a:pt x="33" y="41"/>
                  </a:cubicBezTo>
                  <a:cubicBezTo>
                    <a:pt x="32" y="41"/>
                    <a:pt x="32" y="42"/>
                    <a:pt x="31" y="42"/>
                  </a:cubicBezTo>
                  <a:cubicBezTo>
                    <a:pt x="32" y="40"/>
                    <a:pt x="32" y="40"/>
                    <a:pt x="33" y="39"/>
                  </a:cubicBezTo>
                  <a:cubicBezTo>
                    <a:pt x="32" y="38"/>
                    <a:pt x="31" y="40"/>
                    <a:pt x="30" y="39"/>
                  </a:cubicBezTo>
                  <a:cubicBezTo>
                    <a:pt x="30" y="40"/>
                    <a:pt x="31" y="40"/>
                    <a:pt x="30" y="40"/>
                  </a:cubicBezTo>
                  <a:cubicBezTo>
                    <a:pt x="30" y="41"/>
                    <a:pt x="29" y="41"/>
                    <a:pt x="29" y="41"/>
                  </a:cubicBezTo>
                  <a:cubicBezTo>
                    <a:pt x="29" y="42"/>
                    <a:pt x="30" y="42"/>
                    <a:pt x="31" y="42"/>
                  </a:cubicBezTo>
                  <a:cubicBezTo>
                    <a:pt x="30" y="43"/>
                    <a:pt x="29" y="43"/>
                    <a:pt x="29" y="43"/>
                  </a:cubicBezTo>
                  <a:cubicBezTo>
                    <a:pt x="29" y="43"/>
                    <a:pt x="29" y="43"/>
                    <a:pt x="29" y="43"/>
                  </a:cubicBezTo>
                  <a:cubicBezTo>
                    <a:pt x="28" y="43"/>
                    <a:pt x="27" y="43"/>
                    <a:pt x="26" y="44"/>
                  </a:cubicBezTo>
                  <a:cubicBezTo>
                    <a:pt x="26" y="45"/>
                    <a:pt x="27" y="44"/>
                    <a:pt x="27" y="45"/>
                  </a:cubicBezTo>
                  <a:cubicBezTo>
                    <a:pt x="26" y="45"/>
                    <a:pt x="26" y="46"/>
                    <a:pt x="25" y="46"/>
                  </a:cubicBezTo>
                  <a:cubicBezTo>
                    <a:pt x="25" y="47"/>
                    <a:pt x="24" y="47"/>
                    <a:pt x="25" y="48"/>
                  </a:cubicBezTo>
                  <a:cubicBezTo>
                    <a:pt x="24" y="48"/>
                    <a:pt x="24" y="49"/>
                    <a:pt x="24" y="49"/>
                  </a:cubicBezTo>
                  <a:cubicBezTo>
                    <a:pt x="24" y="49"/>
                    <a:pt x="24" y="49"/>
                    <a:pt x="24" y="50"/>
                  </a:cubicBezTo>
                  <a:cubicBezTo>
                    <a:pt x="23" y="50"/>
                    <a:pt x="22" y="51"/>
                    <a:pt x="21" y="52"/>
                  </a:cubicBezTo>
                  <a:cubicBezTo>
                    <a:pt x="21" y="53"/>
                    <a:pt x="22" y="53"/>
                    <a:pt x="22" y="53"/>
                  </a:cubicBezTo>
                  <a:cubicBezTo>
                    <a:pt x="22" y="54"/>
                    <a:pt x="22" y="54"/>
                    <a:pt x="22" y="55"/>
                  </a:cubicBezTo>
                  <a:cubicBezTo>
                    <a:pt x="21" y="55"/>
                    <a:pt x="21" y="55"/>
                    <a:pt x="21" y="54"/>
                  </a:cubicBezTo>
                  <a:cubicBezTo>
                    <a:pt x="21" y="53"/>
                    <a:pt x="19" y="53"/>
                    <a:pt x="19" y="53"/>
                  </a:cubicBezTo>
                  <a:cubicBezTo>
                    <a:pt x="18" y="53"/>
                    <a:pt x="18" y="53"/>
                    <a:pt x="18" y="54"/>
                  </a:cubicBezTo>
                  <a:cubicBezTo>
                    <a:pt x="17" y="54"/>
                    <a:pt x="17" y="53"/>
                    <a:pt x="16" y="53"/>
                  </a:cubicBezTo>
                  <a:cubicBezTo>
                    <a:pt x="16" y="53"/>
                    <a:pt x="15" y="54"/>
                    <a:pt x="15" y="54"/>
                  </a:cubicBezTo>
                  <a:cubicBezTo>
                    <a:pt x="15" y="55"/>
                    <a:pt x="14" y="59"/>
                    <a:pt x="16" y="59"/>
                  </a:cubicBezTo>
                  <a:cubicBezTo>
                    <a:pt x="17" y="59"/>
                    <a:pt x="16" y="58"/>
                    <a:pt x="17" y="57"/>
                  </a:cubicBezTo>
                  <a:cubicBezTo>
                    <a:pt x="18" y="58"/>
                    <a:pt x="18" y="58"/>
                    <a:pt x="19" y="57"/>
                  </a:cubicBezTo>
                  <a:cubicBezTo>
                    <a:pt x="19" y="59"/>
                    <a:pt x="18" y="59"/>
                    <a:pt x="18" y="60"/>
                  </a:cubicBezTo>
                  <a:cubicBezTo>
                    <a:pt x="19" y="61"/>
                    <a:pt x="20" y="60"/>
                    <a:pt x="20" y="61"/>
                  </a:cubicBezTo>
                  <a:cubicBezTo>
                    <a:pt x="20" y="62"/>
                    <a:pt x="20" y="63"/>
                    <a:pt x="20" y="64"/>
                  </a:cubicBezTo>
                  <a:cubicBezTo>
                    <a:pt x="21" y="64"/>
                    <a:pt x="21" y="64"/>
                    <a:pt x="21" y="64"/>
                  </a:cubicBezTo>
                  <a:cubicBezTo>
                    <a:pt x="22" y="64"/>
                    <a:pt x="22" y="64"/>
                    <a:pt x="22" y="65"/>
                  </a:cubicBezTo>
                  <a:cubicBezTo>
                    <a:pt x="23" y="64"/>
                    <a:pt x="23" y="64"/>
                    <a:pt x="24" y="63"/>
                  </a:cubicBezTo>
                  <a:cubicBezTo>
                    <a:pt x="24" y="63"/>
                    <a:pt x="24" y="62"/>
                    <a:pt x="24" y="62"/>
                  </a:cubicBezTo>
                  <a:cubicBezTo>
                    <a:pt x="25" y="62"/>
                    <a:pt x="25" y="63"/>
                    <a:pt x="25" y="63"/>
                  </a:cubicBezTo>
                  <a:cubicBezTo>
                    <a:pt x="26" y="63"/>
                    <a:pt x="26" y="62"/>
                    <a:pt x="26" y="62"/>
                  </a:cubicBezTo>
                  <a:cubicBezTo>
                    <a:pt x="26" y="63"/>
                    <a:pt x="27" y="63"/>
                    <a:pt x="27" y="64"/>
                  </a:cubicBezTo>
                  <a:cubicBezTo>
                    <a:pt x="28" y="64"/>
                    <a:pt x="28" y="64"/>
                    <a:pt x="28" y="64"/>
                  </a:cubicBezTo>
                  <a:cubicBezTo>
                    <a:pt x="29" y="64"/>
                    <a:pt x="30" y="64"/>
                    <a:pt x="30" y="65"/>
                  </a:cubicBezTo>
                  <a:cubicBezTo>
                    <a:pt x="31" y="66"/>
                    <a:pt x="31" y="66"/>
                    <a:pt x="32" y="67"/>
                  </a:cubicBezTo>
                  <a:cubicBezTo>
                    <a:pt x="33" y="66"/>
                    <a:pt x="34" y="68"/>
                    <a:pt x="34" y="69"/>
                  </a:cubicBezTo>
                  <a:cubicBezTo>
                    <a:pt x="34" y="70"/>
                    <a:pt x="34" y="70"/>
                    <a:pt x="35" y="70"/>
                  </a:cubicBezTo>
                  <a:cubicBezTo>
                    <a:pt x="35" y="71"/>
                    <a:pt x="36" y="70"/>
                    <a:pt x="36" y="71"/>
                  </a:cubicBezTo>
                  <a:cubicBezTo>
                    <a:pt x="37" y="71"/>
                    <a:pt x="37" y="71"/>
                    <a:pt x="38" y="71"/>
                  </a:cubicBezTo>
                  <a:cubicBezTo>
                    <a:pt x="38" y="71"/>
                    <a:pt x="39" y="71"/>
                    <a:pt x="39" y="72"/>
                  </a:cubicBezTo>
                  <a:cubicBezTo>
                    <a:pt x="40" y="72"/>
                    <a:pt x="40" y="72"/>
                    <a:pt x="40" y="72"/>
                  </a:cubicBezTo>
                  <a:cubicBezTo>
                    <a:pt x="40" y="73"/>
                    <a:pt x="41" y="73"/>
                    <a:pt x="41" y="74"/>
                  </a:cubicBezTo>
                  <a:cubicBezTo>
                    <a:pt x="41" y="74"/>
                    <a:pt x="40" y="74"/>
                    <a:pt x="40" y="75"/>
                  </a:cubicBezTo>
                  <a:cubicBezTo>
                    <a:pt x="40" y="75"/>
                    <a:pt x="40" y="76"/>
                    <a:pt x="40" y="76"/>
                  </a:cubicBezTo>
                  <a:cubicBezTo>
                    <a:pt x="40" y="77"/>
                    <a:pt x="39" y="77"/>
                    <a:pt x="39" y="78"/>
                  </a:cubicBezTo>
                  <a:cubicBezTo>
                    <a:pt x="39" y="78"/>
                    <a:pt x="39" y="78"/>
                    <a:pt x="39" y="78"/>
                  </a:cubicBezTo>
                  <a:cubicBezTo>
                    <a:pt x="39" y="79"/>
                    <a:pt x="38" y="79"/>
                    <a:pt x="38" y="79"/>
                  </a:cubicBezTo>
                  <a:cubicBezTo>
                    <a:pt x="39" y="81"/>
                    <a:pt x="38" y="82"/>
                    <a:pt x="38" y="83"/>
                  </a:cubicBezTo>
                  <a:cubicBezTo>
                    <a:pt x="37" y="83"/>
                    <a:pt x="37" y="83"/>
                    <a:pt x="36" y="84"/>
                  </a:cubicBezTo>
                  <a:cubicBezTo>
                    <a:pt x="36" y="84"/>
                    <a:pt x="36" y="85"/>
                    <a:pt x="35" y="85"/>
                  </a:cubicBezTo>
                  <a:cubicBezTo>
                    <a:pt x="35" y="86"/>
                    <a:pt x="35" y="86"/>
                    <a:pt x="35" y="87"/>
                  </a:cubicBezTo>
                  <a:cubicBezTo>
                    <a:pt x="35" y="87"/>
                    <a:pt x="34" y="87"/>
                    <a:pt x="34" y="89"/>
                  </a:cubicBezTo>
                  <a:cubicBezTo>
                    <a:pt x="34" y="89"/>
                    <a:pt x="34" y="89"/>
                    <a:pt x="34" y="90"/>
                  </a:cubicBezTo>
                  <a:cubicBezTo>
                    <a:pt x="33" y="90"/>
                    <a:pt x="33" y="90"/>
                    <a:pt x="33" y="90"/>
                  </a:cubicBezTo>
                  <a:cubicBezTo>
                    <a:pt x="33" y="90"/>
                    <a:pt x="32" y="90"/>
                    <a:pt x="32" y="90"/>
                  </a:cubicBezTo>
                  <a:cubicBezTo>
                    <a:pt x="32" y="91"/>
                    <a:pt x="32" y="91"/>
                    <a:pt x="32" y="92"/>
                  </a:cubicBezTo>
                  <a:cubicBezTo>
                    <a:pt x="31" y="92"/>
                    <a:pt x="31" y="93"/>
                    <a:pt x="30" y="93"/>
                  </a:cubicBezTo>
                  <a:cubicBezTo>
                    <a:pt x="30" y="94"/>
                    <a:pt x="30" y="95"/>
                    <a:pt x="29" y="94"/>
                  </a:cubicBezTo>
                  <a:cubicBezTo>
                    <a:pt x="30" y="95"/>
                    <a:pt x="29" y="97"/>
                    <a:pt x="29" y="97"/>
                  </a:cubicBezTo>
                  <a:cubicBezTo>
                    <a:pt x="29" y="98"/>
                    <a:pt x="29" y="98"/>
                    <a:pt x="29" y="99"/>
                  </a:cubicBezTo>
                  <a:cubicBezTo>
                    <a:pt x="29" y="99"/>
                    <a:pt x="29" y="99"/>
                    <a:pt x="28" y="99"/>
                  </a:cubicBezTo>
                  <a:cubicBezTo>
                    <a:pt x="28" y="100"/>
                    <a:pt x="28" y="100"/>
                    <a:pt x="28" y="101"/>
                  </a:cubicBezTo>
                  <a:cubicBezTo>
                    <a:pt x="28" y="102"/>
                    <a:pt x="29" y="102"/>
                    <a:pt x="28" y="102"/>
                  </a:cubicBezTo>
                  <a:cubicBezTo>
                    <a:pt x="29" y="103"/>
                    <a:pt x="29" y="103"/>
                    <a:pt x="30" y="103"/>
                  </a:cubicBezTo>
                  <a:cubicBezTo>
                    <a:pt x="29" y="104"/>
                    <a:pt x="28" y="104"/>
                    <a:pt x="28" y="104"/>
                  </a:cubicBezTo>
                  <a:cubicBezTo>
                    <a:pt x="27" y="103"/>
                    <a:pt x="27" y="103"/>
                    <a:pt x="27" y="103"/>
                  </a:cubicBezTo>
                  <a:cubicBezTo>
                    <a:pt x="27" y="103"/>
                    <a:pt x="27" y="103"/>
                    <a:pt x="26" y="103"/>
                  </a:cubicBezTo>
                  <a:cubicBezTo>
                    <a:pt x="27" y="103"/>
                    <a:pt x="26" y="103"/>
                    <a:pt x="26" y="102"/>
                  </a:cubicBezTo>
                  <a:cubicBezTo>
                    <a:pt x="26" y="102"/>
                    <a:pt x="26" y="101"/>
                    <a:pt x="25" y="100"/>
                  </a:cubicBezTo>
                  <a:cubicBezTo>
                    <a:pt x="26" y="99"/>
                    <a:pt x="25" y="98"/>
                    <a:pt x="25" y="97"/>
                  </a:cubicBezTo>
                  <a:cubicBezTo>
                    <a:pt x="25" y="96"/>
                    <a:pt x="25" y="96"/>
                    <a:pt x="25" y="95"/>
                  </a:cubicBezTo>
                  <a:cubicBezTo>
                    <a:pt x="25" y="94"/>
                    <a:pt x="24" y="95"/>
                    <a:pt x="25" y="94"/>
                  </a:cubicBezTo>
                  <a:cubicBezTo>
                    <a:pt x="25" y="94"/>
                    <a:pt x="26" y="94"/>
                    <a:pt x="26" y="93"/>
                  </a:cubicBezTo>
                  <a:cubicBezTo>
                    <a:pt x="25" y="92"/>
                    <a:pt x="25" y="93"/>
                    <a:pt x="25" y="92"/>
                  </a:cubicBezTo>
                  <a:cubicBezTo>
                    <a:pt x="25" y="91"/>
                    <a:pt x="25" y="89"/>
                    <a:pt x="26" y="88"/>
                  </a:cubicBezTo>
                  <a:cubicBezTo>
                    <a:pt x="26" y="87"/>
                    <a:pt x="25" y="86"/>
                    <a:pt x="26" y="85"/>
                  </a:cubicBezTo>
                  <a:cubicBezTo>
                    <a:pt x="26" y="84"/>
                    <a:pt x="25" y="84"/>
                    <a:pt x="25" y="84"/>
                  </a:cubicBezTo>
                  <a:cubicBezTo>
                    <a:pt x="25" y="84"/>
                    <a:pt x="25" y="83"/>
                    <a:pt x="26" y="83"/>
                  </a:cubicBezTo>
                  <a:cubicBezTo>
                    <a:pt x="26" y="81"/>
                    <a:pt x="25" y="81"/>
                    <a:pt x="25" y="80"/>
                  </a:cubicBezTo>
                  <a:cubicBezTo>
                    <a:pt x="24" y="80"/>
                    <a:pt x="23" y="78"/>
                    <a:pt x="23" y="78"/>
                  </a:cubicBezTo>
                  <a:cubicBezTo>
                    <a:pt x="23" y="77"/>
                    <a:pt x="23" y="77"/>
                    <a:pt x="23" y="77"/>
                  </a:cubicBezTo>
                  <a:cubicBezTo>
                    <a:pt x="22" y="76"/>
                    <a:pt x="21" y="76"/>
                    <a:pt x="21" y="74"/>
                  </a:cubicBezTo>
                  <a:cubicBezTo>
                    <a:pt x="22" y="74"/>
                    <a:pt x="22" y="74"/>
                    <a:pt x="22" y="74"/>
                  </a:cubicBezTo>
                  <a:cubicBezTo>
                    <a:pt x="22" y="73"/>
                    <a:pt x="21" y="73"/>
                    <a:pt x="21" y="73"/>
                  </a:cubicBezTo>
                  <a:cubicBezTo>
                    <a:pt x="22" y="72"/>
                    <a:pt x="21" y="71"/>
                    <a:pt x="21" y="70"/>
                  </a:cubicBezTo>
                  <a:cubicBezTo>
                    <a:pt x="21" y="69"/>
                    <a:pt x="22" y="69"/>
                    <a:pt x="22" y="68"/>
                  </a:cubicBezTo>
                  <a:cubicBezTo>
                    <a:pt x="21" y="67"/>
                    <a:pt x="22" y="67"/>
                    <a:pt x="22" y="67"/>
                  </a:cubicBezTo>
                  <a:cubicBezTo>
                    <a:pt x="22" y="66"/>
                    <a:pt x="21" y="66"/>
                    <a:pt x="21" y="65"/>
                  </a:cubicBezTo>
                  <a:cubicBezTo>
                    <a:pt x="21" y="65"/>
                    <a:pt x="21" y="66"/>
                    <a:pt x="21" y="66"/>
                  </a:cubicBezTo>
                  <a:cubicBezTo>
                    <a:pt x="20" y="66"/>
                    <a:pt x="20" y="64"/>
                    <a:pt x="19" y="64"/>
                  </a:cubicBezTo>
                  <a:cubicBezTo>
                    <a:pt x="19" y="64"/>
                    <a:pt x="19" y="64"/>
                    <a:pt x="19" y="64"/>
                  </a:cubicBezTo>
                  <a:cubicBezTo>
                    <a:pt x="18" y="63"/>
                    <a:pt x="18" y="63"/>
                    <a:pt x="18" y="63"/>
                  </a:cubicBezTo>
                  <a:cubicBezTo>
                    <a:pt x="17" y="63"/>
                    <a:pt x="17" y="62"/>
                    <a:pt x="16" y="62"/>
                  </a:cubicBezTo>
                  <a:cubicBezTo>
                    <a:pt x="16" y="62"/>
                    <a:pt x="16" y="62"/>
                    <a:pt x="16" y="61"/>
                  </a:cubicBezTo>
                  <a:cubicBezTo>
                    <a:pt x="14" y="61"/>
                    <a:pt x="13" y="60"/>
                    <a:pt x="11" y="60"/>
                  </a:cubicBezTo>
                  <a:cubicBezTo>
                    <a:pt x="11" y="59"/>
                    <a:pt x="11" y="58"/>
                    <a:pt x="11" y="57"/>
                  </a:cubicBezTo>
                  <a:cubicBezTo>
                    <a:pt x="10" y="56"/>
                    <a:pt x="10" y="56"/>
                    <a:pt x="9" y="55"/>
                  </a:cubicBezTo>
                  <a:cubicBezTo>
                    <a:pt x="9" y="55"/>
                    <a:pt x="9" y="54"/>
                    <a:pt x="9" y="54"/>
                  </a:cubicBezTo>
                  <a:cubicBezTo>
                    <a:pt x="9" y="56"/>
                    <a:pt x="9" y="55"/>
                    <a:pt x="9" y="56"/>
                  </a:cubicBezTo>
                  <a:cubicBezTo>
                    <a:pt x="9" y="56"/>
                    <a:pt x="9" y="56"/>
                    <a:pt x="8" y="56"/>
                  </a:cubicBezTo>
                  <a:cubicBezTo>
                    <a:pt x="8" y="55"/>
                    <a:pt x="8" y="54"/>
                    <a:pt x="7" y="54"/>
                  </a:cubicBezTo>
                  <a:cubicBezTo>
                    <a:pt x="7" y="54"/>
                    <a:pt x="7" y="53"/>
                    <a:pt x="7" y="53"/>
                  </a:cubicBezTo>
                  <a:cubicBezTo>
                    <a:pt x="7" y="53"/>
                    <a:pt x="7" y="51"/>
                    <a:pt x="6" y="50"/>
                  </a:cubicBezTo>
                  <a:cubicBezTo>
                    <a:pt x="6" y="50"/>
                    <a:pt x="6" y="50"/>
                    <a:pt x="6" y="50"/>
                  </a:cubicBezTo>
                  <a:cubicBezTo>
                    <a:pt x="7" y="41"/>
                    <a:pt x="11" y="32"/>
                    <a:pt x="17" y="25"/>
                  </a:cubicBezTo>
                  <a:close/>
                  <a:moveTo>
                    <a:pt x="24" y="18"/>
                  </a:moveTo>
                  <a:cubicBezTo>
                    <a:pt x="27" y="16"/>
                    <a:pt x="30" y="14"/>
                    <a:pt x="34" y="12"/>
                  </a:cubicBezTo>
                  <a:cubicBezTo>
                    <a:pt x="34" y="12"/>
                    <a:pt x="34" y="12"/>
                    <a:pt x="34" y="12"/>
                  </a:cubicBezTo>
                  <a:cubicBezTo>
                    <a:pt x="34" y="13"/>
                    <a:pt x="33" y="13"/>
                    <a:pt x="32" y="13"/>
                  </a:cubicBezTo>
                  <a:cubicBezTo>
                    <a:pt x="32" y="13"/>
                    <a:pt x="32" y="14"/>
                    <a:pt x="32" y="14"/>
                  </a:cubicBezTo>
                  <a:cubicBezTo>
                    <a:pt x="31" y="14"/>
                    <a:pt x="31" y="15"/>
                    <a:pt x="31" y="15"/>
                  </a:cubicBezTo>
                  <a:cubicBezTo>
                    <a:pt x="30" y="15"/>
                    <a:pt x="30" y="16"/>
                    <a:pt x="29" y="16"/>
                  </a:cubicBezTo>
                  <a:cubicBezTo>
                    <a:pt x="29" y="17"/>
                    <a:pt x="28" y="17"/>
                    <a:pt x="28" y="18"/>
                  </a:cubicBezTo>
                  <a:cubicBezTo>
                    <a:pt x="27" y="18"/>
                    <a:pt x="27" y="18"/>
                    <a:pt x="26" y="18"/>
                  </a:cubicBezTo>
                  <a:cubicBezTo>
                    <a:pt x="26" y="19"/>
                    <a:pt x="27" y="18"/>
                    <a:pt x="27" y="19"/>
                  </a:cubicBezTo>
                  <a:cubicBezTo>
                    <a:pt x="27" y="19"/>
                    <a:pt x="27" y="19"/>
                    <a:pt x="26" y="19"/>
                  </a:cubicBezTo>
                  <a:cubicBezTo>
                    <a:pt x="26" y="21"/>
                    <a:pt x="24" y="20"/>
                    <a:pt x="23" y="20"/>
                  </a:cubicBezTo>
                  <a:cubicBezTo>
                    <a:pt x="23" y="20"/>
                    <a:pt x="23" y="20"/>
                    <a:pt x="23" y="20"/>
                  </a:cubicBezTo>
                  <a:cubicBezTo>
                    <a:pt x="23" y="19"/>
                    <a:pt x="23" y="19"/>
                    <a:pt x="23" y="19"/>
                  </a:cubicBezTo>
                  <a:cubicBezTo>
                    <a:pt x="24" y="19"/>
                    <a:pt x="24" y="19"/>
                    <a:pt x="25" y="19"/>
                  </a:cubicBezTo>
                  <a:cubicBezTo>
                    <a:pt x="25" y="19"/>
                    <a:pt x="24" y="18"/>
                    <a:pt x="24" y="18"/>
                  </a:cubicBezTo>
                  <a:close/>
                  <a:moveTo>
                    <a:pt x="107" y="35"/>
                  </a:moveTo>
                  <a:cubicBezTo>
                    <a:pt x="107" y="35"/>
                    <a:pt x="106" y="35"/>
                    <a:pt x="106" y="36"/>
                  </a:cubicBezTo>
                  <a:cubicBezTo>
                    <a:pt x="106" y="37"/>
                    <a:pt x="107" y="36"/>
                    <a:pt x="107" y="36"/>
                  </a:cubicBezTo>
                  <a:cubicBezTo>
                    <a:pt x="108" y="36"/>
                    <a:pt x="108" y="37"/>
                    <a:pt x="108" y="38"/>
                  </a:cubicBezTo>
                  <a:cubicBezTo>
                    <a:pt x="108" y="39"/>
                    <a:pt x="109" y="40"/>
                    <a:pt x="108" y="41"/>
                  </a:cubicBezTo>
                  <a:cubicBezTo>
                    <a:pt x="108" y="42"/>
                    <a:pt x="107" y="43"/>
                    <a:pt x="107" y="44"/>
                  </a:cubicBezTo>
                  <a:cubicBezTo>
                    <a:pt x="106" y="44"/>
                    <a:pt x="106" y="44"/>
                    <a:pt x="106" y="45"/>
                  </a:cubicBezTo>
                  <a:cubicBezTo>
                    <a:pt x="105" y="46"/>
                    <a:pt x="106" y="49"/>
                    <a:pt x="105" y="50"/>
                  </a:cubicBezTo>
                  <a:cubicBezTo>
                    <a:pt x="104" y="49"/>
                    <a:pt x="104" y="49"/>
                    <a:pt x="104" y="48"/>
                  </a:cubicBezTo>
                  <a:cubicBezTo>
                    <a:pt x="104" y="47"/>
                    <a:pt x="103" y="47"/>
                    <a:pt x="103" y="46"/>
                  </a:cubicBezTo>
                  <a:cubicBezTo>
                    <a:pt x="102" y="46"/>
                    <a:pt x="103" y="47"/>
                    <a:pt x="103" y="48"/>
                  </a:cubicBezTo>
                  <a:cubicBezTo>
                    <a:pt x="103" y="48"/>
                    <a:pt x="102" y="48"/>
                    <a:pt x="102" y="48"/>
                  </a:cubicBezTo>
                  <a:cubicBezTo>
                    <a:pt x="102" y="49"/>
                    <a:pt x="102" y="49"/>
                    <a:pt x="102" y="49"/>
                  </a:cubicBezTo>
                  <a:cubicBezTo>
                    <a:pt x="102" y="50"/>
                    <a:pt x="102" y="50"/>
                    <a:pt x="103" y="50"/>
                  </a:cubicBezTo>
                  <a:cubicBezTo>
                    <a:pt x="103" y="51"/>
                    <a:pt x="103" y="51"/>
                    <a:pt x="103" y="51"/>
                  </a:cubicBezTo>
                  <a:cubicBezTo>
                    <a:pt x="103" y="52"/>
                    <a:pt x="103" y="54"/>
                    <a:pt x="103" y="54"/>
                  </a:cubicBezTo>
                  <a:cubicBezTo>
                    <a:pt x="102" y="54"/>
                    <a:pt x="102" y="55"/>
                    <a:pt x="102" y="55"/>
                  </a:cubicBezTo>
                  <a:cubicBezTo>
                    <a:pt x="102" y="56"/>
                    <a:pt x="101" y="57"/>
                    <a:pt x="100" y="58"/>
                  </a:cubicBezTo>
                  <a:cubicBezTo>
                    <a:pt x="100" y="58"/>
                    <a:pt x="99" y="58"/>
                    <a:pt x="98" y="59"/>
                  </a:cubicBezTo>
                  <a:cubicBezTo>
                    <a:pt x="99" y="59"/>
                    <a:pt x="99" y="59"/>
                    <a:pt x="99" y="59"/>
                  </a:cubicBezTo>
                  <a:cubicBezTo>
                    <a:pt x="99" y="59"/>
                    <a:pt x="99" y="60"/>
                    <a:pt x="98" y="60"/>
                  </a:cubicBezTo>
                  <a:cubicBezTo>
                    <a:pt x="99" y="63"/>
                    <a:pt x="98" y="65"/>
                    <a:pt x="97" y="65"/>
                  </a:cubicBezTo>
                  <a:cubicBezTo>
                    <a:pt x="97" y="64"/>
                    <a:pt x="96" y="64"/>
                    <a:pt x="96" y="64"/>
                  </a:cubicBezTo>
                  <a:cubicBezTo>
                    <a:pt x="96" y="64"/>
                    <a:pt x="95" y="63"/>
                    <a:pt x="95" y="62"/>
                  </a:cubicBezTo>
                  <a:cubicBezTo>
                    <a:pt x="94" y="63"/>
                    <a:pt x="95" y="64"/>
                    <a:pt x="95" y="64"/>
                  </a:cubicBezTo>
                  <a:cubicBezTo>
                    <a:pt x="95" y="65"/>
                    <a:pt x="95" y="65"/>
                    <a:pt x="96" y="66"/>
                  </a:cubicBezTo>
                  <a:cubicBezTo>
                    <a:pt x="96" y="67"/>
                    <a:pt x="97" y="67"/>
                    <a:pt x="97" y="69"/>
                  </a:cubicBezTo>
                  <a:cubicBezTo>
                    <a:pt x="96" y="68"/>
                    <a:pt x="95" y="67"/>
                    <a:pt x="94" y="66"/>
                  </a:cubicBezTo>
                  <a:cubicBezTo>
                    <a:pt x="94" y="65"/>
                    <a:pt x="94" y="65"/>
                    <a:pt x="94" y="65"/>
                  </a:cubicBezTo>
                  <a:cubicBezTo>
                    <a:pt x="93" y="64"/>
                    <a:pt x="94" y="64"/>
                    <a:pt x="94" y="64"/>
                  </a:cubicBezTo>
                  <a:cubicBezTo>
                    <a:pt x="94" y="63"/>
                    <a:pt x="94" y="62"/>
                    <a:pt x="93" y="62"/>
                  </a:cubicBezTo>
                  <a:cubicBezTo>
                    <a:pt x="93" y="62"/>
                    <a:pt x="93" y="61"/>
                    <a:pt x="93" y="61"/>
                  </a:cubicBezTo>
                  <a:cubicBezTo>
                    <a:pt x="93" y="60"/>
                    <a:pt x="92" y="61"/>
                    <a:pt x="91" y="60"/>
                  </a:cubicBezTo>
                  <a:cubicBezTo>
                    <a:pt x="91" y="60"/>
                    <a:pt x="92" y="60"/>
                    <a:pt x="92" y="59"/>
                  </a:cubicBezTo>
                  <a:cubicBezTo>
                    <a:pt x="91" y="59"/>
                    <a:pt x="91" y="58"/>
                    <a:pt x="91" y="57"/>
                  </a:cubicBezTo>
                  <a:cubicBezTo>
                    <a:pt x="90" y="58"/>
                    <a:pt x="89" y="58"/>
                    <a:pt x="89" y="58"/>
                  </a:cubicBezTo>
                  <a:cubicBezTo>
                    <a:pt x="89" y="59"/>
                    <a:pt x="88" y="59"/>
                    <a:pt x="88" y="60"/>
                  </a:cubicBezTo>
                  <a:cubicBezTo>
                    <a:pt x="87" y="60"/>
                    <a:pt x="88" y="61"/>
                    <a:pt x="87" y="60"/>
                  </a:cubicBezTo>
                  <a:cubicBezTo>
                    <a:pt x="87" y="61"/>
                    <a:pt x="87" y="61"/>
                    <a:pt x="87" y="61"/>
                  </a:cubicBezTo>
                  <a:cubicBezTo>
                    <a:pt x="87" y="61"/>
                    <a:pt x="87" y="61"/>
                    <a:pt x="86" y="61"/>
                  </a:cubicBezTo>
                  <a:cubicBezTo>
                    <a:pt x="87" y="63"/>
                    <a:pt x="86" y="64"/>
                    <a:pt x="86" y="65"/>
                  </a:cubicBezTo>
                  <a:cubicBezTo>
                    <a:pt x="85" y="65"/>
                    <a:pt x="85" y="65"/>
                    <a:pt x="84" y="65"/>
                  </a:cubicBezTo>
                  <a:cubicBezTo>
                    <a:pt x="84" y="65"/>
                    <a:pt x="84" y="64"/>
                    <a:pt x="84" y="64"/>
                  </a:cubicBezTo>
                  <a:cubicBezTo>
                    <a:pt x="84" y="63"/>
                    <a:pt x="84" y="63"/>
                    <a:pt x="84" y="62"/>
                  </a:cubicBezTo>
                  <a:cubicBezTo>
                    <a:pt x="83" y="61"/>
                    <a:pt x="83" y="60"/>
                    <a:pt x="82" y="59"/>
                  </a:cubicBezTo>
                  <a:cubicBezTo>
                    <a:pt x="83" y="59"/>
                    <a:pt x="82" y="59"/>
                    <a:pt x="82" y="58"/>
                  </a:cubicBezTo>
                  <a:cubicBezTo>
                    <a:pt x="82" y="58"/>
                    <a:pt x="81" y="58"/>
                    <a:pt x="81" y="57"/>
                  </a:cubicBezTo>
                  <a:cubicBezTo>
                    <a:pt x="81" y="57"/>
                    <a:pt x="81" y="57"/>
                    <a:pt x="82" y="57"/>
                  </a:cubicBezTo>
                  <a:cubicBezTo>
                    <a:pt x="81" y="57"/>
                    <a:pt x="80" y="56"/>
                    <a:pt x="79" y="56"/>
                  </a:cubicBezTo>
                  <a:cubicBezTo>
                    <a:pt x="79" y="56"/>
                    <a:pt x="79" y="56"/>
                    <a:pt x="79" y="55"/>
                  </a:cubicBezTo>
                  <a:cubicBezTo>
                    <a:pt x="78" y="55"/>
                    <a:pt x="78" y="56"/>
                    <a:pt x="77" y="56"/>
                  </a:cubicBezTo>
                  <a:cubicBezTo>
                    <a:pt x="77" y="55"/>
                    <a:pt x="77" y="55"/>
                    <a:pt x="76" y="55"/>
                  </a:cubicBezTo>
                  <a:cubicBezTo>
                    <a:pt x="75" y="55"/>
                    <a:pt x="75" y="53"/>
                    <a:pt x="74" y="52"/>
                  </a:cubicBezTo>
                  <a:cubicBezTo>
                    <a:pt x="74" y="52"/>
                    <a:pt x="73" y="53"/>
                    <a:pt x="73" y="53"/>
                  </a:cubicBezTo>
                  <a:cubicBezTo>
                    <a:pt x="74" y="53"/>
                    <a:pt x="74" y="54"/>
                    <a:pt x="74" y="54"/>
                  </a:cubicBezTo>
                  <a:cubicBezTo>
                    <a:pt x="74" y="55"/>
                    <a:pt x="75" y="55"/>
                    <a:pt x="75" y="56"/>
                  </a:cubicBezTo>
                  <a:cubicBezTo>
                    <a:pt x="75" y="55"/>
                    <a:pt x="76" y="55"/>
                    <a:pt x="76" y="55"/>
                  </a:cubicBezTo>
                  <a:cubicBezTo>
                    <a:pt x="76" y="57"/>
                    <a:pt x="77" y="57"/>
                    <a:pt x="77" y="57"/>
                  </a:cubicBezTo>
                  <a:cubicBezTo>
                    <a:pt x="77" y="58"/>
                    <a:pt x="77" y="58"/>
                    <a:pt x="77" y="59"/>
                  </a:cubicBezTo>
                  <a:cubicBezTo>
                    <a:pt x="76" y="59"/>
                    <a:pt x="76" y="60"/>
                    <a:pt x="75" y="60"/>
                  </a:cubicBezTo>
                  <a:cubicBezTo>
                    <a:pt x="75" y="60"/>
                    <a:pt x="75" y="61"/>
                    <a:pt x="75" y="61"/>
                  </a:cubicBezTo>
                  <a:cubicBezTo>
                    <a:pt x="73" y="61"/>
                    <a:pt x="72" y="62"/>
                    <a:pt x="71" y="63"/>
                  </a:cubicBezTo>
                  <a:cubicBezTo>
                    <a:pt x="70" y="62"/>
                    <a:pt x="70" y="61"/>
                    <a:pt x="70" y="60"/>
                  </a:cubicBezTo>
                  <a:cubicBezTo>
                    <a:pt x="69" y="59"/>
                    <a:pt x="69" y="58"/>
                    <a:pt x="68" y="57"/>
                  </a:cubicBezTo>
                  <a:cubicBezTo>
                    <a:pt x="68" y="56"/>
                    <a:pt x="67" y="55"/>
                    <a:pt x="67" y="55"/>
                  </a:cubicBezTo>
                  <a:cubicBezTo>
                    <a:pt x="67" y="55"/>
                    <a:pt x="67" y="56"/>
                    <a:pt x="67" y="57"/>
                  </a:cubicBezTo>
                  <a:cubicBezTo>
                    <a:pt x="67" y="57"/>
                    <a:pt x="68" y="57"/>
                    <a:pt x="68" y="58"/>
                  </a:cubicBezTo>
                  <a:cubicBezTo>
                    <a:pt x="68" y="59"/>
                    <a:pt x="69" y="59"/>
                    <a:pt x="69" y="61"/>
                  </a:cubicBezTo>
                  <a:cubicBezTo>
                    <a:pt x="70" y="61"/>
                    <a:pt x="70" y="62"/>
                    <a:pt x="71" y="63"/>
                  </a:cubicBezTo>
                  <a:cubicBezTo>
                    <a:pt x="71" y="63"/>
                    <a:pt x="72" y="63"/>
                    <a:pt x="72" y="63"/>
                  </a:cubicBezTo>
                  <a:cubicBezTo>
                    <a:pt x="73" y="63"/>
                    <a:pt x="73" y="63"/>
                    <a:pt x="74" y="63"/>
                  </a:cubicBezTo>
                  <a:cubicBezTo>
                    <a:pt x="74" y="63"/>
                    <a:pt x="74" y="64"/>
                    <a:pt x="74" y="65"/>
                  </a:cubicBezTo>
                  <a:cubicBezTo>
                    <a:pt x="73" y="66"/>
                    <a:pt x="72" y="68"/>
                    <a:pt x="71" y="69"/>
                  </a:cubicBezTo>
                  <a:cubicBezTo>
                    <a:pt x="71" y="70"/>
                    <a:pt x="70" y="70"/>
                    <a:pt x="70" y="70"/>
                  </a:cubicBezTo>
                  <a:cubicBezTo>
                    <a:pt x="70" y="72"/>
                    <a:pt x="69" y="72"/>
                    <a:pt x="69" y="73"/>
                  </a:cubicBezTo>
                  <a:cubicBezTo>
                    <a:pt x="69" y="75"/>
                    <a:pt x="69" y="77"/>
                    <a:pt x="69" y="79"/>
                  </a:cubicBezTo>
                  <a:cubicBezTo>
                    <a:pt x="68" y="80"/>
                    <a:pt x="67" y="82"/>
                    <a:pt x="67" y="84"/>
                  </a:cubicBezTo>
                  <a:cubicBezTo>
                    <a:pt x="66" y="84"/>
                    <a:pt x="66" y="84"/>
                    <a:pt x="66" y="84"/>
                  </a:cubicBezTo>
                  <a:cubicBezTo>
                    <a:pt x="66" y="85"/>
                    <a:pt x="66" y="86"/>
                    <a:pt x="66" y="86"/>
                  </a:cubicBezTo>
                  <a:cubicBezTo>
                    <a:pt x="65" y="87"/>
                    <a:pt x="64" y="88"/>
                    <a:pt x="64" y="89"/>
                  </a:cubicBezTo>
                  <a:cubicBezTo>
                    <a:pt x="62" y="89"/>
                    <a:pt x="62" y="90"/>
                    <a:pt x="60" y="91"/>
                  </a:cubicBezTo>
                  <a:cubicBezTo>
                    <a:pt x="59" y="89"/>
                    <a:pt x="59" y="87"/>
                    <a:pt x="58" y="86"/>
                  </a:cubicBezTo>
                  <a:cubicBezTo>
                    <a:pt x="58" y="86"/>
                    <a:pt x="58" y="85"/>
                    <a:pt x="58" y="84"/>
                  </a:cubicBezTo>
                  <a:cubicBezTo>
                    <a:pt x="58" y="83"/>
                    <a:pt x="57" y="82"/>
                    <a:pt x="57" y="81"/>
                  </a:cubicBezTo>
                  <a:cubicBezTo>
                    <a:pt x="57" y="80"/>
                    <a:pt x="57" y="78"/>
                    <a:pt x="57" y="77"/>
                  </a:cubicBezTo>
                  <a:cubicBezTo>
                    <a:pt x="57" y="76"/>
                    <a:pt x="57" y="75"/>
                    <a:pt x="57" y="74"/>
                  </a:cubicBezTo>
                  <a:cubicBezTo>
                    <a:pt x="57" y="73"/>
                    <a:pt x="56" y="72"/>
                    <a:pt x="55" y="71"/>
                  </a:cubicBezTo>
                  <a:cubicBezTo>
                    <a:pt x="55" y="70"/>
                    <a:pt x="56" y="69"/>
                    <a:pt x="56" y="67"/>
                  </a:cubicBezTo>
                  <a:cubicBezTo>
                    <a:pt x="55" y="67"/>
                    <a:pt x="55" y="68"/>
                    <a:pt x="55" y="68"/>
                  </a:cubicBezTo>
                  <a:cubicBezTo>
                    <a:pt x="54" y="68"/>
                    <a:pt x="54" y="67"/>
                    <a:pt x="53" y="67"/>
                  </a:cubicBezTo>
                  <a:cubicBezTo>
                    <a:pt x="53" y="67"/>
                    <a:pt x="53" y="66"/>
                    <a:pt x="53" y="66"/>
                  </a:cubicBezTo>
                  <a:cubicBezTo>
                    <a:pt x="52" y="66"/>
                    <a:pt x="52" y="67"/>
                    <a:pt x="52" y="68"/>
                  </a:cubicBezTo>
                  <a:cubicBezTo>
                    <a:pt x="51" y="67"/>
                    <a:pt x="50" y="68"/>
                    <a:pt x="49" y="68"/>
                  </a:cubicBezTo>
                  <a:cubicBezTo>
                    <a:pt x="48" y="68"/>
                    <a:pt x="47" y="67"/>
                    <a:pt x="46" y="66"/>
                  </a:cubicBezTo>
                  <a:cubicBezTo>
                    <a:pt x="46" y="65"/>
                    <a:pt x="46" y="64"/>
                    <a:pt x="45" y="63"/>
                  </a:cubicBezTo>
                  <a:cubicBezTo>
                    <a:pt x="45" y="61"/>
                    <a:pt x="45" y="59"/>
                    <a:pt x="45" y="58"/>
                  </a:cubicBezTo>
                  <a:cubicBezTo>
                    <a:pt x="45" y="57"/>
                    <a:pt x="46" y="56"/>
                    <a:pt x="46" y="55"/>
                  </a:cubicBezTo>
                  <a:cubicBezTo>
                    <a:pt x="46" y="54"/>
                    <a:pt x="47" y="54"/>
                    <a:pt x="48" y="53"/>
                  </a:cubicBezTo>
                  <a:cubicBezTo>
                    <a:pt x="48" y="52"/>
                    <a:pt x="48" y="51"/>
                    <a:pt x="48" y="50"/>
                  </a:cubicBezTo>
                  <a:cubicBezTo>
                    <a:pt x="49" y="50"/>
                    <a:pt x="49" y="49"/>
                    <a:pt x="50" y="49"/>
                  </a:cubicBezTo>
                  <a:cubicBezTo>
                    <a:pt x="50" y="49"/>
                    <a:pt x="50" y="49"/>
                    <a:pt x="51" y="49"/>
                  </a:cubicBezTo>
                  <a:cubicBezTo>
                    <a:pt x="51" y="49"/>
                    <a:pt x="53" y="48"/>
                    <a:pt x="54" y="49"/>
                  </a:cubicBezTo>
                  <a:cubicBezTo>
                    <a:pt x="55" y="48"/>
                    <a:pt x="56" y="48"/>
                    <a:pt x="57" y="48"/>
                  </a:cubicBezTo>
                  <a:cubicBezTo>
                    <a:pt x="57" y="48"/>
                    <a:pt x="57" y="49"/>
                    <a:pt x="57" y="49"/>
                  </a:cubicBezTo>
                  <a:cubicBezTo>
                    <a:pt x="57" y="49"/>
                    <a:pt x="57" y="49"/>
                    <a:pt x="57" y="50"/>
                  </a:cubicBezTo>
                  <a:cubicBezTo>
                    <a:pt x="58" y="51"/>
                    <a:pt x="59" y="51"/>
                    <a:pt x="60" y="52"/>
                  </a:cubicBezTo>
                  <a:cubicBezTo>
                    <a:pt x="61" y="52"/>
                    <a:pt x="61" y="51"/>
                    <a:pt x="61" y="51"/>
                  </a:cubicBezTo>
                  <a:cubicBezTo>
                    <a:pt x="63" y="51"/>
                    <a:pt x="64" y="51"/>
                    <a:pt x="66" y="52"/>
                  </a:cubicBezTo>
                  <a:cubicBezTo>
                    <a:pt x="67" y="52"/>
                    <a:pt x="66" y="50"/>
                    <a:pt x="67" y="50"/>
                  </a:cubicBezTo>
                  <a:cubicBezTo>
                    <a:pt x="67" y="49"/>
                    <a:pt x="67" y="49"/>
                    <a:pt x="67" y="49"/>
                  </a:cubicBezTo>
                  <a:cubicBezTo>
                    <a:pt x="66" y="48"/>
                    <a:pt x="67" y="50"/>
                    <a:pt x="66" y="50"/>
                  </a:cubicBezTo>
                  <a:cubicBezTo>
                    <a:pt x="65" y="50"/>
                    <a:pt x="66" y="49"/>
                    <a:pt x="65" y="49"/>
                  </a:cubicBezTo>
                  <a:cubicBezTo>
                    <a:pt x="65" y="49"/>
                    <a:pt x="64" y="49"/>
                    <a:pt x="63" y="49"/>
                  </a:cubicBezTo>
                  <a:cubicBezTo>
                    <a:pt x="63" y="48"/>
                    <a:pt x="63" y="48"/>
                    <a:pt x="63" y="48"/>
                  </a:cubicBezTo>
                  <a:cubicBezTo>
                    <a:pt x="63" y="47"/>
                    <a:pt x="63" y="47"/>
                    <a:pt x="63" y="46"/>
                  </a:cubicBezTo>
                  <a:cubicBezTo>
                    <a:pt x="63" y="46"/>
                    <a:pt x="62" y="46"/>
                    <a:pt x="62" y="46"/>
                  </a:cubicBezTo>
                  <a:cubicBezTo>
                    <a:pt x="62" y="47"/>
                    <a:pt x="62" y="48"/>
                    <a:pt x="62" y="49"/>
                  </a:cubicBezTo>
                  <a:cubicBezTo>
                    <a:pt x="63" y="48"/>
                    <a:pt x="63" y="49"/>
                    <a:pt x="63" y="49"/>
                  </a:cubicBezTo>
                  <a:cubicBezTo>
                    <a:pt x="62" y="49"/>
                    <a:pt x="62" y="49"/>
                    <a:pt x="62" y="49"/>
                  </a:cubicBezTo>
                  <a:cubicBezTo>
                    <a:pt x="62" y="49"/>
                    <a:pt x="62" y="49"/>
                    <a:pt x="62" y="49"/>
                  </a:cubicBezTo>
                  <a:cubicBezTo>
                    <a:pt x="62" y="49"/>
                    <a:pt x="61" y="49"/>
                    <a:pt x="61" y="48"/>
                  </a:cubicBezTo>
                  <a:cubicBezTo>
                    <a:pt x="61" y="48"/>
                    <a:pt x="61" y="47"/>
                    <a:pt x="61" y="47"/>
                  </a:cubicBezTo>
                  <a:cubicBezTo>
                    <a:pt x="61" y="47"/>
                    <a:pt x="61" y="46"/>
                    <a:pt x="60" y="46"/>
                  </a:cubicBezTo>
                  <a:cubicBezTo>
                    <a:pt x="60" y="46"/>
                    <a:pt x="60" y="45"/>
                    <a:pt x="60" y="45"/>
                  </a:cubicBezTo>
                  <a:cubicBezTo>
                    <a:pt x="59" y="44"/>
                    <a:pt x="58" y="44"/>
                    <a:pt x="58" y="43"/>
                  </a:cubicBezTo>
                  <a:cubicBezTo>
                    <a:pt x="57" y="45"/>
                    <a:pt x="60" y="45"/>
                    <a:pt x="60" y="46"/>
                  </a:cubicBezTo>
                  <a:cubicBezTo>
                    <a:pt x="60" y="47"/>
                    <a:pt x="59" y="45"/>
                    <a:pt x="59" y="46"/>
                  </a:cubicBezTo>
                  <a:cubicBezTo>
                    <a:pt x="59" y="46"/>
                    <a:pt x="60" y="46"/>
                    <a:pt x="59" y="47"/>
                  </a:cubicBezTo>
                  <a:cubicBezTo>
                    <a:pt x="59" y="47"/>
                    <a:pt x="58" y="47"/>
                    <a:pt x="59" y="48"/>
                  </a:cubicBezTo>
                  <a:cubicBezTo>
                    <a:pt x="58" y="48"/>
                    <a:pt x="58" y="48"/>
                    <a:pt x="58" y="47"/>
                  </a:cubicBezTo>
                  <a:cubicBezTo>
                    <a:pt x="58" y="47"/>
                    <a:pt x="59" y="47"/>
                    <a:pt x="59" y="47"/>
                  </a:cubicBezTo>
                  <a:cubicBezTo>
                    <a:pt x="58" y="46"/>
                    <a:pt x="58" y="45"/>
                    <a:pt x="57" y="45"/>
                  </a:cubicBezTo>
                  <a:cubicBezTo>
                    <a:pt x="57" y="45"/>
                    <a:pt x="57" y="45"/>
                    <a:pt x="56" y="44"/>
                  </a:cubicBezTo>
                  <a:cubicBezTo>
                    <a:pt x="56" y="46"/>
                    <a:pt x="57" y="47"/>
                    <a:pt x="56" y="47"/>
                  </a:cubicBezTo>
                  <a:cubicBezTo>
                    <a:pt x="56" y="46"/>
                    <a:pt x="55" y="44"/>
                    <a:pt x="56" y="44"/>
                  </a:cubicBezTo>
                  <a:cubicBezTo>
                    <a:pt x="55" y="44"/>
                    <a:pt x="55" y="44"/>
                    <a:pt x="54" y="44"/>
                  </a:cubicBezTo>
                  <a:cubicBezTo>
                    <a:pt x="53" y="44"/>
                    <a:pt x="53" y="45"/>
                    <a:pt x="52" y="46"/>
                  </a:cubicBezTo>
                  <a:cubicBezTo>
                    <a:pt x="53" y="47"/>
                    <a:pt x="52" y="48"/>
                    <a:pt x="52" y="49"/>
                  </a:cubicBezTo>
                  <a:cubicBezTo>
                    <a:pt x="51" y="48"/>
                    <a:pt x="51" y="48"/>
                    <a:pt x="50" y="49"/>
                  </a:cubicBezTo>
                  <a:cubicBezTo>
                    <a:pt x="50" y="48"/>
                    <a:pt x="49" y="48"/>
                    <a:pt x="48" y="48"/>
                  </a:cubicBezTo>
                  <a:cubicBezTo>
                    <a:pt x="49" y="47"/>
                    <a:pt x="48" y="47"/>
                    <a:pt x="48" y="46"/>
                  </a:cubicBezTo>
                  <a:cubicBezTo>
                    <a:pt x="49" y="46"/>
                    <a:pt x="48" y="45"/>
                    <a:pt x="48" y="44"/>
                  </a:cubicBezTo>
                  <a:cubicBezTo>
                    <a:pt x="50" y="44"/>
                    <a:pt x="50" y="43"/>
                    <a:pt x="51" y="44"/>
                  </a:cubicBezTo>
                  <a:cubicBezTo>
                    <a:pt x="52" y="44"/>
                    <a:pt x="52" y="43"/>
                    <a:pt x="52" y="43"/>
                  </a:cubicBezTo>
                  <a:cubicBezTo>
                    <a:pt x="52" y="42"/>
                    <a:pt x="51" y="42"/>
                    <a:pt x="51" y="41"/>
                  </a:cubicBezTo>
                  <a:cubicBezTo>
                    <a:pt x="51" y="41"/>
                    <a:pt x="50" y="41"/>
                    <a:pt x="50" y="41"/>
                  </a:cubicBezTo>
                  <a:cubicBezTo>
                    <a:pt x="50" y="40"/>
                    <a:pt x="50" y="40"/>
                    <a:pt x="51" y="40"/>
                  </a:cubicBezTo>
                  <a:cubicBezTo>
                    <a:pt x="51" y="40"/>
                    <a:pt x="51" y="39"/>
                    <a:pt x="52" y="39"/>
                  </a:cubicBezTo>
                  <a:cubicBezTo>
                    <a:pt x="52" y="39"/>
                    <a:pt x="52" y="39"/>
                    <a:pt x="52" y="39"/>
                  </a:cubicBezTo>
                  <a:cubicBezTo>
                    <a:pt x="51" y="39"/>
                    <a:pt x="50" y="39"/>
                    <a:pt x="49" y="39"/>
                  </a:cubicBezTo>
                  <a:cubicBezTo>
                    <a:pt x="49" y="39"/>
                    <a:pt x="50" y="39"/>
                    <a:pt x="50" y="39"/>
                  </a:cubicBezTo>
                  <a:cubicBezTo>
                    <a:pt x="50" y="38"/>
                    <a:pt x="50" y="38"/>
                    <a:pt x="50" y="37"/>
                  </a:cubicBezTo>
                  <a:cubicBezTo>
                    <a:pt x="50" y="37"/>
                    <a:pt x="51" y="37"/>
                    <a:pt x="51" y="36"/>
                  </a:cubicBezTo>
                  <a:cubicBezTo>
                    <a:pt x="51" y="36"/>
                    <a:pt x="50" y="36"/>
                    <a:pt x="50" y="35"/>
                  </a:cubicBezTo>
                  <a:cubicBezTo>
                    <a:pt x="50" y="34"/>
                    <a:pt x="50" y="34"/>
                    <a:pt x="50" y="33"/>
                  </a:cubicBezTo>
                  <a:cubicBezTo>
                    <a:pt x="51" y="32"/>
                    <a:pt x="51" y="32"/>
                    <a:pt x="52" y="32"/>
                  </a:cubicBezTo>
                  <a:cubicBezTo>
                    <a:pt x="52" y="33"/>
                    <a:pt x="51" y="33"/>
                    <a:pt x="51" y="33"/>
                  </a:cubicBezTo>
                  <a:cubicBezTo>
                    <a:pt x="51" y="33"/>
                    <a:pt x="51" y="33"/>
                    <a:pt x="52" y="34"/>
                  </a:cubicBezTo>
                  <a:cubicBezTo>
                    <a:pt x="51" y="35"/>
                    <a:pt x="52" y="35"/>
                    <a:pt x="52" y="36"/>
                  </a:cubicBezTo>
                  <a:cubicBezTo>
                    <a:pt x="52" y="37"/>
                    <a:pt x="53" y="37"/>
                    <a:pt x="53" y="37"/>
                  </a:cubicBezTo>
                  <a:cubicBezTo>
                    <a:pt x="52" y="38"/>
                    <a:pt x="52" y="38"/>
                    <a:pt x="52" y="39"/>
                  </a:cubicBezTo>
                  <a:cubicBezTo>
                    <a:pt x="53" y="39"/>
                    <a:pt x="52" y="38"/>
                    <a:pt x="54" y="38"/>
                  </a:cubicBezTo>
                  <a:cubicBezTo>
                    <a:pt x="53" y="37"/>
                    <a:pt x="54" y="37"/>
                    <a:pt x="54" y="37"/>
                  </a:cubicBezTo>
                  <a:cubicBezTo>
                    <a:pt x="54" y="37"/>
                    <a:pt x="55" y="36"/>
                    <a:pt x="55" y="36"/>
                  </a:cubicBezTo>
                  <a:cubicBezTo>
                    <a:pt x="55" y="36"/>
                    <a:pt x="56" y="36"/>
                    <a:pt x="55" y="36"/>
                  </a:cubicBezTo>
                  <a:cubicBezTo>
                    <a:pt x="55" y="35"/>
                    <a:pt x="55" y="35"/>
                    <a:pt x="56" y="34"/>
                  </a:cubicBezTo>
                  <a:cubicBezTo>
                    <a:pt x="56" y="34"/>
                    <a:pt x="55" y="34"/>
                    <a:pt x="54" y="33"/>
                  </a:cubicBezTo>
                  <a:cubicBezTo>
                    <a:pt x="54" y="33"/>
                    <a:pt x="54" y="32"/>
                    <a:pt x="54" y="31"/>
                  </a:cubicBezTo>
                  <a:cubicBezTo>
                    <a:pt x="54" y="30"/>
                    <a:pt x="55" y="29"/>
                    <a:pt x="56" y="29"/>
                  </a:cubicBezTo>
                  <a:cubicBezTo>
                    <a:pt x="56" y="29"/>
                    <a:pt x="56" y="28"/>
                    <a:pt x="56" y="28"/>
                  </a:cubicBezTo>
                  <a:cubicBezTo>
                    <a:pt x="56" y="28"/>
                    <a:pt x="56" y="28"/>
                    <a:pt x="56" y="28"/>
                  </a:cubicBezTo>
                  <a:cubicBezTo>
                    <a:pt x="57" y="28"/>
                    <a:pt x="57" y="27"/>
                    <a:pt x="57" y="26"/>
                  </a:cubicBezTo>
                  <a:cubicBezTo>
                    <a:pt x="58" y="25"/>
                    <a:pt x="59" y="25"/>
                    <a:pt x="59" y="24"/>
                  </a:cubicBezTo>
                  <a:cubicBezTo>
                    <a:pt x="60" y="24"/>
                    <a:pt x="60" y="23"/>
                    <a:pt x="60" y="24"/>
                  </a:cubicBezTo>
                  <a:cubicBezTo>
                    <a:pt x="61" y="23"/>
                    <a:pt x="61" y="23"/>
                    <a:pt x="61" y="23"/>
                  </a:cubicBezTo>
                  <a:cubicBezTo>
                    <a:pt x="62" y="23"/>
                    <a:pt x="63" y="23"/>
                    <a:pt x="63" y="23"/>
                  </a:cubicBezTo>
                  <a:cubicBezTo>
                    <a:pt x="63" y="23"/>
                    <a:pt x="64" y="23"/>
                    <a:pt x="64" y="24"/>
                  </a:cubicBezTo>
                  <a:cubicBezTo>
                    <a:pt x="65" y="24"/>
                    <a:pt x="65" y="24"/>
                    <a:pt x="65" y="25"/>
                  </a:cubicBezTo>
                  <a:cubicBezTo>
                    <a:pt x="67" y="25"/>
                    <a:pt x="68" y="25"/>
                    <a:pt x="68" y="27"/>
                  </a:cubicBezTo>
                  <a:cubicBezTo>
                    <a:pt x="69" y="27"/>
                    <a:pt x="69" y="26"/>
                    <a:pt x="69" y="25"/>
                  </a:cubicBezTo>
                  <a:cubicBezTo>
                    <a:pt x="69" y="25"/>
                    <a:pt x="69" y="25"/>
                    <a:pt x="70" y="25"/>
                  </a:cubicBezTo>
                  <a:cubicBezTo>
                    <a:pt x="70" y="25"/>
                    <a:pt x="70" y="26"/>
                    <a:pt x="70" y="26"/>
                  </a:cubicBezTo>
                  <a:cubicBezTo>
                    <a:pt x="71" y="26"/>
                    <a:pt x="71" y="25"/>
                    <a:pt x="72" y="25"/>
                  </a:cubicBezTo>
                  <a:cubicBezTo>
                    <a:pt x="73" y="25"/>
                    <a:pt x="74" y="24"/>
                    <a:pt x="75" y="25"/>
                  </a:cubicBezTo>
                  <a:cubicBezTo>
                    <a:pt x="75" y="24"/>
                    <a:pt x="74" y="24"/>
                    <a:pt x="74" y="23"/>
                  </a:cubicBezTo>
                  <a:cubicBezTo>
                    <a:pt x="75" y="23"/>
                    <a:pt x="75" y="24"/>
                    <a:pt x="76" y="24"/>
                  </a:cubicBezTo>
                  <a:cubicBezTo>
                    <a:pt x="77" y="23"/>
                    <a:pt x="78" y="22"/>
                    <a:pt x="78" y="21"/>
                  </a:cubicBezTo>
                  <a:cubicBezTo>
                    <a:pt x="79" y="21"/>
                    <a:pt x="79" y="22"/>
                    <a:pt x="79" y="22"/>
                  </a:cubicBezTo>
                  <a:cubicBezTo>
                    <a:pt x="80" y="23"/>
                    <a:pt x="80" y="21"/>
                    <a:pt x="80" y="22"/>
                  </a:cubicBezTo>
                  <a:cubicBezTo>
                    <a:pt x="80" y="22"/>
                    <a:pt x="80" y="23"/>
                    <a:pt x="80" y="23"/>
                  </a:cubicBezTo>
                  <a:cubicBezTo>
                    <a:pt x="81" y="23"/>
                    <a:pt x="81" y="22"/>
                    <a:pt x="81" y="22"/>
                  </a:cubicBezTo>
                  <a:cubicBezTo>
                    <a:pt x="82" y="22"/>
                    <a:pt x="82" y="22"/>
                    <a:pt x="83" y="23"/>
                  </a:cubicBezTo>
                  <a:cubicBezTo>
                    <a:pt x="83" y="22"/>
                    <a:pt x="82" y="22"/>
                    <a:pt x="82" y="21"/>
                  </a:cubicBezTo>
                  <a:cubicBezTo>
                    <a:pt x="82" y="20"/>
                    <a:pt x="82" y="21"/>
                    <a:pt x="83" y="21"/>
                  </a:cubicBezTo>
                  <a:cubicBezTo>
                    <a:pt x="83" y="21"/>
                    <a:pt x="83" y="20"/>
                    <a:pt x="83" y="20"/>
                  </a:cubicBezTo>
                  <a:cubicBezTo>
                    <a:pt x="84" y="20"/>
                    <a:pt x="84" y="19"/>
                    <a:pt x="84" y="19"/>
                  </a:cubicBezTo>
                  <a:cubicBezTo>
                    <a:pt x="85" y="19"/>
                    <a:pt x="86" y="19"/>
                    <a:pt x="87" y="18"/>
                  </a:cubicBezTo>
                  <a:cubicBezTo>
                    <a:pt x="87" y="18"/>
                    <a:pt x="87" y="19"/>
                    <a:pt x="87" y="19"/>
                  </a:cubicBezTo>
                  <a:cubicBezTo>
                    <a:pt x="88" y="19"/>
                    <a:pt x="88" y="18"/>
                    <a:pt x="89" y="18"/>
                  </a:cubicBezTo>
                  <a:cubicBezTo>
                    <a:pt x="89" y="18"/>
                    <a:pt x="89" y="17"/>
                    <a:pt x="89" y="17"/>
                  </a:cubicBezTo>
                  <a:cubicBezTo>
                    <a:pt x="90" y="17"/>
                    <a:pt x="90" y="17"/>
                    <a:pt x="90" y="18"/>
                  </a:cubicBezTo>
                  <a:cubicBezTo>
                    <a:pt x="91" y="18"/>
                    <a:pt x="92" y="18"/>
                    <a:pt x="92" y="17"/>
                  </a:cubicBezTo>
                  <a:cubicBezTo>
                    <a:pt x="93" y="18"/>
                    <a:pt x="93" y="18"/>
                    <a:pt x="93" y="19"/>
                  </a:cubicBezTo>
                  <a:cubicBezTo>
                    <a:pt x="93" y="20"/>
                    <a:pt x="93" y="20"/>
                    <a:pt x="93" y="20"/>
                  </a:cubicBezTo>
                  <a:cubicBezTo>
                    <a:pt x="94" y="20"/>
                    <a:pt x="94" y="21"/>
                    <a:pt x="95" y="21"/>
                  </a:cubicBezTo>
                  <a:cubicBezTo>
                    <a:pt x="95" y="21"/>
                    <a:pt x="95" y="21"/>
                    <a:pt x="95" y="21"/>
                  </a:cubicBezTo>
                  <a:cubicBezTo>
                    <a:pt x="96" y="21"/>
                    <a:pt x="96" y="21"/>
                    <a:pt x="97" y="21"/>
                  </a:cubicBezTo>
                  <a:cubicBezTo>
                    <a:pt x="101" y="25"/>
                    <a:pt x="104" y="30"/>
                    <a:pt x="107" y="35"/>
                  </a:cubicBezTo>
                  <a:close/>
                  <a:moveTo>
                    <a:pt x="111" y="44"/>
                  </a:moveTo>
                  <a:cubicBezTo>
                    <a:pt x="111" y="44"/>
                    <a:pt x="111" y="44"/>
                    <a:pt x="111" y="44"/>
                  </a:cubicBezTo>
                  <a:cubicBezTo>
                    <a:pt x="110" y="45"/>
                    <a:pt x="110" y="44"/>
                    <a:pt x="110" y="44"/>
                  </a:cubicBezTo>
                  <a:cubicBezTo>
                    <a:pt x="109" y="44"/>
                    <a:pt x="109" y="45"/>
                    <a:pt x="109" y="44"/>
                  </a:cubicBezTo>
                  <a:cubicBezTo>
                    <a:pt x="109" y="43"/>
                    <a:pt x="109" y="43"/>
                    <a:pt x="109" y="42"/>
                  </a:cubicBezTo>
                  <a:cubicBezTo>
                    <a:pt x="109" y="42"/>
                    <a:pt x="110" y="42"/>
                    <a:pt x="110" y="42"/>
                  </a:cubicBezTo>
                  <a:cubicBezTo>
                    <a:pt x="110" y="43"/>
                    <a:pt x="111" y="44"/>
                    <a:pt x="111" y="44"/>
                  </a:cubicBezTo>
                  <a:close/>
                  <a:moveTo>
                    <a:pt x="104" y="63"/>
                  </a:moveTo>
                  <a:cubicBezTo>
                    <a:pt x="105" y="63"/>
                    <a:pt x="105" y="62"/>
                    <a:pt x="105" y="63"/>
                  </a:cubicBezTo>
                  <a:cubicBezTo>
                    <a:pt x="105" y="62"/>
                    <a:pt x="105" y="61"/>
                    <a:pt x="106" y="61"/>
                  </a:cubicBezTo>
                  <a:cubicBezTo>
                    <a:pt x="106" y="61"/>
                    <a:pt x="106" y="62"/>
                    <a:pt x="106" y="62"/>
                  </a:cubicBezTo>
                  <a:cubicBezTo>
                    <a:pt x="107" y="63"/>
                    <a:pt x="107" y="63"/>
                    <a:pt x="107" y="64"/>
                  </a:cubicBezTo>
                  <a:cubicBezTo>
                    <a:pt x="106" y="63"/>
                    <a:pt x="106" y="64"/>
                    <a:pt x="106" y="64"/>
                  </a:cubicBezTo>
                  <a:cubicBezTo>
                    <a:pt x="105" y="64"/>
                    <a:pt x="105" y="64"/>
                    <a:pt x="105" y="63"/>
                  </a:cubicBezTo>
                  <a:cubicBezTo>
                    <a:pt x="105" y="63"/>
                    <a:pt x="105" y="64"/>
                    <a:pt x="104" y="63"/>
                  </a:cubicBezTo>
                  <a:close/>
                  <a:moveTo>
                    <a:pt x="105" y="72"/>
                  </a:moveTo>
                  <a:cubicBezTo>
                    <a:pt x="104" y="72"/>
                    <a:pt x="104" y="72"/>
                    <a:pt x="104" y="71"/>
                  </a:cubicBezTo>
                  <a:cubicBezTo>
                    <a:pt x="103" y="72"/>
                    <a:pt x="103" y="72"/>
                    <a:pt x="103" y="73"/>
                  </a:cubicBezTo>
                  <a:cubicBezTo>
                    <a:pt x="102" y="72"/>
                    <a:pt x="103" y="69"/>
                    <a:pt x="104" y="69"/>
                  </a:cubicBezTo>
                  <a:cubicBezTo>
                    <a:pt x="104" y="69"/>
                    <a:pt x="105" y="69"/>
                    <a:pt x="105" y="70"/>
                  </a:cubicBezTo>
                  <a:cubicBezTo>
                    <a:pt x="105" y="70"/>
                    <a:pt x="104" y="70"/>
                    <a:pt x="104" y="70"/>
                  </a:cubicBezTo>
                  <a:cubicBezTo>
                    <a:pt x="104" y="71"/>
                    <a:pt x="105" y="71"/>
                    <a:pt x="105" y="72"/>
                  </a:cubicBezTo>
                  <a:close/>
                  <a:moveTo>
                    <a:pt x="102" y="70"/>
                  </a:moveTo>
                  <a:cubicBezTo>
                    <a:pt x="102" y="70"/>
                    <a:pt x="102" y="71"/>
                    <a:pt x="102" y="72"/>
                  </a:cubicBezTo>
                  <a:cubicBezTo>
                    <a:pt x="102" y="72"/>
                    <a:pt x="102" y="72"/>
                    <a:pt x="102" y="72"/>
                  </a:cubicBezTo>
                  <a:cubicBezTo>
                    <a:pt x="102" y="72"/>
                    <a:pt x="101" y="72"/>
                    <a:pt x="101" y="72"/>
                  </a:cubicBezTo>
                  <a:cubicBezTo>
                    <a:pt x="100" y="73"/>
                    <a:pt x="100" y="71"/>
                    <a:pt x="99" y="72"/>
                  </a:cubicBezTo>
                  <a:cubicBezTo>
                    <a:pt x="99" y="71"/>
                    <a:pt x="98" y="70"/>
                    <a:pt x="98" y="70"/>
                  </a:cubicBezTo>
                  <a:cubicBezTo>
                    <a:pt x="99" y="68"/>
                    <a:pt x="101" y="68"/>
                    <a:pt x="101" y="66"/>
                  </a:cubicBezTo>
                  <a:cubicBezTo>
                    <a:pt x="102" y="66"/>
                    <a:pt x="102" y="66"/>
                    <a:pt x="103" y="67"/>
                  </a:cubicBezTo>
                  <a:cubicBezTo>
                    <a:pt x="103" y="67"/>
                    <a:pt x="103" y="68"/>
                    <a:pt x="102" y="68"/>
                  </a:cubicBezTo>
                  <a:cubicBezTo>
                    <a:pt x="103" y="68"/>
                    <a:pt x="102" y="69"/>
                    <a:pt x="102" y="70"/>
                  </a:cubicBezTo>
                  <a:close/>
                  <a:moveTo>
                    <a:pt x="101" y="75"/>
                  </a:moveTo>
                  <a:cubicBezTo>
                    <a:pt x="99" y="75"/>
                    <a:pt x="99" y="74"/>
                    <a:pt x="97" y="74"/>
                  </a:cubicBezTo>
                  <a:cubicBezTo>
                    <a:pt x="97" y="73"/>
                    <a:pt x="97" y="73"/>
                    <a:pt x="97" y="73"/>
                  </a:cubicBezTo>
                  <a:cubicBezTo>
                    <a:pt x="98" y="73"/>
                    <a:pt x="99" y="73"/>
                    <a:pt x="101" y="73"/>
                  </a:cubicBezTo>
                  <a:cubicBezTo>
                    <a:pt x="101" y="74"/>
                    <a:pt x="101" y="74"/>
                    <a:pt x="101" y="75"/>
                  </a:cubicBezTo>
                  <a:close/>
                  <a:moveTo>
                    <a:pt x="103" y="57"/>
                  </a:moveTo>
                  <a:cubicBezTo>
                    <a:pt x="103" y="57"/>
                    <a:pt x="102" y="56"/>
                    <a:pt x="102" y="56"/>
                  </a:cubicBezTo>
                  <a:cubicBezTo>
                    <a:pt x="102" y="55"/>
                    <a:pt x="103" y="55"/>
                    <a:pt x="103" y="55"/>
                  </a:cubicBezTo>
                  <a:cubicBezTo>
                    <a:pt x="103" y="56"/>
                    <a:pt x="103" y="57"/>
                    <a:pt x="103" y="57"/>
                  </a:cubicBezTo>
                  <a:close/>
                  <a:moveTo>
                    <a:pt x="105" y="59"/>
                  </a:moveTo>
                  <a:cubicBezTo>
                    <a:pt x="105" y="60"/>
                    <a:pt x="104" y="60"/>
                    <a:pt x="104" y="61"/>
                  </a:cubicBezTo>
                  <a:cubicBezTo>
                    <a:pt x="103" y="60"/>
                    <a:pt x="103" y="60"/>
                    <a:pt x="103" y="59"/>
                  </a:cubicBezTo>
                  <a:cubicBezTo>
                    <a:pt x="103" y="58"/>
                    <a:pt x="104" y="58"/>
                    <a:pt x="105" y="59"/>
                  </a:cubicBezTo>
                  <a:close/>
                  <a:moveTo>
                    <a:pt x="109" y="69"/>
                  </a:moveTo>
                  <a:cubicBezTo>
                    <a:pt x="109" y="70"/>
                    <a:pt x="108" y="70"/>
                    <a:pt x="107" y="70"/>
                  </a:cubicBezTo>
                  <a:cubicBezTo>
                    <a:pt x="107" y="69"/>
                    <a:pt x="108" y="69"/>
                    <a:pt x="109" y="69"/>
                  </a:cubicBezTo>
                  <a:close/>
                  <a:moveTo>
                    <a:pt x="108" y="50"/>
                  </a:moveTo>
                  <a:cubicBezTo>
                    <a:pt x="108" y="50"/>
                    <a:pt x="108" y="50"/>
                    <a:pt x="108" y="50"/>
                  </a:cubicBezTo>
                  <a:cubicBezTo>
                    <a:pt x="107" y="51"/>
                    <a:pt x="107" y="51"/>
                    <a:pt x="107" y="52"/>
                  </a:cubicBezTo>
                  <a:cubicBezTo>
                    <a:pt x="106" y="51"/>
                    <a:pt x="106" y="51"/>
                    <a:pt x="106" y="50"/>
                  </a:cubicBezTo>
                  <a:cubicBezTo>
                    <a:pt x="106" y="50"/>
                    <a:pt x="107" y="50"/>
                    <a:pt x="107" y="50"/>
                  </a:cubicBezTo>
                  <a:cubicBezTo>
                    <a:pt x="107" y="50"/>
                    <a:pt x="106" y="51"/>
                    <a:pt x="106" y="50"/>
                  </a:cubicBezTo>
                  <a:cubicBezTo>
                    <a:pt x="106" y="49"/>
                    <a:pt x="107" y="49"/>
                    <a:pt x="108" y="49"/>
                  </a:cubicBezTo>
                  <a:cubicBezTo>
                    <a:pt x="109" y="48"/>
                    <a:pt x="109" y="48"/>
                    <a:pt x="110" y="47"/>
                  </a:cubicBezTo>
                  <a:cubicBezTo>
                    <a:pt x="109" y="47"/>
                    <a:pt x="110" y="47"/>
                    <a:pt x="110" y="47"/>
                  </a:cubicBezTo>
                  <a:cubicBezTo>
                    <a:pt x="109" y="46"/>
                    <a:pt x="110" y="45"/>
                    <a:pt x="110" y="44"/>
                  </a:cubicBezTo>
                  <a:cubicBezTo>
                    <a:pt x="110" y="44"/>
                    <a:pt x="110" y="44"/>
                    <a:pt x="110" y="44"/>
                  </a:cubicBezTo>
                  <a:cubicBezTo>
                    <a:pt x="110" y="46"/>
                    <a:pt x="111" y="47"/>
                    <a:pt x="111" y="49"/>
                  </a:cubicBezTo>
                  <a:cubicBezTo>
                    <a:pt x="110" y="50"/>
                    <a:pt x="109" y="50"/>
                    <a:pt x="108" y="50"/>
                  </a:cubicBezTo>
                  <a:close/>
                  <a:moveTo>
                    <a:pt x="109" y="39"/>
                  </a:moveTo>
                  <a:cubicBezTo>
                    <a:pt x="109" y="40"/>
                    <a:pt x="110" y="41"/>
                    <a:pt x="110" y="41"/>
                  </a:cubicBezTo>
                  <a:cubicBezTo>
                    <a:pt x="109" y="41"/>
                    <a:pt x="109" y="40"/>
                    <a:pt x="109" y="39"/>
                  </a:cubicBezTo>
                  <a:close/>
                  <a:moveTo>
                    <a:pt x="93" y="66"/>
                  </a:moveTo>
                  <a:cubicBezTo>
                    <a:pt x="93" y="66"/>
                    <a:pt x="93" y="67"/>
                    <a:pt x="93" y="66"/>
                  </a:cubicBezTo>
                  <a:cubicBezTo>
                    <a:pt x="94" y="66"/>
                    <a:pt x="94" y="67"/>
                    <a:pt x="94" y="67"/>
                  </a:cubicBezTo>
                  <a:cubicBezTo>
                    <a:pt x="94" y="67"/>
                    <a:pt x="95" y="68"/>
                    <a:pt x="95" y="68"/>
                  </a:cubicBezTo>
                  <a:cubicBezTo>
                    <a:pt x="95" y="69"/>
                    <a:pt x="96" y="69"/>
                    <a:pt x="96" y="70"/>
                  </a:cubicBezTo>
                  <a:cubicBezTo>
                    <a:pt x="96" y="71"/>
                    <a:pt x="97" y="72"/>
                    <a:pt x="97" y="72"/>
                  </a:cubicBezTo>
                  <a:cubicBezTo>
                    <a:pt x="96" y="73"/>
                    <a:pt x="96" y="71"/>
                    <a:pt x="95" y="71"/>
                  </a:cubicBezTo>
                  <a:cubicBezTo>
                    <a:pt x="95" y="68"/>
                    <a:pt x="93" y="69"/>
                    <a:pt x="93" y="66"/>
                  </a:cubicBezTo>
                  <a:close/>
                  <a:moveTo>
                    <a:pt x="86" y="64"/>
                  </a:moveTo>
                  <a:cubicBezTo>
                    <a:pt x="87" y="64"/>
                    <a:pt x="87" y="65"/>
                    <a:pt x="87" y="65"/>
                  </a:cubicBezTo>
                  <a:cubicBezTo>
                    <a:pt x="87" y="65"/>
                    <a:pt x="87" y="66"/>
                    <a:pt x="86" y="66"/>
                  </a:cubicBezTo>
                  <a:cubicBezTo>
                    <a:pt x="86" y="65"/>
                    <a:pt x="87" y="65"/>
                    <a:pt x="86" y="64"/>
                  </a:cubicBezTo>
                  <a:close/>
                  <a:moveTo>
                    <a:pt x="73" y="81"/>
                  </a:moveTo>
                  <a:cubicBezTo>
                    <a:pt x="73" y="81"/>
                    <a:pt x="73" y="81"/>
                    <a:pt x="73" y="81"/>
                  </a:cubicBezTo>
                  <a:cubicBezTo>
                    <a:pt x="73" y="82"/>
                    <a:pt x="73" y="82"/>
                    <a:pt x="73" y="83"/>
                  </a:cubicBezTo>
                  <a:cubicBezTo>
                    <a:pt x="72" y="83"/>
                    <a:pt x="72" y="84"/>
                    <a:pt x="72" y="85"/>
                  </a:cubicBezTo>
                  <a:cubicBezTo>
                    <a:pt x="71" y="85"/>
                    <a:pt x="71" y="85"/>
                    <a:pt x="71" y="85"/>
                  </a:cubicBezTo>
                  <a:cubicBezTo>
                    <a:pt x="70" y="84"/>
                    <a:pt x="70" y="83"/>
                    <a:pt x="70" y="83"/>
                  </a:cubicBezTo>
                  <a:cubicBezTo>
                    <a:pt x="70" y="82"/>
                    <a:pt x="70" y="82"/>
                    <a:pt x="71" y="81"/>
                  </a:cubicBezTo>
                  <a:cubicBezTo>
                    <a:pt x="71" y="81"/>
                    <a:pt x="70" y="81"/>
                    <a:pt x="70" y="80"/>
                  </a:cubicBezTo>
                  <a:cubicBezTo>
                    <a:pt x="71" y="79"/>
                    <a:pt x="71" y="79"/>
                    <a:pt x="72" y="78"/>
                  </a:cubicBezTo>
                  <a:cubicBezTo>
                    <a:pt x="72" y="77"/>
                    <a:pt x="72" y="77"/>
                    <a:pt x="73" y="76"/>
                  </a:cubicBezTo>
                  <a:cubicBezTo>
                    <a:pt x="73" y="76"/>
                    <a:pt x="73" y="78"/>
                    <a:pt x="73" y="78"/>
                  </a:cubicBezTo>
                  <a:cubicBezTo>
                    <a:pt x="73" y="79"/>
                    <a:pt x="73" y="80"/>
                    <a:pt x="73" y="81"/>
                  </a:cubicBezTo>
                  <a:close/>
                  <a:moveTo>
                    <a:pt x="32" y="100"/>
                  </a:moveTo>
                  <a:cubicBezTo>
                    <a:pt x="32" y="100"/>
                    <a:pt x="33" y="99"/>
                    <a:pt x="33" y="100"/>
                  </a:cubicBezTo>
                  <a:cubicBezTo>
                    <a:pt x="33" y="100"/>
                    <a:pt x="33" y="100"/>
                    <a:pt x="32" y="100"/>
                  </a:cubicBezTo>
                  <a:close/>
                  <a:moveTo>
                    <a:pt x="39" y="31"/>
                  </a:moveTo>
                  <a:cubicBezTo>
                    <a:pt x="39" y="32"/>
                    <a:pt x="39" y="32"/>
                    <a:pt x="38" y="32"/>
                  </a:cubicBezTo>
                  <a:cubicBezTo>
                    <a:pt x="38" y="33"/>
                    <a:pt x="38" y="32"/>
                    <a:pt x="38" y="32"/>
                  </a:cubicBezTo>
                  <a:cubicBezTo>
                    <a:pt x="37" y="32"/>
                    <a:pt x="37" y="32"/>
                    <a:pt x="36" y="32"/>
                  </a:cubicBezTo>
                  <a:cubicBezTo>
                    <a:pt x="35" y="30"/>
                    <a:pt x="36" y="28"/>
                    <a:pt x="35" y="27"/>
                  </a:cubicBezTo>
                  <a:cubicBezTo>
                    <a:pt x="35" y="26"/>
                    <a:pt x="36" y="26"/>
                    <a:pt x="35" y="26"/>
                  </a:cubicBezTo>
                  <a:cubicBezTo>
                    <a:pt x="36" y="25"/>
                    <a:pt x="36" y="25"/>
                    <a:pt x="37" y="25"/>
                  </a:cubicBezTo>
                  <a:cubicBezTo>
                    <a:pt x="36" y="24"/>
                    <a:pt x="35" y="24"/>
                    <a:pt x="35" y="23"/>
                  </a:cubicBezTo>
                  <a:cubicBezTo>
                    <a:pt x="36" y="23"/>
                    <a:pt x="36" y="23"/>
                    <a:pt x="36" y="23"/>
                  </a:cubicBezTo>
                  <a:cubicBezTo>
                    <a:pt x="36" y="22"/>
                    <a:pt x="36" y="23"/>
                    <a:pt x="35" y="23"/>
                  </a:cubicBezTo>
                  <a:cubicBezTo>
                    <a:pt x="35" y="22"/>
                    <a:pt x="35" y="22"/>
                    <a:pt x="35" y="21"/>
                  </a:cubicBezTo>
                  <a:cubicBezTo>
                    <a:pt x="35" y="21"/>
                    <a:pt x="34" y="20"/>
                    <a:pt x="35" y="19"/>
                  </a:cubicBezTo>
                  <a:cubicBezTo>
                    <a:pt x="34" y="20"/>
                    <a:pt x="33" y="19"/>
                    <a:pt x="32" y="19"/>
                  </a:cubicBezTo>
                  <a:cubicBezTo>
                    <a:pt x="32" y="19"/>
                    <a:pt x="32" y="19"/>
                    <a:pt x="32" y="19"/>
                  </a:cubicBezTo>
                  <a:cubicBezTo>
                    <a:pt x="31" y="19"/>
                    <a:pt x="30" y="19"/>
                    <a:pt x="30" y="18"/>
                  </a:cubicBezTo>
                  <a:cubicBezTo>
                    <a:pt x="31" y="17"/>
                    <a:pt x="32" y="18"/>
                    <a:pt x="32" y="18"/>
                  </a:cubicBezTo>
                  <a:cubicBezTo>
                    <a:pt x="32" y="17"/>
                    <a:pt x="32" y="17"/>
                    <a:pt x="31" y="17"/>
                  </a:cubicBezTo>
                  <a:cubicBezTo>
                    <a:pt x="31" y="17"/>
                    <a:pt x="30" y="17"/>
                    <a:pt x="30" y="17"/>
                  </a:cubicBezTo>
                  <a:cubicBezTo>
                    <a:pt x="30" y="17"/>
                    <a:pt x="30" y="17"/>
                    <a:pt x="29" y="17"/>
                  </a:cubicBezTo>
                  <a:cubicBezTo>
                    <a:pt x="30" y="16"/>
                    <a:pt x="30" y="16"/>
                    <a:pt x="31" y="16"/>
                  </a:cubicBezTo>
                  <a:cubicBezTo>
                    <a:pt x="31" y="16"/>
                    <a:pt x="32" y="16"/>
                    <a:pt x="33" y="15"/>
                  </a:cubicBezTo>
                  <a:cubicBezTo>
                    <a:pt x="33" y="15"/>
                    <a:pt x="32" y="15"/>
                    <a:pt x="32" y="14"/>
                  </a:cubicBezTo>
                  <a:cubicBezTo>
                    <a:pt x="34" y="14"/>
                    <a:pt x="35" y="13"/>
                    <a:pt x="36" y="13"/>
                  </a:cubicBezTo>
                  <a:cubicBezTo>
                    <a:pt x="38" y="13"/>
                    <a:pt x="38" y="13"/>
                    <a:pt x="40" y="13"/>
                  </a:cubicBezTo>
                  <a:cubicBezTo>
                    <a:pt x="40" y="13"/>
                    <a:pt x="39" y="12"/>
                    <a:pt x="39" y="11"/>
                  </a:cubicBezTo>
                  <a:cubicBezTo>
                    <a:pt x="40" y="11"/>
                    <a:pt x="41" y="11"/>
                    <a:pt x="42" y="11"/>
                  </a:cubicBezTo>
                  <a:cubicBezTo>
                    <a:pt x="42" y="10"/>
                    <a:pt x="44" y="11"/>
                    <a:pt x="45" y="10"/>
                  </a:cubicBezTo>
                  <a:cubicBezTo>
                    <a:pt x="45" y="11"/>
                    <a:pt x="46" y="11"/>
                    <a:pt x="46" y="11"/>
                  </a:cubicBezTo>
                  <a:cubicBezTo>
                    <a:pt x="46" y="10"/>
                    <a:pt x="47" y="11"/>
                    <a:pt x="47" y="11"/>
                  </a:cubicBezTo>
                  <a:cubicBezTo>
                    <a:pt x="48" y="11"/>
                    <a:pt x="49" y="11"/>
                    <a:pt x="50" y="12"/>
                  </a:cubicBezTo>
                  <a:cubicBezTo>
                    <a:pt x="49" y="12"/>
                    <a:pt x="48" y="12"/>
                    <a:pt x="48" y="13"/>
                  </a:cubicBezTo>
                  <a:cubicBezTo>
                    <a:pt x="48" y="13"/>
                    <a:pt x="49" y="12"/>
                    <a:pt x="50" y="13"/>
                  </a:cubicBezTo>
                  <a:cubicBezTo>
                    <a:pt x="50" y="12"/>
                    <a:pt x="50" y="13"/>
                    <a:pt x="51" y="13"/>
                  </a:cubicBezTo>
                  <a:cubicBezTo>
                    <a:pt x="51" y="14"/>
                    <a:pt x="52" y="13"/>
                    <a:pt x="52" y="14"/>
                  </a:cubicBezTo>
                  <a:cubicBezTo>
                    <a:pt x="52" y="15"/>
                    <a:pt x="51" y="14"/>
                    <a:pt x="50" y="14"/>
                  </a:cubicBezTo>
                  <a:cubicBezTo>
                    <a:pt x="50" y="14"/>
                    <a:pt x="50" y="15"/>
                    <a:pt x="49" y="15"/>
                  </a:cubicBezTo>
                  <a:cubicBezTo>
                    <a:pt x="49" y="16"/>
                    <a:pt x="49" y="16"/>
                    <a:pt x="49" y="16"/>
                  </a:cubicBezTo>
                  <a:cubicBezTo>
                    <a:pt x="49" y="16"/>
                    <a:pt x="49" y="17"/>
                    <a:pt x="48" y="17"/>
                  </a:cubicBezTo>
                  <a:cubicBezTo>
                    <a:pt x="49" y="17"/>
                    <a:pt x="50" y="17"/>
                    <a:pt x="50" y="18"/>
                  </a:cubicBezTo>
                  <a:cubicBezTo>
                    <a:pt x="49" y="18"/>
                    <a:pt x="48" y="18"/>
                    <a:pt x="48" y="18"/>
                  </a:cubicBezTo>
                  <a:cubicBezTo>
                    <a:pt x="48" y="19"/>
                    <a:pt x="49" y="21"/>
                    <a:pt x="47" y="21"/>
                  </a:cubicBezTo>
                  <a:cubicBezTo>
                    <a:pt x="47" y="22"/>
                    <a:pt x="48" y="22"/>
                    <a:pt x="48" y="23"/>
                  </a:cubicBezTo>
                  <a:cubicBezTo>
                    <a:pt x="47" y="23"/>
                    <a:pt x="47" y="22"/>
                    <a:pt x="47" y="22"/>
                  </a:cubicBezTo>
                  <a:cubicBezTo>
                    <a:pt x="46" y="23"/>
                    <a:pt x="48" y="23"/>
                    <a:pt x="47" y="24"/>
                  </a:cubicBezTo>
                  <a:cubicBezTo>
                    <a:pt x="46" y="24"/>
                    <a:pt x="46" y="23"/>
                    <a:pt x="45" y="23"/>
                  </a:cubicBezTo>
                  <a:cubicBezTo>
                    <a:pt x="45" y="23"/>
                    <a:pt x="45" y="23"/>
                    <a:pt x="45" y="23"/>
                  </a:cubicBezTo>
                  <a:cubicBezTo>
                    <a:pt x="45" y="23"/>
                    <a:pt x="46" y="24"/>
                    <a:pt x="46" y="24"/>
                  </a:cubicBezTo>
                  <a:cubicBezTo>
                    <a:pt x="47" y="24"/>
                    <a:pt x="45" y="25"/>
                    <a:pt x="45" y="25"/>
                  </a:cubicBezTo>
                  <a:cubicBezTo>
                    <a:pt x="44" y="25"/>
                    <a:pt x="44" y="26"/>
                    <a:pt x="43" y="27"/>
                  </a:cubicBezTo>
                  <a:cubicBezTo>
                    <a:pt x="43" y="27"/>
                    <a:pt x="42" y="27"/>
                    <a:pt x="42" y="27"/>
                  </a:cubicBezTo>
                  <a:cubicBezTo>
                    <a:pt x="41" y="27"/>
                    <a:pt x="41" y="28"/>
                    <a:pt x="41" y="27"/>
                  </a:cubicBezTo>
                  <a:cubicBezTo>
                    <a:pt x="40" y="27"/>
                    <a:pt x="40" y="28"/>
                    <a:pt x="40" y="28"/>
                  </a:cubicBezTo>
                  <a:cubicBezTo>
                    <a:pt x="40" y="30"/>
                    <a:pt x="39" y="30"/>
                    <a:pt x="39" y="31"/>
                  </a:cubicBezTo>
                  <a:close/>
                  <a:moveTo>
                    <a:pt x="59" y="15"/>
                  </a:moveTo>
                  <a:cubicBezTo>
                    <a:pt x="59" y="15"/>
                    <a:pt x="60" y="16"/>
                    <a:pt x="60" y="15"/>
                  </a:cubicBezTo>
                  <a:cubicBezTo>
                    <a:pt x="60" y="16"/>
                    <a:pt x="61" y="16"/>
                    <a:pt x="61" y="18"/>
                  </a:cubicBezTo>
                  <a:cubicBezTo>
                    <a:pt x="60" y="18"/>
                    <a:pt x="60" y="17"/>
                    <a:pt x="59" y="17"/>
                  </a:cubicBezTo>
                  <a:cubicBezTo>
                    <a:pt x="59" y="18"/>
                    <a:pt x="59" y="18"/>
                    <a:pt x="59" y="19"/>
                  </a:cubicBezTo>
                  <a:cubicBezTo>
                    <a:pt x="58" y="19"/>
                    <a:pt x="58" y="19"/>
                    <a:pt x="58" y="19"/>
                  </a:cubicBezTo>
                  <a:cubicBezTo>
                    <a:pt x="57" y="19"/>
                    <a:pt x="57" y="18"/>
                    <a:pt x="57" y="18"/>
                  </a:cubicBezTo>
                  <a:cubicBezTo>
                    <a:pt x="57" y="17"/>
                    <a:pt x="57" y="17"/>
                    <a:pt x="57" y="16"/>
                  </a:cubicBezTo>
                  <a:cubicBezTo>
                    <a:pt x="57" y="16"/>
                    <a:pt x="57" y="17"/>
                    <a:pt x="56" y="17"/>
                  </a:cubicBezTo>
                  <a:cubicBezTo>
                    <a:pt x="56" y="17"/>
                    <a:pt x="56" y="16"/>
                    <a:pt x="56" y="16"/>
                  </a:cubicBezTo>
                  <a:cubicBezTo>
                    <a:pt x="56" y="15"/>
                    <a:pt x="55" y="16"/>
                    <a:pt x="55" y="15"/>
                  </a:cubicBezTo>
                  <a:cubicBezTo>
                    <a:pt x="55" y="13"/>
                    <a:pt x="57" y="14"/>
                    <a:pt x="57" y="15"/>
                  </a:cubicBezTo>
                  <a:cubicBezTo>
                    <a:pt x="58" y="15"/>
                    <a:pt x="57" y="14"/>
                    <a:pt x="57" y="14"/>
                  </a:cubicBezTo>
                  <a:cubicBezTo>
                    <a:pt x="58" y="13"/>
                    <a:pt x="59" y="14"/>
                    <a:pt x="58" y="15"/>
                  </a:cubicBezTo>
                  <a:cubicBezTo>
                    <a:pt x="58" y="15"/>
                    <a:pt x="59" y="15"/>
                    <a:pt x="59" y="15"/>
                  </a:cubicBezTo>
                  <a:close/>
                  <a:moveTo>
                    <a:pt x="59" y="13"/>
                  </a:moveTo>
                  <a:cubicBezTo>
                    <a:pt x="60" y="13"/>
                    <a:pt x="62" y="13"/>
                    <a:pt x="64" y="14"/>
                  </a:cubicBezTo>
                  <a:cubicBezTo>
                    <a:pt x="64" y="15"/>
                    <a:pt x="63" y="14"/>
                    <a:pt x="63" y="15"/>
                  </a:cubicBezTo>
                  <a:cubicBezTo>
                    <a:pt x="61" y="15"/>
                    <a:pt x="60" y="15"/>
                    <a:pt x="59" y="14"/>
                  </a:cubicBezTo>
                  <a:cubicBezTo>
                    <a:pt x="59" y="14"/>
                    <a:pt x="59" y="14"/>
                    <a:pt x="59" y="13"/>
                  </a:cubicBezTo>
                  <a:close/>
                  <a:moveTo>
                    <a:pt x="50" y="37"/>
                  </a:moveTo>
                  <a:cubicBezTo>
                    <a:pt x="49" y="38"/>
                    <a:pt x="48" y="38"/>
                    <a:pt x="48" y="38"/>
                  </a:cubicBezTo>
                  <a:cubicBezTo>
                    <a:pt x="48" y="37"/>
                    <a:pt x="48" y="37"/>
                    <a:pt x="48" y="36"/>
                  </a:cubicBezTo>
                  <a:cubicBezTo>
                    <a:pt x="48" y="36"/>
                    <a:pt x="49" y="36"/>
                    <a:pt x="49" y="35"/>
                  </a:cubicBezTo>
                  <a:cubicBezTo>
                    <a:pt x="49" y="35"/>
                    <a:pt x="49" y="35"/>
                    <a:pt x="50" y="35"/>
                  </a:cubicBezTo>
                  <a:cubicBezTo>
                    <a:pt x="49" y="36"/>
                    <a:pt x="49" y="36"/>
                    <a:pt x="50" y="37"/>
                  </a:cubicBezTo>
                  <a:close/>
                  <a:moveTo>
                    <a:pt x="48" y="29"/>
                  </a:moveTo>
                  <a:cubicBezTo>
                    <a:pt x="48" y="29"/>
                    <a:pt x="48" y="28"/>
                    <a:pt x="47" y="28"/>
                  </a:cubicBezTo>
                  <a:cubicBezTo>
                    <a:pt x="47" y="28"/>
                    <a:pt x="47" y="28"/>
                    <a:pt x="47" y="27"/>
                  </a:cubicBezTo>
                  <a:cubicBezTo>
                    <a:pt x="47" y="27"/>
                    <a:pt x="47" y="28"/>
                    <a:pt x="47" y="27"/>
                  </a:cubicBezTo>
                  <a:cubicBezTo>
                    <a:pt x="47" y="27"/>
                    <a:pt x="47" y="27"/>
                    <a:pt x="47" y="26"/>
                  </a:cubicBezTo>
                  <a:cubicBezTo>
                    <a:pt x="48" y="26"/>
                    <a:pt x="48" y="27"/>
                    <a:pt x="48" y="27"/>
                  </a:cubicBezTo>
                  <a:cubicBezTo>
                    <a:pt x="49" y="26"/>
                    <a:pt x="49" y="27"/>
                    <a:pt x="50" y="27"/>
                  </a:cubicBezTo>
                  <a:cubicBezTo>
                    <a:pt x="50" y="27"/>
                    <a:pt x="51" y="28"/>
                    <a:pt x="51" y="29"/>
                  </a:cubicBezTo>
                  <a:cubicBezTo>
                    <a:pt x="50" y="29"/>
                    <a:pt x="50" y="29"/>
                    <a:pt x="50" y="29"/>
                  </a:cubicBezTo>
                  <a:cubicBezTo>
                    <a:pt x="49" y="29"/>
                    <a:pt x="48" y="29"/>
                    <a:pt x="48" y="29"/>
                  </a:cubicBezTo>
                  <a:close/>
                  <a:moveTo>
                    <a:pt x="72" y="19"/>
                  </a:moveTo>
                  <a:cubicBezTo>
                    <a:pt x="74" y="19"/>
                    <a:pt x="75" y="18"/>
                    <a:pt x="76" y="18"/>
                  </a:cubicBezTo>
                  <a:cubicBezTo>
                    <a:pt x="76" y="18"/>
                    <a:pt x="76" y="18"/>
                    <a:pt x="76" y="18"/>
                  </a:cubicBezTo>
                  <a:cubicBezTo>
                    <a:pt x="76" y="18"/>
                    <a:pt x="77" y="18"/>
                    <a:pt x="77" y="18"/>
                  </a:cubicBezTo>
                  <a:cubicBezTo>
                    <a:pt x="77" y="19"/>
                    <a:pt x="76" y="19"/>
                    <a:pt x="75" y="19"/>
                  </a:cubicBezTo>
                  <a:cubicBezTo>
                    <a:pt x="74" y="20"/>
                    <a:pt x="74" y="21"/>
                    <a:pt x="72" y="21"/>
                  </a:cubicBezTo>
                  <a:cubicBezTo>
                    <a:pt x="72" y="22"/>
                    <a:pt x="73" y="23"/>
                    <a:pt x="73" y="24"/>
                  </a:cubicBezTo>
                  <a:cubicBezTo>
                    <a:pt x="73" y="24"/>
                    <a:pt x="73" y="24"/>
                    <a:pt x="73" y="24"/>
                  </a:cubicBezTo>
                  <a:cubicBezTo>
                    <a:pt x="72" y="24"/>
                    <a:pt x="72" y="23"/>
                    <a:pt x="71" y="23"/>
                  </a:cubicBezTo>
                  <a:cubicBezTo>
                    <a:pt x="71" y="22"/>
                    <a:pt x="72" y="22"/>
                    <a:pt x="72" y="21"/>
                  </a:cubicBezTo>
                  <a:cubicBezTo>
                    <a:pt x="72" y="20"/>
                    <a:pt x="73" y="20"/>
                    <a:pt x="72" y="19"/>
                  </a:cubicBezTo>
                  <a:close/>
                  <a:moveTo>
                    <a:pt x="72" y="15"/>
                  </a:moveTo>
                  <a:cubicBezTo>
                    <a:pt x="72" y="14"/>
                    <a:pt x="74" y="13"/>
                    <a:pt x="74" y="14"/>
                  </a:cubicBezTo>
                  <a:cubicBezTo>
                    <a:pt x="73" y="14"/>
                    <a:pt x="73" y="15"/>
                    <a:pt x="72" y="15"/>
                  </a:cubicBezTo>
                  <a:close/>
                  <a:moveTo>
                    <a:pt x="84" y="14"/>
                  </a:moveTo>
                  <a:cubicBezTo>
                    <a:pt x="85" y="14"/>
                    <a:pt x="87" y="14"/>
                    <a:pt x="87" y="15"/>
                  </a:cubicBezTo>
                  <a:cubicBezTo>
                    <a:pt x="87" y="16"/>
                    <a:pt x="86" y="15"/>
                    <a:pt x="84" y="16"/>
                  </a:cubicBezTo>
                  <a:cubicBezTo>
                    <a:pt x="84" y="15"/>
                    <a:pt x="84" y="15"/>
                    <a:pt x="84" y="14"/>
                  </a:cubicBezTo>
                  <a:close/>
                  <a:moveTo>
                    <a:pt x="25" y="29"/>
                  </a:moveTo>
                  <a:cubicBezTo>
                    <a:pt x="25" y="31"/>
                    <a:pt x="23" y="28"/>
                    <a:pt x="23" y="30"/>
                  </a:cubicBezTo>
                  <a:cubicBezTo>
                    <a:pt x="23" y="30"/>
                    <a:pt x="22" y="30"/>
                    <a:pt x="22" y="29"/>
                  </a:cubicBezTo>
                  <a:cubicBezTo>
                    <a:pt x="23" y="29"/>
                    <a:pt x="23" y="28"/>
                    <a:pt x="23" y="28"/>
                  </a:cubicBezTo>
                  <a:cubicBezTo>
                    <a:pt x="24" y="28"/>
                    <a:pt x="24" y="28"/>
                    <a:pt x="24" y="28"/>
                  </a:cubicBezTo>
                  <a:cubicBezTo>
                    <a:pt x="25" y="29"/>
                    <a:pt x="24" y="29"/>
                    <a:pt x="25" y="29"/>
                  </a:cubicBezTo>
                  <a:close/>
                  <a:moveTo>
                    <a:pt x="28" y="59"/>
                  </a:moveTo>
                  <a:cubicBezTo>
                    <a:pt x="28" y="60"/>
                    <a:pt x="27" y="60"/>
                    <a:pt x="27" y="60"/>
                  </a:cubicBezTo>
                  <a:cubicBezTo>
                    <a:pt x="27" y="60"/>
                    <a:pt x="27" y="59"/>
                    <a:pt x="27" y="59"/>
                  </a:cubicBezTo>
                  <a:cubicBezTo>
                    <a:pt x="27" y="59"/>
                    <a:pt x="28" y="59"/>
                    <a:pt x="28" y="59"/>
                  </a:cubicBezTo>
                  <a:close/>
                  <a:moveTo>
                    <a:pt x="23" y="58"/>
                  </a:moveTo>
                  <a:cubicBezTo>
                    <a:pt x="22" y="58"/>
                    <a:pt x="22" y="57"/>
                    <a:pt x="21" y="57"/>
                  </a:cubicBezTo>
                  <a:cubicBezTo>
                    <a:pt x="20" y="57"/>
                    <a:pt x="20" y="58"/>
                    <a:pt x="20" y="58"/>
                  </a:cubicBezTo>
                  <a:cubicBezTo>
                    <a:pt x="20" y="57"/>
                    <a:pt x="20" y="57"/>
                    <a:pt x="20" y="57"/>
                  </a:cubicBezTo>
                  <a:cubicBezTo>
                    <a:pt x="21" y="57"/>
                    <a:pt x="22" y="57"/>
                    <a:pt x="23" y="57"/>
                  </a:cubicBezTo>
                  <a:cubicBezTo>
                    <a:pt x="23" y="57"/>
                    <a:pt x="23" y="57"/>
                    <a:pt x="24" y="57"/>
                  </a:cubicBezTo>
                  <a:cubicBezTo>
                    <a:pt x="24" y="58"/>
                    <a:pt x="24" y="58"/>
                    <a:pt x="24" y="58"/>
                  </a:cubicBezTo>
                  <a:cubicBezTo>
                    <a:pt x="25" y="58"/>
                    <a:pt x="26" y="58"/>
                    <a:pt x="26" y="59"/>
                  </a:cubicBezTo>
                  <a:cubicBezTo>
                    <a:pt x="26" y="60"/>
                    <a:pt x="25" y="59"/>
                    <a:pt x="25" y="60"/>
                  </a:cubicBezTo>
                  <a:cubicBezTo>
                    <a:pt x="25" y="60"/>
                    <a:pt x="25" y="59"/>
                    <a:pt x="24" y="59"/>
                  </a:cubicBezTo>
                  <a:cubicBezTo>
                    <a:pt x="24" y="59"/>
                    <a:pt x="24" y="59"/>
                    <a:pt x="24" y="59"/>
                  </a:cubicBezTo>
                  <a:cubicBezTo>
                    <a:pt x="24" y="58"/>
                    <a:pt x="23" y="59"/>
                    <a:pt x="23" y="58"/>
                  </a:cubicBezTo>
                  <a:close/>
                  <a:moveTo>
                    <a:pt x="23" y="60"/>
                  </a:moveTo>
                  <a:cubicBezTo>
                    <a:pt x="23" y="60"/>
                    <a:pt x="23" y="60"/>
                    <a:pt x="22" y="60"/>
                  </a:cubicBezTo>
                  <a:cubicBezTo>
                    <a:pt x="22" y="60"/>
                    <a:pt x="22" y="59"/>
                    <a:pt x="22" y="59"/>
                  </a:cubicBezTo>
                  <a:cubicBezTo>
                    <a:pt x="23" y="59"/>
                    <a:pt x="23" y="59"/>
                    <a:pt x="23" y="60"/>
                  </a:cubicBezTo>
                  <a:close/>
                  <a:moveTo>
                    <a:pt x="22" y="56"/>
                  </a:moveTo>
                  <a:cubicBezTo>
                    <a:pt x="22" y="56"/>
                    <a:pt x="22" y="56"/>
                    <a:pt x="22" y="55"/>
                  </a:cubicBezTo>
                  <a:cubicBezTo>
                    <a:pt x="23" y="55"/>
                    <a:pt x="23" y="56"/>
                    <a:pt x="23" y="56"/>
                  </a:cubicBezTo>
                  <a:cubicBezTo>
                    <a:pt x="23" y="56"/>
                    <a:pt x="22" y="56"/>
                    <a:pt x="22" y="56"/>
                  </a:cubicBezTo>
                  <a:close/>
                  <a:moveTo>
                    <a:pt x="23" y="55"/>
                  </a:moveTo>
                  <a:cubicBezTo>
                    <a:pt x="24" y="55"/>
                    <a:pt x="24" y="55"/>
                    <a:pt x="24" y="55"/>
                  </a:cubicBezTo>
                  <a:cubicBezTo>
                    <a:pt x="24" y="56"/>
                    <a:pt x="24" y="56"/>
                    <a:pt x="24" y="56"/>
                  </a:cubicBezTo>
                  <a:cubicBezTo>
                    <a:pt x="23" y="56"/>
                    <a:pt x="23" y="56"/>
                    <a:pt x="23" y="55"/>
                  </a:cubicBezTo>
                  <a:close/>
                  <a:moveTo>
                    <a:pt x="24" y="57"/>
                  </a:moveTo>
                  <a:cubicBezTo>
                    <a:pt x="24" y="57"/>
                    <a:pt x="24" y="56"/>
                    <a:pt x="24" y="56"/>
                  </a:cubicBezTo>
                  <a:cubicBezTo>
                    <a:pt x="25" y="56"/>
                    <a:pt x="25" y="56"/>
                    <a:pt x="25" y="57"/>
                  </a:cubicBezTo>
                  <a:cubicBezTo>
                    <a:pt x="25" y="57"/>
                    <a:pt x="26" y="57"/>
                    <a:pt x="26" y="57"/>
                  </a:cubicBezTo>
                  <a:cubicBezTo>
                    <a:pt x="26" y="58"/>
                    <a:pt x="25" y="58"/>
                    <a:pt x="25" y="57"/>
                  </a:cubicBezTo>
                  <a:cubicBezTo>
                    <a:pt x="25" y="57"/>
                    <a:pt x="25" y="57"/>
                    <a:pt x="24" y="57"/>
                  </a:cubicBezTo>
                  <a:close/>
                  <a:moveTo>
                    <a:pt x="111" y="74"/>
                  </a:moveTo>
                  <a:cubicBezTo>
                    <a:pt x="111" y="74"/>
                    <a:pt x="111" y="73"/>
                    <a:pt x="111" y="73"/>
                  </a:cubicBezTo>
                  <a:cubicBezTo>
                    <a:pt x="110" y="72"/>
                    <a:pt x="109" y="72"/>
                    <a:pt x="108" y="71"/>
                  </a:cubicBezTo>
                  <a:cubicBezTo>
                    <a:pt x="108" y="71"/>
                    <a:pt x="108" y="71"/>
                    <a:pt x="108" y="71"/>
                  </a:cubicBezTo>
                  <a:cubicBezTo>
                    <a:pt x="107" y="70"/>
                    <a:pt x="108" y="71"/>
                    <a:pt x="108" y="70"/>
                  </a:cubicBezTo>
                  <a:cubicBezTo>
                    <a:pt x="109" y="70"/>
                    <a:pt x="108" y="71"/>
                    <a:pt x="109" y="70"/>
                  </a:cubicBezTo>
                  <a:cubicBezTo>
                    <a:pt x="109" y="71"/>
                    <a:pt x="110" y="70"/>
                    <a:pt x="110" y="70"/>
                  </a:cubicBezTo>
                  <a:cubicBezTo>
                    <a:pt x="110" y="70"/>
                    <a:pt x="111" y="70"/>
                    <a:pt x="111" y="70"/>
                  </a:cubicBezTo>
                  <a:cubicBezTo>
                    <a:pt x="111" y="70"/>
                    <a:pt x="112" y="70"/>
                    <a:pt x="112" y="70"/>
                  </a:cubicBezTo>
                  <a:cubicBezTo>
                    <a:pt x="112" y="72"/>
                    <a:pt x="111" y="73"/>
                    <a:pt x="111"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sz="1425">
                <a:solidFill>
                  <a:srgbClr val="000000"/>
                </a:solidFill>
                <a:latin typeface="+mj-ea"/>
                <a:ea typeface="+mj-ea"/>
              </a:endParaRPr>
            </a:p>
          </p:txBody>
        </p:sp>
        <p:sp>
          <p:nvSpPr>
            <p:cNvPr id="64" name="Freeform 258"/>
            <p:cNvSpPr/>
            <p:nvPr/>
          </p:nvSpPr>
          <p:spPr bwMode="auto">
            <a:xfrm>
              <a:off x="6143171" y="315841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sz="1425">
                <a:solidFill>
                  <a:srgbClr val="000000"/>
                </a:solidFill>
                <a:latin typeface="+mj-ea"/>
                <a:ea typeface="+mj-ea"/>
              </a:endParaRPr>
            </a:p>
          </p:txBody>
        </p:sp>
        <p:sp>
          <p:nvSpPr>
            <p:cNvPr id="65" name="Freeform 259"/>
            <p:cNvSpPr/>
            <p:nvPr/>
          </p:nvSpPr>
          <p:spPr bwMode="auto">
            <a:xfrm>
              <a:off x="6335089" y="3227813"/>
              <a:ext cx="3253" cy="5422"/>
            </a:xfrm>
            <a:custGeom>
              <a:avLst/>
              <a:gdLst>
                <a:gd name="T0" fmla="*/ 1 w 1"/>
                <a:gd name="T1" fmla="*/ 1 h 2"/>
                <a:gd name="T2" fmla="*/ 1 w 1"/>
                <a:gd name="T3" fmla="*/ 0 h 2"/>
                <a:gd name="T4" fmla="*/ 0 w 1"/>
                <a:gd name="T5" fmla="*/ 1 h 2"/>
                <a:gd name="T6" fmla="*/ 1 w 1"/>
                <a:gd name="T7" fmla="*/ 1 h 2"/>
              </a:gdLst>
              <a:ahLst/>
              <a:cxnLst>
                <a:cxn ang="0">
                  <a:pos x="T0" y="T1"/>
                </a:cxn>
                <a:cxn ang="0">
                  <a:pos x="T2" y="T3"/>
                </a:cxn>
                <a:cxn ang="0">
                  <a:pos x="T4" y="T5"/>
                </a:cxn>
                <a:cxn ang="0">
                  <a:pos x="T6" y="T7"/>
                </a:cxn>
              </a:cxnLst>
              <a:rect l="0" t="0" r="r" b="b"/>
              <a:pathLst>
                <a:path w="1" h="2">
                  <a:moveTo>
                    <a:pt x="1" y="1"/>
                  </a:moveTo>
                  <a:cubicBezTo>
                    <a:pt x="1" y="1"/>
                    <a:pt x="1" y="1"/>
                    <a:pt x="1" y="0"/>
                  </a:cubicBezTo>
                  <a:cubicBezTo>
                    <a:pt x="0" y="0"/>
                    <a:pt x="0" y="1"/>
                    <a:pt x="0" y="1"/>
                  </a:cubicBezTo>
                  <a:cubicBezTo>
                    <a:pt x="0" y="1"/>
                    <a:pt x="1" y="2"/>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sz="1425">
                <a:solidFill>
                  <a:srgbClr val="000000"/>
                </a:solidFill>
                <a:latin typeface="+mj-ea"/>
                <a:ea typeface="+mj-ea"/>
              </a:endParaRPr>
            </a:p>
          </p:txBody>
        </p:sp>
        <p:sp>
          <p:nvSpPr>
            <p:cNvPr id="66" name="Freeform 260"/>
            <p:cNvSpPr/>
            <p:nvPr/>
          </p:nvSpPr>
          <p:spPr bwMode="auto">
            <a:xfrm>
              <a:off x="6310151" y="3163840"/>
              <a:ext cx="2169"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sz="1425">
                <a:solidFill>
                  <a:srgbClr val="000000"/>
                </a:solidFill>
                <a:latin typeface="+mj-ea"/>
                <a:ea typeface="+mj-ea"/>
              </a:endParaRPr>
            </a:p>
          </p:txBody>
        </p:sp>
        <p:sp>
          <p:nvSpPr>
            <p:cNvPr id="67" name="Freeform 261"/>
            <p:cNvSpPr/>
            <p:nvPr/>
          </p:nvSpPr>
          <p:spPr bwMode="auto">
            <a:xfrm>
              <a:off x="6312320" y="316384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sz="1425">
                <a:solidFill>
                  <a:srgbClr val="000000"/>
                </a:solidFill>
                <a:latin typeface="+mj-ea"/>
                <a:ea typeface="+mj-ea"/>
              </a:endParaRPr>
            </a:p>
          </p:txBody>
        </p:sp>
        <p:sp>
          <p:nvSpPr>
            <p:cNvPr id="68" name="Freeform 262"/>
            <p:cNvSpPr/>
            <p:nvPr/>
          </p:nvSpPr>
          <p:spPr bwMode="auto">
            <a:xfrm>
              <a:off x="6278707" y="3171431"/>
              <a:ext cx="3253" cy="3253"/>
            </a:xfrm>
            <a:custGeom>
              <a:avLst/>
              <a:gdLst>
                <a:gd name="T0" fmla="*/ 1 w 1"/>
                <a:gd name="T1" fmla="*/ 0 h 1"/>
                <a:gd name="T2" fmla="*/ 1 w 1"/>
                <a:gd name="T3" fmla="*/ 1 h 1"/>
                <a:gd name="T4" fmla="*/ 1 w 1"/>
                <a:gd name="T5" fmla="*/ 0 h 1"/>
              </a:gdLst>
              <a:ahLst/>
              <a:cxnLst>
                <a:cxn ang="0">
                  <a:pos x="T0" y="T1"/>
                </a:cxn>
                <a:cxn ang="0">
                  <a:pos x="T2" y="T3"/>
                </a:cxn>
                <a:cxn ang="0">
                  <a:pos x="T4" y="T5"/>
                </a:cxn>
              </a:cxnLst>
              <a:rect l="0" t="0" r="r" b="b"/>
              <a:pathLst>
                <a:path w="1" h="1">
                  <a:moveTo>
                    <a:pt x="1" y="0"/>
                  </a:moveTo>
                  <a:cubicBezTo>
                    <a:pt x="0" y="1"/>
                    <a:pt x="1" y="1"/>
                    <a:pt x="1" y="1"/>
                  </a:cubicBezTo>
                  <a:cubicBezTo>
                    <a:pt x="1" y="0"/>
                    <a:pt x="1"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sz="1425">
                <a:solidFill>
                  <a:srgbClr val="000000"/>
                </a:solidFill>
                <a:latin typeface="+mj-ea"/>
                <a:ea typeface="+mj-ea"/>
              </a:endParaRPr>
            </a:p>
          </p:txBody>
        </p:sp>
        <p:sp>
          <p:nvSpPr>
            <p:cNvPr id="69" name="Freeform 263"/>
            <p:cNvSpPr/>
            <p:nvPr/>
          </p:nvSpPr>
          <p:spPr bwMode="auto">
            <a:xfrm>
              <a:off x="6099800" y="324841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sz="1425">
                <a:solidFill>
                  <a:srgbClr val="000000"/>
                </a:solidFill>
                <a:latin typeface="+mj-ea"/>
                <a:ea typeface="+mj-ea"/>
              </a:endParaRPr>
            </a:p>
          </p:txBody>
        </p:sp>
        <p:sp>
          <p:nvSpPr>
            <p:cNvPr id="70" name="Freeform 264"/>
            <p:cNvSpPr/>
            <p:nvPr/>
          </p:nvSpPr>
          <p:spPr bwMode="auto">
            <a:xfrm>
              <a:off x="6220155" y="322239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sz="1425">
                <a:solidFill>
                  <a:srgbClr val="000000"/>
                </a:solidFill>
                <a:latin typeface="+mj-ea"/>
                <a:ea typeface="+mj-ea"/>
              </a:endParaRPr>
            </a:p>
          </p:txBody>
        </p:sp>
        <p:sp>
          <p:nvSpPr>
            <p:cNvPr id="71" name="Freeform 265"/>
            <p:cNvSpPr/>
            <p:nvPr/>
          </p:nvSpPr>
          <p:spPr bwMode="auto">
            <a:xfrm>
              <a:off x="6220155" y="3179020"/>
              <a:ext cx="15180" cy="23854"/>
            </a:xfrm>
            <a:custGeom>
              <a:avLst/>
              <a:gdLst>
                <a:gd name="T0" fmla="*/ 5 w 6"/>
                <a:gd name="T1" fmla="*/ 0 h 9"/>
                <a:gd name="T2" fmla="*/ 3 w 6"/>
                <a:gd name="T3" fmla="*/ 4 h 9"/>
                <a:gd name="T4" fmla="*/ 3 w 6"/>
                <a:gd name="T5" fmla="*/ 6 h 9"/>
                <a:gd name="T6" fmla="*/ 2 w 6"/>
                <a:gd name="T7" fmla="*/ 8 h 9"/>
                <a:gd name="T8" fmla="*/ 0 w 6"/>
                <a:gd name="T9" fmla="*/ 6 h 9"/>
                <a:gd name="T10" fmla="*/ 1 w 6"/>
                <a:gd name="T11" fmla="*/ 8 h 9"/>
                <a:gd name="T12" fmla="*/ 1 w 6"/>
                <a:gd name="T13" fmla="*/ 9 h 9"/>
                <a:gd name="T14" fmla="*/ 1 w 6"/>
                <a:gd name="T15" fmla="*/ 9 h 9"/>
                <a:gd name="T16" fmla="*/ 3 w 6"/>
                <a:gd name="T17" fmla="*/ 9 h 9"/>
                <a:gd name="T18" fmla="*/ 4 w 6"/>
                <a:gd name="T19" fmla="*/ 9 h 9"/>
                <a:gd name="T20" fmla="*/ 5 w 6"/>
                <a:gd name="T21" fmla="*/ 6 h 9"/>
                <a:gd name="T22" fmla="*/ 5 w 6"/>
                <a:gd name="T23" fmla="*/ 7 h 9"/>
                <a:gd name="T24" fmla="*/ 5 w 6"/>
                <a:gd name="T25" fmla="*/ 5 h 9"/>
                <a:gd name="T26" fmla="*/ 4 w 6"/>
                <a:gd name="T27" fmla="*/ 4 h 9"/>
                <a:gd name="T28" fmla="*/ 5 w 6"/>
                <a:gd name="T29" fmla="*/ 1 h 9"/>
                <a:gd name="T30" fmla="*/ 5 w 6"/>
                <a:gd name="T3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 h="9">
                  <a:moveTo>
                    <a:pt x="5" y="0"/>
                  </a:moveTo>
                  <a:cubicBezTo>
                    <a:pt x="5" y="2"/>
                    <a:pt x="3" y="2"/>
                    <a:pt x="3" y="4"/>
                  </a:cubicBezTo>
                  <a:cubicBezTo>
                    <a:pt x="3" y="5"/>
                    <a:pt x="3" y="5"/>
                    <a:pt x="3" y="6"/>
                  </a:cubicBezTo>
                  <a:cubicBezTo>
                    <a:pt x="3" y="7"/>
                    <a:pt x="3" y="8"/>
                    <a:pt x="2" y="8"/>
                  </a:cubicBezTo>
                  <a:cubicBezTo>
                    <a:pt x="1" y="9"/>
                    <a:pt x="1" y="6"/>
                    <a:pt x="0" y="6"/>
                  </a:cubicBezTo>
                  <a:cubicBezTo>
                    <a:pt x="0" y="7"/>
                    <a:pt x="1" y="8"/>
                    <a:pt x="1" y="8"/>
                  </a:cubicBezTo>
                  <a:cubicBezTo>
                    <a:pt x="1" y="8"/>
                    <a:pt x="1" y="9"/>
                    <a:pt x="1" y="9"/>
                  </a:cubicBezTo>
                  <a:cubicBezTo>
                    <a:pt x="1" y="9"/>
                    <a:pt x="2" y="9"/>
                    <a:pt x="1" y="9"/>
                  </a:cubicBezTo>
                  <a:cubicBezTo>
                    <a:pt x="2" y="9"/>
                    <a:pt x="2" y="9"/>
                    <a:pt x="3" y="9"/>
                  </a:cubicBezTo>
                  <a:cubicBezTo>
                    <a:pt x="3" y="9"/>
                    <a:pt x="3" y="9"/>
                    <a:pt x="4" y="9"/>
                  </a:cubicBezTo>
                  <a:cubicBezTo>
                    <a:pt x="5" y="8"/>
                    <a:pt x="4" y="7"/>
                    <a:pt x="5" y="6"/>
                  </a:cubicBezTo>
                  <a:cubicBezTo>
                    <a:pt x="6" y="5"/>
                    <a:pt x="5" y="7"/>
                    <a:pt x="5" y="7"/>
                  </a:cubicBezTo>
                  <a:cubicBezTo>
                    <a:pt x="5" y="6"/>
                    <a:pt x="5" y="5"/>
                    <a:pt x="5" y="5"/>
                  </a:cubicBezTo>
                  <a:cubicBezTo>
                    <a:pt x="5" y="4"/>
                    <a:pt x="4" y="4"/>
                    <a:pt x="4" y="4"/>
                  </a:cubicBezTo>
                  <a:cubicBezTo>
                    <a:pt x="4" y="2"/>
                    <a:pt x="5" y="2"/>
                    <a:pt x="5" y="1"/>
                  </a:cubicBezTo>
                  <a:cubicBezTo>
                    <a:pt x="5" y="0"/>
                    <a:pt x="5"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sz="1425">
                <a:solidFill>
                  <a:srgbClr val="000000"/>
                </a:solidFill>
                <a:latin typeface="+mj-ea"/>
                <a:ea typeface="+mj-ea"/>
              </a:endParaRPr>
            </a:p>
          </p:txBody>
        </p:sp>
        <p:sp>
          <p:nvSpPr>
            <p:cNvPr id="72" name="Freeform 266"/>
            <p:cNvSpPr/>
            <p:nvPr/>
          </p:nvSpPr>
          <p:spPr bwMode="auto">
            <a:xfrm>
              <a:off x="6158351" y="320504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sz="1425">
                <a:solidFill>
                  <a:srgbClr val="000000"/>
                </a:solidFill>
                <a:latin typeface="+mj-ea"/>
                <a:ea typeface="+mj-ea"/>
              </a:endParaRPr>
            </a:p>
          </p:txBody>
        </p:sp>
        <p:sp>
          <p:nvSpPr>
            <p:cNvPr id="73" name="Freeform 267"/>
            <p:cNvSpPr/>
            <p:nvPr/>
          </p:nvSpPr>
          <p:spPr bwMode="auto">
            <a:xfrm>
              <a:off x="6325331" y="3259257"/>
              <a:ext cx="2169" cy="4337"/>
            </a:xfrm>
            <a:custGeom>
              <a:avLst/>
              <a:gdLst>
                <a:gd name="T0" fmla="*/ 0 w 1"/>
                <a:gd name="T1" fmla="*/ 0 h 2"/>
                <a:gd name="T2" fmla="*/ 1 w 1"/>
                <a:gd name="T3" fmla="*/ 2 h 2"/>
                <a:gd name="T4" fmla="*/ 1 w 1"/>
                <a:gd name="T5" fmla="*/ 2 h 2"/>
                <a:gd name="T6" fmla="*/ 1 w 1"/>
                <a:gd name="T7" fmla="*/ 1 h 2"/>
                <a:gd name="T8" fmla="*/ 0 w 1"/>
                <a:gd name="T9" fmla="*/ 0 h 2"/>
              </a:gdLst>
              <a:ahLst/>
              <a:cxnLst>
                <a:cxn ang="0">
                  <a:pos x="T0" y="T1"/>
                </a:cxn>
                <a:cxn ang="0">
                  <a:pos x="T2" y="T3"/>
                </a:cxn>
                <a:cxn ang="0">
                  <a:pos x="T4" y="T5"/>
                </a:cxn>
                <a:cxn ang="0">
                  <a:pos x="T6" y="T7"/>
                </a:cxn>
                <a:cxn ang="0">
                  <a:pos x="T8" y="T9"/>
                </a:cxn>
              </a:cxnLst>
              <a:rect l="0" t="0" r="r" b="b"/>
              <a:pathLst>
                <a:path w="1" h="2">
                  <a:moveTo>
                    <a:pt x="0" y="0"/>
                  </a:moveTo>
                  <a:cubicBezTo>
                    <a:pt x="0" y="1"/>
                    <a:pt x="1" y="1"/>
                    <a:pt x="1" y="2"/>
                  </a:cubicBezTo>
                  <a:cubicBezTo>
                    <a:pt x="1" y="2"/>
                    <a:pt x="1" y="2"/>
                    <a:pt x="1" y="2"/>
                  </a:cubicBezTo>
                  <a:cubicBezTo>
                    <a:pt x="1" y="1"/>
                    <a:pt x="1" y="1"/>
                    <a:pt x="1" y="1"/>
                  </a:cubicBezTo>
                  <a:cubicBezTo>
                    <a:pt x="1" y="1"/>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sz="1425">
                <a:solidFill>
                  <a:srgbClr val="000000"/>
                </a:solidFill>
                <a:latin typeface="+mj-ea"/>
                <a:ea typeface="+mj-ea"/>
              </a:endParaRPr>
            </a:p>
          </p:txBody>
        </p:sp>
        <p:sp>
          <p:nvSpPr>
            <p:cNvPr id="74" name="Freeform 268"/>
            <p:cNvSpPr/>
            <p:nvPr/>
          </p:nvSpPr>
          <p:spPr bwMode="auto">
            <a:xfrm>
              <a:off x="6242926" y="3176852"/>
              <a:ext cx="7590" cy="7590"/>
            </a:xfrm>
            <a:custGeom>
              <a:avLst/>
              <a:gdLst>
                <a:gd name="T0" fmla="*/ 0 w 3"/>
                <a:gd name="T1" fmla="*/ 1 h 3"/>
                <a:gd name="T2" fmla="*/ 1 w 3"/>
                <a:gd name="T3" fmla="*/ 2 h 3"/>
                <a:gd name="T4" fmla="*/ 2 w 3"/>
                <a:gd name="T5" fmla="*/ 2 h 3"/>
                <a:gd name="T6" fmla="*/ 3 w 3"/>
                <a:gd name="T7" fmla="*/ 1 h 3"/>
                <a:gd name="T8" fmla="*/ 0 w 3"/>
                <a:gd name="T9" fmla="*/ 1 h 3"/>
              </a:gdLst>
              <a:ahLst/>
              <a:cxnLst>
                <a:cxn ang="0">
                  <a:pos x="T0" y="T1"/>
                </a:cxn>
                <a:cxn ang="0">
                  <a:pos x="T2" y="T3"/>
                </a:cxn>
                <a:cxn ang="0">
                  <a:pos x="T4" y="T5"/>
                </a:cxn>
                <a:cxn ang="0">
                  <a:pos x="T6" y="T7"/>
                </a:cxn>
                <a:cxn ang="0">
                  <a:pos x="T8" y="T9"/>
                </a:cxn>
              </a:cxnLst>
              <a:rect l="0" t="0" r="r" b="b"/>
              <a:pathLst>
                <a:path w="3" h="3">
                  <a:moveTo>
                    <a:pt x="0" y="1"/>
                  </a:moveTo>
                  <a:cubicBezTo>
                    <a:pt x="0" y="1"/>
                    <a:pt x="0" y="3"/>
                    <a:pt x="1" y="2"/>
                  </a:cubicBezTo>
                  <a:cubicBezTo>
                    <a:pt x="2" y="2"/>
                    <a:pt x="1" y="2"/>
                    <a:pt x="2" y="2"/>
                  </a:cubicBezTo>
                  <a:cubicBezTo>
                    <a:pt x="2" y="1"/>
                    <a:pt x="3" y="2"/>
                    <a:pt x="3" y="1"/>
                  </a:cubicBezTo>
                  <a:cubicBezTo>
                    <a:pt x="2" y="0"/>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sz="1425">
                <a:solidFill>
                  <a:srgbClr val="000000"/>
                </a:solidFill>
                <a:latin typeface="+mj-ea"/>
                <a:ea typeface="+mj-ea"/>
              </a:endParaRPr>
            </a:p>
          </p:txBody>
        </p:sp>
        <p:sp>
          <p:nvSpPr>
            <p:cNvPr id="75" name="Freeform 269"/>
            <p:cNvSpPr/>
            <p:nvPr/>
          </p:nvSpPr>
          <p:spPr bwMode="auto">
            <a:xfrm>
              <a:off x="6238588" y="3171431"/>
              <a:ext cx="2169"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sz="1425">
                <a:solidFill>
                  <a:srgbClr val="000000"/>
                </a:solidFill>
                <a:latin typeface="+mj-ea"/>
                <a:ea typeface="+mj-ea"/>
              </a:endParaRPr>
            </a:p>
          </p:txBody>
        </p:sp>
        <p:sp>
          <p:nvSpPr>
            <p:cNvPr id="76" name="Freeform 270"/>
            <p:cNvSpPr/>
            <p:nvPr/>
          </p:nvSpPr>
          <p:spPr bwMode="auto">
            <a:xfrm>
              <a:off x="6248347" y="324841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sz="1425">
                <a:solidFill>
                  <a:srgbClr val="000000"/>
                </a:solidFill>
                <a:latin typeface="+mj-ea"/>
                <a:ea typeface="+mj-ea"/>
              </a:endParaRPr>
            </a:p>
          </p:txBody>
        </p:sp>
        <p:sp>
          <p:nvSpPr>
            <p:cNvPr id="77" name="Freeform 271"/>
            <p:cNvSpPr/>
            <p:nvPr/>
          </p:nvSpPr>
          <p:spPr bwMode="auto">
            <a:xfrm>
              <a:off x="6248347" y="318227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sz="1425">
                <a:solidFill>
                  <a:srgbClr val="000000"/>
                </a:solidFill>
                <a:latin typeface="+mj-ea"/>
                <a:ea typeface="+mj-ea"/>
              </a:endParaRPr>
            </a:p>
          </p:txBody>
        </p:sp>
        <p:sp>
          <p:nvSpPr>
            <p:cNvPr id="78" name="Freeform 272"/>
            <p:cNvSpPr/>
            <p:nvPr/>
          </p:nvSpPr>
          <p:spPr bwMode="auto">
            <a:xfrm>
              <a:off x="6278707" y="3169262"/>
              <a:ext cx="3253" cy="2169"/>
            </a:xfrm>
            <a:custGeom>
              <a:avLst/>
              <a:gdLst>
                <a:gd name="T0" fmla="*/ 1 w 1"/>
                <a:gd name="T1" fmla="*/ 1 h 1"/>
                <a:gd name="T2" fmla="*/ 1 w 1"/>
                <a:gd name="T3" fmla="*/ 1 h 1"/>
              </a:gdLst>
              <a:ahLst/>
              <a:cxnLst>
                <a:cxn ang="0">
                  <a:pos x="T0" y="T1"/>
                </a:cxn>
                <a:cxn ang="0">
                  <a:pos x="T2" y="T3"/>
                </a:cxn>
              </a:cxnLst>
              <a:rect l="0" t="0" r="r" b="b"/>
              <a:pathLst>
                <a:path w="1" h="1">
                  <a:moveTo>
                    <a:pt x="1" y="1"/>
                  </a:moveTo>
                  <a:cubicBezTo>
                    <a:pt x="1" y="0"/>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sz="1425">
                <a:solidFill>
                  <a:srgbClr val="000000"/>
                </a:solidFill>
                <a:latin typeface="+mj-ea"/>
                <a:ea typeface="+mj-ea"/>
              </a:endParaRPr>
            </a:p>
          </p:txBody>
        </p:sp>
        <p:sp>
          <p:nvSpPr>
            <p:cNvPr id="79" name="Freeform 273"/>
            <p:cNvSpPr/>
            <p:nvPr/>
          </p:nvSpPr>
          <p:spPr bwMode="auto">
            <a:xfrm>
              <a:off x="6235335" y="3192032"/>
              <a:ext cx="325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sz="1425">
                <a:solidFill>
                  <a:srgbClr val="000000"/>
                </a:solidFill>
                <a:latin typeface="+mj-ea"/>
                <a:ea typeface="+mj-ea"/>
              </a:endParaRPr>
            </a:p>
          </p:txBody>
        </p:sp>
        <p:sp>
          <p:nvSpPr>
            <p:cNvPr id="80" name="Freeform 274"/>
            <p:cNvSpPr/>
            <p:nvPr/>
          </p:nvSpPr>
          <p:spPr bwMode="auto">
            <a:xfrm>
              <a:off x="6312320" y="3161672"/>
              <a:ext cx="3253"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1"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sz="1425">
                <a:solidFill>
                  <a:srgbClr val="000000"/>
                </a:solidFill>
                <a:latin typeface="+mj-ea"/>
                <a:ea typeface="+mj-ea"/>
              </a:endParaRPr>
            </a:p>
          </p:txBody>
        </p:sp>
        <p:sp>
          <p:nvSpPr>
            <p:cNvPr id="81" name="Freeform 275"/>
            <p:cNvSpPr/>
            <p:nvPr/>
          </p:nvSpPr>
          <p:spPr bwMode="auto">
            <a:xfrm>
              <a:off x="6191964" y="3141071"/>
              <a:ext cx="7590" cy="2169"/>
            </a:xfrm>
            <a:custGeom>
              <a:avLst/>
              <a:gdLst>
                <a:gd name="T0" fmla="*/ 2 w 3"/>
                <a:gd name="T1" fmla="*/ 1 h 1"/>
                <a:gd name="T2" fmla="*/ 3 w 3"/>
                <a:gd name="T3" fmla="*/ 0 h 1"/>
                <a:gd name="T4" fmla="*/ 0 w 3"/>
                <a:gd name="T5" fmla="*/ 1 h 1"/>
                <a:gd name="T6" fmla="*/ 2 w 3"/>
                <a:gd name="T7" fmla="*/ 1 h 1"/>
              </a:gdLst>
              <a:ahLst/>
              <a:cxnLst>
                <a:cxn ang="0">
                  <a:pos x="T0" y="T1"/>
                </a:cxn>
                <a:cxn ang="0">
                  <a:pos x="T2" y="T3"/>
                </a:cxn>
                <a:cxn ang="0">
                  <a:pos x="T4" y="T5"/>
                </a:cxn>
                <a:cxn ang="0">
                  <a:pos x="T6" y="T7"/>
                </a:cxn>
              </a:cxnLst>
              <a:rect l="0" t="0" r="r" b="b"/>
              <a:pathLst>
                <a:path w="3" h="1">
                  <a:moveTo>
                    <a:pt x="2" y="1"/>
                  </a:moveTo>
                  <a:cubicBezTo>
                    <a:pt x="2" y="1"/>
                    <a:pt x="3" y="1"/>
                    <a:pt x="3" y="0"/>
                  </a:cubicBezTo>
                  <a:cubicBezTo>
                    <a:pt x="2" y="0"/>
                    <a:pt x="0" y="0"/>
                    <a:pt x="0" y="1"/>
                  </a:cubicBezTo>
                  <a:cubicBezTo>
                    <a:pt x="1" y="1"/>
                    <a:pt x="1"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sz="1425">
                <a:solidFill>
                  <a:srgbClr val="000000"/>
                </a:solidFill>
                <a:latin typeface="+mj-ea"/>
                <a:ea typeface="+mj-ea"/>
              </a:endParaRPr>
            </a:p>
          </p:txBody>
        </p:sp>
        <p:sp>
          <p:nvSpPr>
            <p:cNvPr id="82" name="Freeform 276"/>
            <p:cNvSpPr/>
            <p:nvPr/>
          </p:nvSpPr>
          <p:spPr bwMode="auto">
            <a:xfrm>
              <a:off x="6194132" y="3163840"/>
              <a:ext cx="3253" cy="2169"/>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1" y="1"/>
                    <a:pt x="1" y="0"/>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sz="1425">
                <a:solidFill>
                  <a:srgbClr val="000000"/>
                </a:solidFill>
                <a:latin typeface="+mj-ea"/>
                <a:ea typeface="+mj-ea"/>
              </a:endParaRPr>
            </a:p>
          </p:txBody>
        </p:sp>
        <p:sp>
          <p:nvSpPr>
            <p:cNvPr id="83" name="Freeform 277"/>
            <p:cNvSpPr/>
            <p:nvPr/>
          </p:nvSpPr>
          <p:spPr bwMode="auto">
            <a:xfrm>
              <a:off x="6097631" y="3246246"/>
              <a:ext cx="2169" cy="2169"/>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0"/>
                    <a:pt x="0" y="0"/>
                    <a:pt x="0" y="0"/>
                  </a:cubicBezTo>
                  <a:cubicBezTo>
                    <a:pt x="0" y="0"/>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sz="1425">
                <a:solidFill>
                  <a:srgbClr val="000000"/>
                </a:solidFill>
                <a:latin typeface="+mj-ea"/>
                <a:ea typeface="+mj-ea"/>
              </a:endParaRPr>
            </a:p>
          </p:txBody>
        </p:sp>
        <p:sp>
          <p:nvSpPr>
            <p:cNvPr id="84" name="Freeform 278"/>
            <p:cNvSpPr/>
            <p:nvPr/>
          </p:nvSpPr>
          <p:spPr bwMode="auto">
            <a:xfrm>
              <a:off x="6097631" y="3242993"/>
              <a:ext cx="0" cy="3253"/>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0"/>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sz="1425">
                <a:solidFill>
                  <a:srgbClr val="000000"/>
                </a:solidFill>
                <a:latin typeface="+mj-ea"/>
                <a:ea typeface="+mj-ea"/>
              </a:endParaRPr>
            </a:p>
          </p:txBody>
        </p:sp>
        <p:sp>
          <p:nvSpPr>
            <p:cNvPr id="85" name="Freeform 279"/>
            <p:cNvSpPr/>
            <p:nvPr/>
          </p:nvSpPr>
          <p:spPr bwMode="auto">
            <a:xfrm>
              <a:off x="5958843" y="3210465"/>
              <a:ext cx="66142" cy="107344"/>
            </a:xfrm>
            <a:custGeom>
              <a:avLst/>
              <a:gdLst>
                <a:gd name="T0" fmla="*/ 0 w 61"/>
                <a:gd name="T1" fmla="*/ 49 h 99"/>
                <a:gd name="T2" fmla="*/ 61 w 61"/>
                <a:gd name="T3" fmla="*/ 99 h 99"/>
                <a:gd name="T4" fmla="*/ 61 w 61"/>
                <a:gd name="T5" fmla="*/ 0 h 99"/>
                <a:gd name="T6" fmla="*/ 0 w 61"/>
                <a:gd name="T7" fmla="*/ 49 h 99"/>
              </a:gdLst>
              <a:ahLst/>
              <a:cxnLst>
                <a:cxn ang="0">
                  <a:pos x="T0" y="T1"/>
                </a:cxn>
                <a:cxn ang="0">
                  <a:pos x="T2" y="T3"/>
                </a:cxn>
                <a:cxn ang="0">
                  <a:pos x="T4" y="T5"/>
                </a:cxn>
                <a:cxn ang="0">
                  <a:pos x="T6" y="T7"/>
                </a:cxn>
              </a:cxnLst>
              <a:rect l="0" t="0" r="r" b="b"/>
              <a:pathLst>
                <a:path w="61" h="99">
                  <a:moveTo>
                    <a:pt x="0" y="49"/>
                  </a:moveTo>
                  <a:lnTo>
                    <a:pt x="61" y="99"/>
                  </a:lnTo>
                  <a:lnTo>
                    <a:pt x="61" y="0"/>
                  </a:lnTo>
                  <a:lnTo>
                    <a:pt x="0" y="4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sz="1425">
                <a:solidFill>
                  <a:srgbClr val="000000"/>
                </a:solidFill>
                <a:latin typeface="+mj-ea"/>
                <a:ea typeface="+mj-ea"/>
              </a:endParaRPr>
            </a:p>
          </p:txBody>
        </p:sp>
        <p:sp>
          <p:nvSpPr>
            <p:cNvPr id="86" name="Freeform 280"/>
            <p:cNvSpPr/>
            <p:nvPr/>
          </p:nvSpPr>
          <p:spPr bwMode="auto">
            <a:xfrm>
              <a:off x="6020647" y="3240825"/>
              <a:ext cx="40119" cy="43371"/>
            </a:xfrm>
            <a:custGeom>
              <a:avLst/>
              <a:gdLst>
                <a:gd name="T0" fmla="*/ 37 w 37"/>
                <a:gd name="T1" fmla="*/ 40 h 40"/>
                <a:gd name="T2" fmla="*/ 0 w 37"/>
                <a:gd name="T3" fmla="*/ 40 h 40"/>
                <a:gd name="T4" fmla="*/ 0 w 37"/>
                <a:gd name="T5" fmla="*/ 0 h 40"/>
                <a:gd name="T6" fmla="*/ 37 w 37"/>
                <a:gd name="T7" fmla="*/ 0 h 40"/>
                <a:gd name="T8" fmla="*/ 37 w 37"/>
                <a:gd name="T9" fmla="*/ 40 h 40"/>
                <a:gd name="T10" fmla="*/ 37 w 37"/>
                <a:gd name="T11" fmla="*/ 40 h 40"/>
              </a:gdLst>
              <a:ahLst/>
              <a:cxnLst>
                <a:cxn ang="0">
                  <a:pos x="T0" y="T1"/>
                </a:cxn>
                <a:cxn ang="0">
                  <a:pos x="T2" y="T3"/>
                </a:cxn>
                <a:cxn ang="0">
                  <a:pos x="T4" y="T5"/>
                </a:cxn>
                <a:cxn ang="0">
                  <a:pos x="T6" y="T7"/>
                </a:cxn>
                <a:cxn ang="0">
                  <a:pos x="T8" y="T9"/>
                </a:cxn>
                <a:cxn ang="0">
                  <a:pos x="T10" y="T11"/>
                </a:cxn>
              </a:cxnLst>
              <a:rect l="0" t="0" r="r" b="b"/>
              <a:pathLst>
                <a:path w="37" h="40">
                  <a:moveTo>
                    <a:pt x="37" y="40"/>
                  </a:moveTo>
                  <a:lnTo>
                    <a:pt x="0" y="40"/>
                  </a:lnTo>
                  <a:lnTo>
                    <a:pt x="0" y="0"/>
                  </a:lnTo>
                  <a:lnTo>
                    <a:pt x="37" y="0"/>
                  </a:lnTo>
                  <a:lnTo>
                    <a:pt x="37" y="40"/>
                  </a:lnTo>
                  <a:lnTo>
                    <a:pt x="37" y="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sz="1425">
                <a:solidFill>
                  <a:srgbClr val="000000"/>
                </a:solidFill>
                <a:latin typeface="+mj-ea"/>
                <a:ea typeface="+mj-ea"/>
              </a:endParaRPr>
            </a:p>
          </p:txBody>
        </p:sp>
        <p:sp>
          <p:nvSpPr>
            <p:cNvPr id="87" name="Freeform 281"/>
            <p:cNvSpPr/>
            <p:nvPr/>
          </p:nvSpPr>
          <p:spPr bwMode="auto">
            <a:xfrm>
              <a:off x="6428338" y="3210465"/>
              <a:ext cx="66142" cy="107344"/>
            </a:xfrm>
            <a:custGeom>
              <a:avLst/>
              <a:gdLst>
                <a:gd name="T0" fmla="*/ 61 w 61"/>
                <a:gd name="T1" fmla="*/ 49 h 99"/>
                <a:gd name="T2" fmla="*/ 0 w 61"/>
                <a:gd name="T3" fmla="*/ 99 h 99"/>
                <a:gd name="T4" fmla="*/ 0 w 61"/>
                <a:gd name="T5" fmla="*/ 0 h 99"/>
                <a:gd name="T6" fmla="*/ 61 w 61"/>
                <a:gd name="T7" fmla="*/ 49 h 99"/>
              </a:gdLst>
              <a:ahLst/>
              <a:cxnLst>
                <a:cxn ang="0">
                  <a:pos x="T0" y="T1"/>
                </a:cxn>
                <a:cxn ang="0">
                  <a:pos x="T2" y="T3"/>
                </a:cxn>
                <a:cxn ang="0">
                  <a:pos x="T4" y="T5"/>
                </a:cxn>
                <a:cxn ang="0">
                  <a:pos x="T6" y="T7"/>
                </a:cxn>
              </a:cxnLst>
              <a:rect l="0" t="0" r="r" b="b"/>
              <a:pathLst>
                <a:path w="61" h="99">
                  <a:moveTo>
                    <a:pt x="61" y="49"/>
                  </a:moveTo>
                  <a:lnTo>
                    <a:pt x="0" y="99"/>
                  </a:lnTo>
                  <a:lnTo>
                    <a:pt x="0" y="0"/>
                  </a:lnTo>
                  <a:lnTo>
                    <a:pt x="61" y="4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sz="1425">
                <a:solidFill>
                  <a:srgbClr val="000000"/>
                </a:solidFill>
                <a:latin typeface="+mj-ea"/>
                <a:ea typeface="+mj-ea"/>
              </a:endParaRPr>
            </a:p>
          </p:txBody>
        </p:sp>
        <p:sp>
          <p:nvSpPr>
            <p:cNvPr id="88" name="Freeform 282"/>
            <p:cNvSpPr/>
            <p:nvPr/>
          </p:nvSpPr>
          <p:spPr bwMode="auto">
            <a:xfrm>
              <a:off x="6394725" y="3240825"/>
              <a:ext cx="41203" cy="43371"/>
            </a:xfrm>
            <a:custGeom>
              <a:avLst/>
              <a:gdLst>
                <a:gd name="T0" fmla="*/ 38 w 38"/>
                <a:gd name="T1" fmla="*/ 40 h 40"/>
                <a:gd name="T2" fmla="*/ 0 w 38"/>
                <a:gd name="T3" fmla="*/ 40 h 40"/>
                <a:gd name="T4" fmla="*/ 0 w 38"/>
                <a:gd name="T5" fmla="*/ 0 h 40"/>
                <a:gd name="T6" fmla="*/ 38 w 38"/>
                <a:gd name="T7" fmla="*/ 0 h 40"/>
                <a:gd name="T8" fmla="*/ 38 w 38"/>
                <a:gd name="T9" fmla="*/ 40 h 40"/>
                <a:gd name="T10" fmla="*/ 38 w 38"/>
                <a:gd name="T11" fmla="*/ 40 h 40"/>
              </a:gdLst>
              <a:ahLst/>
              <a:cxnLst>
                <a:cxn ang="0">
                  <a:pos x="T0" y="T1"/>
                </a:cxn>
                <a:cxn ang="0">
                  <a:pos x="T2" y="T3"/>
                </a:cxn>
                <a:cxn ang="0">
                  <a:pos x="T4" y="T5"/>
                </a:cxn>
                <a:cxn ang="0">
                  <a:pos x="T6" y="T7"/>
                </a:cxn>
                <a:cxn ang="0">
                  <a:pos x="T8" y="T9"/>
                </a:cxn>
                <a:cxn ang="0">
                  <a:pos x="T10" y="T11"/>
                </a:cxn>
              </a:cxnLst>
              <a:rect l="0" t="0" r="r" b="b"/>
              <a:pathLst>
                <a:path w="38" h="40">
                  <a:moveTo>
                    <a:pt x="38" y="40"/>
                  </a:moveTo>
                  <a:lnTo>
                    <a:pt x="0" y="40"/>
                  </a:lnTo>
                  <a:lnTo>
                    <a:pt x="0" y="0"/>
                  </a:lnTo>
                  <a:lnTo>
                    <a:pt x="38" y="0"/>
                  </a:lnTo>
                  <a:lnTo>
                    <a:pt x="38" y="40"/>
                  </a:lnTo>
                  <a:lnTo>
                    <a:pt x="38" y="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sz="1425">
                <a:solidFill>
                  <a:srgbClr val="000000"/>
                </a:solidFill>
                <a:latin typeface="+mj-ea"/>
                <a:ea typeface="+mj-ea"/>
              </a:endParaRPr>
            </a:p>
          </p:txBody>
        </p:sp>
        <p:sp>
          <p:nvSpPr>
            <p:cNvPr id="89" name="Freeform 283"/>
            <p:cNvSpPr/>
            <p:nvPr/>
          </p:nvSpPr>
          <p:spPr bwMode="auto">
            <a:xfrm>
              <a:off x="6173531" y="2994692"/>
              <a:ext cx="108428" cy="67226"/>
            </a:xfrm>
            <a:custGeom>
              <a:avLst/>
              <a:gdLst>
                <a:gd name="T0" fmla="*/ 50 w 100"/>
                <a:gd name="T1" fmla="*/ 0 h 62"/>
                <a:gd name="T2" fmla="*/ 0 w 100"/>
                <a:gd name="T3" fmla="*/ 62 h 62"/>
                <a:gd name="T4" fmla="*/ 100 w 100"/>
                <a:gd name="T5" fmla="*/ 62 h 62"/>
                <a:gd name="T6" fmla="*/ 50 w 100"/>
                <a:gd name="T7" fmla="*/ 0 h 62"/>
              </a:gdLst>
              <a:ahLst/>
              <a:cxnLst>
                <a:cxn ang="0">
                  <a:pos x="T0" y="T1"/>
                </a:cxn>
                <a:cxn ang="0">
                  <a:pos x="T2" y="T3"/>
                </a:cxn>
                <a:cxn ang="0">
                  <a:pos x="T4" y="T5"/>
                </a:cxn>
                <a:cxn ang="0">
                  <a:pos x="T6" y="T7"/>
                </a:cxn>
              </a:cxnLst>
              <a:rect l="0" t="0" r="r" b="b"/>
              <a:pathLst>
                <a:path w="100" h="62">
                  <a:moveTo>
                    <a:pt x="50" y="0"/>
                  </a:moveTo>
                  <a:lnTo>
                    <a:pt x="0" y="62"/>
                  </a:lnTo>
                  <a:lnTo>
                    <a:pt x="100" y="62"/>
                  </a:lnTo>
                  <a:lnTo>
                    <a:pt x="5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sz="1425">
                <a:solidFill>
                  <a:srgbClr val="000000"/>
                </a:solidFill>
                <a:latin typeface="+mj-ea"/>
                <a:ea typeface="+mj-ea"/>
              </a:endParaRPr>
            </a:p>
          </p:txBody>
        </p:sp>
        <p:sp>
          <p:nvSpPr>
            <p:cNvPr id="90" name="Freeform 284"/>
            <p:cNvSpPr/>
            <p:nvPr/>
          </p:nvSpPr>
          <p:spPr bwMode="auto">
            <a:xfrm>
              <a:off x="6204975" y="3056497"/>
              <a:ext cx="43371" cy="41203"/>
            </a:xfrm>
            <a:custGeom>
              <a:avLst/>
              <a:gdLst>
                <a:gd name="T0" fmla="*/ 40 w 40"/>
                <a:gd name="T1" fmla="*/ 38 h 38"/>
                <a:gd name="T2" fmla="*/ 0 w 40"/>
                <a:gd name="T3" fmla="*/ 38 h 38"/>
                <a:gd name="T4" fmla="*/ 0 w 40"/>
                <a:gd name="T5" fmla="*/ 0 h 38"/>
                <a:gd name="T6" fmla="*/ 40 w 40"/>
                <a:gd name="T7" fmla="*/ 0 h 38"/>
                <a:gd name="T8" fmla="*/ 40 w 40"/>
                <a:gd name="T9" fmla="*/ 38 h 38"/>
                <a:gd name="T10" fmla="*/ 40 w 40"/>
                <a:gd name="T11" fmla="*/ 38 h 38"/>
              </a:gdLst>
              <a:ahLst/>
              <a:cxnLst>
                <a:cxn ang="0">
                  <a:pos x="T0" y="T1"/>
                </a:cxn>
                <a:cxn ang="0">
                  <a:pos x="T2" y="T3"/>
                </a:cxn>
                <a:cxn ang="0">
                  <a:pos x="T4" y="T5"/>
                </a:cxn>
                <a:cxn ang="0">
                  <a:pos x="T6" y="T7"/>
                </a:cxn>
                <a:cxn ang="0">
                  <a:pos x="T8" y="T9"/>
                </a:cxn>
                <a:cxn ang="0">
                  <a:pos x="T10" y="T11"/>
                </a:cxn>
              </a:cxnLst>
              <a:rect l="0" t="0" r="r" b="b"/>
              <a:pathLst>
                <a:path w="40" h="38">
                  <a:moveTo>
                    <a:pt x="40" y="38"/>
                  </a:moveTo>
                  <a:lnTo>
                    <a:pt x="0" y="38"/>
                  </a:lnTo>
                  <a:lnTo>
                    <a:pt x="0" y="0"/>
                  </a:lnTo>
                  <a:lnTo>
                    <a:pt x="40" y="0"/>
                  </a:lnTo>
                  <a:lnTo>
                    <a:pt x="40" y="38"/>
                  </a:lnTo>
                  <a:lnTo>
                    <a:pt x="40"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sz="1425">
                <a:solidFill>
                  <a:srgbClr val="000000"/>
                </a:solidFill>
                <a:latin typeface="+mj-ea"/>
                <a:ea typeface="+mj-ea"/>
              </a:endParaRPr>
            </a:p>
          </p:txBody>
        </p:sp>
        <p:sp>
          <p:nvSpPr>
            <p:cNvPr id="91" name="Freeform 285"/>
            <p:cNvSpPr/>
            <p:nvPr/>
          </p:nvSpPr>
          <p:spPr bwMode="auto">
            <a:xfrm>
              <a:off x="6173531" y="3464187"/>
              <a:ext cx="108428" cy="66142"/>
            </a:xfrm>
            <a:custGeom>
              <a:avLst/>
              <a:gdLst>
                <a:gd name="T0" fmla="*/ 50 w 100"/>
                <a:gd name="T1" fmla="*/ 61 h 61"/>
                <a:gd name="T2" fmla="*/ 0 w 100"/>
                <a:gd name="T3" fmla="*/ 0 h 61"/>
                <a:gd name="T4" fmla="*/ 100 w 100"/>
                <a:gd name="T5" fmla="*/ 0 h 61"/>
                <a:gd name="T6" fmla="*/ 50 w 100"/>
                <a:gd name="T7" fmla="*/ 61 h 61"/>
              </a:gdLst>
              <a:ahLst/>
              <a:cxnLst>
                <a:cxn ang="0">
                  <a:pos x="T0" y="T1"/>
                </a:cxn>
                <a:cxn ang="0">
                  <a:pos x="T2" y="T3"/>
                </a:cxn>
                <a:cxn ang="0">
                  <a:pos x="T4" y="T5"/>
                </a:cxn>
                <a:cxn ang="0">
                  <a:pos x="T6" y="T7"/>
                </a:cxn>
              </a:cxnLst>
              <a:rect l="0" t="0" r="r" b="b"/>
              <a:pathLst>
                <a:path w="100" h="61">
                  <a:moveTo>
                    <a:pt x="50" y="61"/>
                  </a:moveTo>
                  <a:lnTo>
                    <a:pt x="0" y="0"/>
                  </a:lnTo>
                  <a:lnTo>
                    <a:pt x="100" y="0"/>
                  </a:lnTo>
                  <a:lnTo>
                    <a:pt x="50" y="6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sz="1425">
                <a:solidFill>
                  <a:srgbClr val="000000"/>
                </a:solidFill>
                <a:latin typeface="+mj-ea"/>
                <a:ea typeface="+mj-ea"/>
              </a:endParaRPr>
            </a:p>
          </p:txBody>
        </p:sp>
        <p:sp>
          <p:nvSpPr>
            <p:cNvPr id="92" name="Freeform 286"/>
            <p:cNvSpPr/>
            <p:nvPr/>
          </p:nvSpPr>
          <p:spPr bwMode="auto">
            <a:xfrm>
              <a:off x="6204975" y="3430575"/>
              <a:ext cx="43371" cy="41203"/>
            </a:xfrm>
            <a:custGeom>
              <a:avLst/>
              <a:gdLst>
                <a:gd name="T0" fmla="*/ 40 w 40"/>
                <a:gd name="T1" fmla="*/ 38 h 38"/>
                <a:gd name="T2" fmla="*/ 0 w 40"/>
                <a:gd name="T3" fmla="*/ 38 h 38"/>
                <a:gd name="T4" fmla="*/ 0 w 40"/>
                <a:gd name="T5" fmla="*/ 0 h 38"/>
                <a:gd name="T6" fmla="*/ 40 w 40"/>
                <a:gd name="T7" fmla="*/ 0 h 38"/>
                <a:gd name="T8" fmla="*/ 40 w 40"/>
                <a:gd name="T9" fmla="*/ 38 h 38"/>
                <a:gd name="T10" fmla="*/ 40 w 40"/>
                <a:gd name="T11" fmla="*/ 38 h 38"/>
              </a:gdLst>
              <a:ahLst/>
              <a:cxnLst>
                <a:cxn ang="0">
                  <a:pos x="T0" y="T1"/>
                </a:cxn>
                <a:cxn ang="0">
                  <a:pos x="T2" y="T3"/>
                </a:cxn>
                <a:cxn ang="0">
                  <a:pos x="T4" y="T5"/>
                </a:cxn>
                <a:cxn ang="0">
                  <a:pos x="T6" y="T7"/>
                </a:cxn>
                <a:cxn ang="0">
                  <a:pos x="T8" y="T9"/>
                </a:cxn>
                <a:cxn ang="0">
                  <a:pos x="T10" y="T11"/>
                </a:cxn>
              </a:cxnLst>
              <a:rect l="0" t="0" r="r" b="b"/>
              <a:pathLst>
                <a:path w="40" h="38">
                  <a:moveTo>
                    <a:pt x="40" y="38"/>
                  </a:moveTo>
                  <a:lnTo>
                    <a:pt x="0" y="38"/>
                  </a:lnTo>
                  <a:lnTo>
                    <a:pt x="0" y="0"/>
                  </a:lnTo>
                  <a:lnTo>
                    <a:pt x="40" y="0"/>
                  </a:lnTo>
                  <a:lnTo>
                    <a:pt x="40" y="38"/>
                  </a:lnTo>
                  <a:lnTo>
                    <a:pt x="40"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sz="1425">
                <a:solidFill>
                  <a:srgbClr val="000000"/>
                </a:solidFill>
                <a:latin typeface="+mj-ea"/>
                <a:ea typeface="+mj-ea"/>
              </a:endParaRPr>
            </a:p>
          </p:txBody>
        </p:sp>
        <p:sp>
          <p:nvSpPr>
            <p:cNvPr id="93" name="Freeform 287"/>
            <p:cNvSpPr/>
            <p:nvPr/>
          </p:nvSpPr>
          <p:spPr bwMode="auto">
            <a:xfrm>
              <a:off x="6037996" y="3073845"/>
              <a:ext cx="84574" cy="84574"/>
            </a:xfrm>
            <a:custGeom>
              <a:avLst/>
              <a:gdLst>
                <a:gd name="T0" fmla="*/ 0 w 78"/>
                <a:gd name="T1" fmla="*/ 0 h 78"/>
                <a:gd name="T2" fmla="*/ 7 w 78"/>
                <a:gd name="T3" fmla="*/ 78 h 78"/>
                <a:gd name="T4" fmla="*/ 78 w 78"/>
                <a:gd name="T5" fmla="*/ 7 h 78"/>
                <a:gd name="T6" fmla="*/ 0 w 78"/>
                <a:gd name="T7" fmla="*/ 0 h 78"/>
              </a:gdLst>
              <a:ahLst/>
              <a:cxnLst>
                <a:cxn ang="0">
                  <a:pos x="T0" y="T1"/>
                </a:cxn>
                <a:cxn ang="0">
                  <a:pos x="T2" y="T3"/>
                </a:cxn>
                <a:cxn ang="0">
                  <a:pos x="T4" y="T5"/>
                </a:cxn>
                <a:cxn ang="0">
                  <a:pos x="T6" y="T7"/>
                </a:cxn>
              </a:cxnLst>
              <a:rect l="0" t="0" r="r" b="b"/>
              <a:pathLst>
                <a:path w="78" h="78">
                  <a:moveTo>
                    <a:pt x="0" y="0"/>
                  </a:moveTo>
                  <a:lnTo>
                    <a:pt x="7" y="78"/>
                  </a:lnTo>
                  <a:lnTo>
                    <a:pt x="78" y="7"/>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sz="1425">
                <a:solidFill>
                  <a:srgbClr val="000000"/>
                </a:solidFill>
                <a:latin typeface="+mj-ea"/>
                <a:ea typeface="+mj-ea"/>
              </a:endParaRPr>
            </a:p>
          </p:txBody>
        </p:sp>
        <p:sp>
          <p:nvSpPr>
            <p:cNvPr id="94" name="Freeform 288"/>
            <p:cNvSpPr/>
            <p:nvPr/>
          </p:nvSpPr>
          <p:spPr bwMode="auto">
            <a:xfrm>
              <a:off x="6064018" y="3099868"/>
              <a:ext cx="61805" cy="61805"/>
            </a:xfrm>
            <a:custGeom>
              <a:avLst/>
              <a:gdLst>
                <a:gd name="T0" fmla="*/ 28 w 57"/>
                <a:gd name="T1" fmla="*/ 57 h 57"/>
                <a:gd name="T2" fmla="*/ 0 w 57"/>
                <a:gd name="T3" fmla="*/ 31 h 57"/>
                <a:gd name="T4" fmla="*/ 31 w 57"/>
                <a:gd name="T5" fmla="*/ 0 h 57"/>
                <a:gd name="T6" fmla="*/ 57 w 57"/>
                <a:gd name="T7" fmla="*/ 28 h 57"/>
                <a:gd name="T8" fmla="*/ 28 w 57"/>
                <a:gd name="T9" fmla="*/ 57 h 57"/>
                <a:gd name="T10" fmla="*/ 28 w 57"/>
                <a:gd name="T11" fmla="*/ 57 h 57"/>
              </a:gdLst>
              <a:ahLst/>
              <a:cxnLst>
                <a:cxn ang="0">
                  <a:pos x="T0" y="T1"/>
                </a:cxn>
                <a:cxn ang="0">
                  <a:pos x="T2" y="T3"/>
                </a:cxn>
                <a:cxn ang="0">
                  <a:pos x="T4" y="T5"/>
                </a:cxn>
                <a:cxn ang="0">
                  <a:pos x="T6" y="T7"/>
                </a:cxn>
                <a:cxn ang="0">
                  <a:pos x="T8" y="T9"/>
                </a:cxn>
                <a:cxn ang="0">
                  <a:pos x="T10" y="T11"/>
                </a:cxn>
              </a:cxnLst>
              <a:rect l="0" t="0" r="r" b="b"/>
              <a:pathLst>
                <a:path w="57" h="57">
                  <a:moveTo>
                    <a:pt x="28" y="57"/>
                  </a:moveTo>
                  <a:lnTo>
                    <a:pt x="0" y="31"/>
                  </a:lnTo>
                  <a:lnTo>
                    <a:pt x="31" y="0"/>
                  </a:lnTo>
                  <a:lnTo>
                    <a:pt x="57" y="28"/>
                  </a:lnTo>
                  <a:lnTo>
                    <a:pt x="28" y="57"/>
                  </a:lnTo>
                  <a:lnTo>
                    <a:pt x="28" y="5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sz="1425">
                <a:solidFill>
                  <a:srgbClr val="000000"/>
                </a:solidFill>
                <a:latin typeface="+mj-ea"/>
                <a:ea typeface="+mj-ea"/>
              </a:endParaRPr>
            </a:p>
          </p:txBody>
        </p:sp>
        <p:sp>
          <p:nvSpPr>
            <p:cNvPr id="95" name="Freeform 289"/>
            <p:cNvSpPr/>
            <p:nvPr/>
          </p:nvSpPr>
          <p:spPr bwMode="auto">
            <a:xfrm>
              <a:off x="6330752" y="3366602"/>
              <a:ext cx="86743" cy="86743"/>
            </a:xfrm>
            <a:custGeom>
              <a:avLst/>
              <a:gdLst>
                <a:gd name="T0" fmla="*/ 80 w 80"/>
                <a:gd name="T1" fmla="*/ 80 h 80"/>
                <a:gd name="T2" fmla="*/ 0 w 80"/>
                <a:gd name="T3" fmla="*/ 71 h 80"/>
                <a:gd name="T4" fmla="*/ 71 w 80"/>
                <a:gd name="T5" fmla="*/ 0 h 80"/>
                <a:gd name="T6" fmla="*/ 80 w 80"/>
                <a:gd name="T7" fmla="*/ 80 h 80"/>
              </a:gdLst>
              <a:ahLst/>
              <a:cxnLst>
                <a:cxn ang="0">
                  <a:pos x="T0" y="T1"/>
                </a:cxn>
                <a:cxn ang="0">
                  <a:pos x="T2" y="T3"/>
                </a:cxn>
                <a:cxn ang="0">
                  <a:pos x="T4" y="T5"/>
                </a:cxn>
                <a:cxn ang="0">
                  <a:pos x="T6" y="T7"/>
                </a:cxn>
              </a:cxnLst>
              <a:rect l="0" t="0" r="r" b="b"/>
              <a:pathLst>
                <a:path w="80" h="80">
                  <a:moveTo>
                    <a:pt x="80" y="80"/>
                  </a:moveTo>
                  <a:lnTo>
                    <a:pt x="0" y="71"/>
                  </a:lnTo>
                  <a:lnTo>
                    <a:pt x="71" y="0"/>
                  </a:lnTo>
                  <a:lnTo>
                    <a:pt x="80" y="8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sz="1425">
                <a:solidFill>
                  <a:srgbClr val="000000"/>
                </a:solidFill>
                <a:latin typeface="+mj-ea"/>
                <a:ea typeface="+mj-ea"/>
              </a:endParaRPr>
            </a:p>
          </p:txBody>
        </p:sp>
        <p:sp>
          <p:nvSpPr>
            <p:cNvPr id="96" name="Freeform 290"/>
            <p:cNvSpPr/>
            <p:nvPr/>
          </p:nvSpPr>
          <p:spPr bwMode="auto">
            <a:xfrm>
              <a:off x="6327500" y="3364433"/>
              <a:ext cx="61805" cy="60720"/>
            </a:xfrm>
            <a:custGeom>
              <a:avLst/>
              <a:gdLst>
                <a:gd name="T0" fmla="*/ 29 w 57"/>
                <a:gd name="T1" fmla="*/ 56 h 56"/>
                <a:gd name="T2" fmla="*/ 0 w 57"/>
                <a:gd name="T3" fmla="*/ 30 h 56"/>
                <a:gd name="T4" fmla="*/ 31 w 57"/>
                <a:gd name="T5" fmla="*/ 0 h 56"/>
                <a:gd name="T6" fmla="*/ 57 w 57"/>
                <a:gd name="T7" fmla="*/ 28 h 56"/>
                <a:gd name="T8" fmla="*/ 29 w 57"/>
                <a:gd name="T9" fmla="*/ 56 h 56"/>
                <a:gd name="T10" fmla="*/ 29 w 57"/>
                <a:gd name="T11" fmla="*/ 56 h 56"/>
              </a:gdLst>
              <a:ahLst/>
              <a:cxnLst>
                <a:cxn ang="0">
                  <a:pos x="T0" y="T1"/>
                </a:cxn>
                <a:cxn ang="0">
                  <a:pos x="T2" y="T3"/>
                </a:cxn>
                <a:cxn ang="0">
                  <a:pos x="T4" y="T5"/>
                </a:cxn>
                <a:cxn ang="0">
                  <a:pos x="T6" y="T7"/>
                </a:cxn>
                <a:cxn ang="0">
                  <a:pos x="T8" y="T9"/>
                </a:cxn>
                <a:cxn ang="0">
                  <a:pos x="T10" y="T11"/>
                </a:cxn>
              </a:cxnLst>
              <a:rect l="0" t="0" r="r" b="b"/>
              <a:pathLst>
                <a:path w="57" h="56">
                  <a:moveTo>
                    <a:pt x="29" y="56"/>
                  </a:moveTo>
                  <a:lnTo>
                    <a:pt x="0" y="30"/>
                  </a:lnTo>
                  <a:lnTo>
                    <a:pt x="31" y="0"/>
                  </a:lnTo>
                  <a:lnTo>
                    <a:pt x="57" y="28"/>
                  </a:lnTo>
                  <a:lnTo>
                    <a:pt x="29" y="56"/>
                  </a:lnTo>
                  <a:lnTo>
                    <a:pt x="29" y="5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sz="1425">
                <a:solidFill>
                  <a:srgbClr val="000000"/>
                </a:solidFill>
                <a:latin typeface="+mj-ea"/>
                <a:ea typeface="+mj-ea"/>
              </a:endParaRPr>
            </a:p>
          </p:txBody>
        </p:sp>
        <p:sp>
          <p:nvSpPr>
            <p:cNvPr id="97" name="Freeform 291"/>
            <p:cNvSpPr/>
            <p:nvPr/>
          </p:nvSpPr>
          <p:spPr bwMode="auto">
            <a:xfrm>
              <a:off x="6330752" y="3073845"/>
              <a:ext cx="86743" cy="84574"/>
            </a:xfrm>
            <a:custGeom>
              <a:avLst/>
              <a:gdLst>
                <a:gd name="T0" fmla="*/ 80 w 80"/>
                <a:gd name="T1" fmla="*/ 0 h 78"/>
                <a:gd name="T2" fmla="*/ 0 w 80"/>
                <a:gd name="T3" fmla="*/ 7 h 78"/>
                <a:gd name="T4" fmla="*/ 71 w 80"/>
                <a:gd name="T5" fmla="*/ 78 h 78"/>
                <a:gd name="T6" fmla="*/ 80 w 80"/>
                <a:gd name="T7" fmla="*/ 0 h 78"/>
              </a:gdLst>
              <a:ahLst/>
              <a:cxnLst>
                <a:cxn ang="0">
                  <a:pos x="T0" y="T1"/>
                </a:cxn>
                <a:cxn ang="0">
                  <a:pos x="T2" y="T3"/>
                </a:cxn>
                <a:cxn ang="0">
                  <a:pos x="T4" y="T5"/>
                </a:cxn>
                <a:cxn ang="0">
                  <a:pos x="T6" y="T7"/>
                </a:cxn>
              </a:cxnLst>
              <a:rect l="0" t="0" r="r" b="b"/>
              <a:pathLst>
                <a:path w="80" h="78">
                  <a:moveTo>
                    <a:pt x="80" y="0"/>
                  </a:moveTo>
                  <a:lnTo>
                    <a:pt x="0" y="7"/>
                  </a:lnTo>
                  <a:lnTo>
                    <a:pt x="71" y="78"/>
                  </a:lnTo>
                  <a:lnTo>
                    <a:pt x="8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sz="1425">
                <a:solidFill>
                  <a:srgbClr val="000000"/>
                </a:solidFill>
                <a:latin typeface="+mj-ea"/>
                <a:ea typeface="+mj-ea"/>
              </a:endParaRPr>
            </a:p>
          </p:txBody>
        </p:sp>
        <p:sp>
          <p:nvSpPr>
            <p:cNvPr id="98" name="Freeform 292"/>
            <p:cNvSpPr/>
            <p:nvPr/>
          </p:nvSpPr>
          <p:spPr bwMode="auto">
            <a:xfrm>
              <a:off x="6327500" y="3099868"/>
              <a:ext cx="61805" cy="61805"/>
            </a:xfrm>
            <a:custGeom>
              <a:avLst/>
              <a:gdLst>
                <a:gd name="T0" fmla="*/ 31 w 57"/>
                <a:gd name="T1" fmla="*/ 57 h 57"/>
                <a:gd name="T2" fmla="*/ 0 w 57"/>
                <a:gd name="T3" fmla="*/ 28 h 57"/>
                <a:gd name="T4" fmla="*/ 29 w 57"/>
                <a:gd name="T5" fmla="*/ 0 h 57"/>
                <a:gd name="T6" fmla="*/ 57 w 57"/>
                <a:gd name="T7" fmla="*/ 31 h 57"/>
                <a:gd name="T8" fmla="*/ 31 w 57"/>
                <a:gd name="T9" fmla="*/ 57 h 57"/>
                <a:gd name="T10" fmla="*/ 31 w 57"/>
                <a:gd name="T11" fmla="*/ 57 h 57"/>
              </a:gdLst>
              <a:ahLst/>
              <a:cxnLst>
                <a:cxn ang="0">
                  <a:pos x="T0" y="T1"/>
                </a:cxn>
                <a:cxn ang="0">
                  <a:pos x="T2" y="T3"/>
                </a:cxn>
                <a:cxn ang="0">
                  <a:pos x="T4" y="T5"/>
                </a:cxn>
                <a:cxn ang="0">
                  <a:pos x="T6" y="T7"/>
                </a:cxn>
                <a:cxn ang="0">
                  <a:pos x="T8" y="T9"/>
                </a:cxn>
                <a:cxn ang="0">
                  <a:pos x="T10" y="T11"/>
                </a:cxn>
              </a:cxnLst>
              <a:rect l="0" t="0" r="r" b="b"/>
              <a:pathLst>
                <a:path w="57" h="57">
                  <a:moveTo>
                    <a:pt x="31" y="57"/>
                  </a:moveTo>
                  <a:lnTo>
                    <a:pt x="0" y="28"/>
                  </a:lnTo>
                  <a:lnTo>
                    <a:pt x="29" y="0"/>
                  </a:lnTo>
                  <a:lnTo>
                    <a:pt x="57" y="31"/>
                  </a:lnTo>
                  <a:lnTo>
                    <a:pt x="31" y="57"/>
                  </a:lnTo>
                  <a:lnTo>
                    <a:pt x="31" y="5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sz="1425">
                <a:solidFill>
                  <a:srgbClr val="000000"/>
                </a:solidFill>
                <a:latin typeface="+mj-ea"/>
                <a:ea typeface="+mj-ea"/>
              </a:endParaRPr>
            </a:p>
          </p:txBody>
        </p:sp>
        <p:sp>
          <p:nvSpPr>
            <p:cNvPr id="99" name="Freeform 293"/>
            <p:cNvSpPr/>
            <p:nvPr/>
          </p:nvSpPr>
          <p:spPr bwMode="auto">
            <a:xfrm>
              <a:off x="6037996" y="3366602"/>
              <a:ext cx="84574" cy="86743"/>
            </a:xfrm>
            <a:custGeom>
              <a:avLst/>
              <a:gdLst>
                <a:gd name="T0" fmla="*/ 0 w 78"/>
                <a:gd name="T1" fmla="*/ 80 h 80"/>
                <a:gd name="T2" fmla="*/ 7 w 78"/>
                <a:gd name="T3" fmla="*/ 0 h 80"/>
                <a:gd name="T4" fmla="*/ 78 w 78"/>
                <a:gd name="T5" fmla="*/ 71 h 80"/>
                <a:gd name="T6" fmla="*/ 0 w 78"/>
                <a:gd name="T7" fmla="*/ 80 h 80"/>
              </a:gdLst>
              <a:ahLst/>
              <a:cxnLst>
                <a:cxn ang="0">
                  <a:pos x="T0" y="T1"/>
                </a:cxn>
                <a:cxn ang="0">
                  <a:pos x="T2" y="T3"/>
                </a:cxn>
                <a:cxn ang="0">
                  <a:pos x="T4" y="T5"/>
                </a:cxn>
                <a:cxn ang="0">
                  <a:pos x="T6" y="T7"/>
                </a:cxn>
              </a:cxnLst>
              <a:rect l="0" t="0" r="r" b="b"/>
              <a:pathLst>
                <a:path w="78" h="80">
                  <a:moveTo>
                    <a:pt x="0" y="80"/>
                  </a:moveTo>
                  <a:lnTo>
                    <a:pt x="7" y="0"/>
                  </a:lnTo>
                  <a:lnTo>
                    <a:pt x="78" y="71"/>
                  </a:lnTo>
                  <a:lnTo>
                    <a:pt x="0" y="8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sz="1425">
                <a:solidFill>
                  <a:srgbClr val="000000"/>
                </a:solidFill>
                <a:latin typeface="+mj-ea"/>
                <a:ea typeface="+mj-ea"/>
              </a:endParaRPr>
            </a:p>
          </p:txBody>
        </p:sp>
        <p:sp>
          <p:nvSpPr>
            <p:cNvPr id="100" name="Freeform 294"/>
            <p:cNvSpPr/>
            <p:nvPr/>
          </p:nvSpPr>
          <p:spPr bwMode="auto">
            <a:xfrm>
              <a:off x="6064018" y="3364433"/>
              <a:ext cx="61805" cy="60720"/>
            </a:xfrm>
            <a:custGeom>
              <a:avLst/>
              <a:gdLst>
                <a:gd name="T0" fmla="*/ 31 w 57"/>
                <a:gd name="T1" fmla="*/ 56 h 56"/>
                <a:gd name="T2" fmla="*/ 0 w 57"/>
                <a:gd name="T3" fmla="*/ 28 h 56"/>
                <a:gd name="T4" fmla="*/ 28 w 57"/>
                <a:gd name="T5" fmla="*/ 0 h 56"/>
                <a:gd name="T6" fmla="*/ 57 w 57"/>
                <a:gd name="T7" fmla="*/ 30 h 56"/>
                <a:gd name="T8" fmla="*/ 31 w 57"/>
                <a:gd name="T9" fmla="*/ 56 h 56"/>
                <a:gd name="T10" fmla="*/ 31 w 57"/>
                <a:gd name="T11" fmla="*/ 56 h 56"/>
              </a:gdLst>
              <a:ahLst/>
              <a:cxnLst>
                <a:cxn ang="0">
                  <a:pos x="T0" y="T1"/>
                </a:cxn>
                <a:cxn ang="0">
                  <a:pos x="T2" y="T3"/>
                </a:cxn>
                <a:cxn ang="0">
                  <a:pos x="T4" y="T5"/>
                </a:cxn>
                <a:cxn ang="0">
                  <a:pos x="T6" y="T7"/>
                </a:cxn>
                <a:cxn ang="0">
                  <a:pos x="T8" y="T9"/>
                </a:cxn>
                <a:cxn ang="0">
                  <a:pos x="T10" y="T11"/>
                </a:cxn>
              </a:cxnLst>
              <a:rect l="0" t="0" r="r" b="b"/>
              <a:pathLst>
                <a:path w="57" h="56">
                  <a:moveTo>
                    <a:pt x="31" y="56"/>
                  </a:moveTo>
                  <a:lnTo>
                    <a:pt x="0" y="28"/>
                  </a:lnTo>
                  <a:lnTo>
                    <a:pt x="28" y="0"/>
                  </a:lnTo>
                  <a:lnTo>
                    <a:pt x="57" y="30"/>
                  </a:lnTo>
                  <a:lnTo>
                    <a:pt x="31" y="56"/>
                  </a:lnTo>
                  <a:lnTo>
                    <a:pt x="31" y="5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sz="1425">
                <a:solidFill>
                  <a:srgbClr val="000000"/>
                </a:solidFill>
                <a:latin typeface="+mj-ea"/>
                <a:ea typeface="+mj-ea"/>
              </a:endParaRPr>
            </a:p>
          </p:txBody>
        </p:sp>
      </p:grpSp>
      <p:grpSp>
        <p:nvGrpSpPr>
          <p:cNvPr id="101" name="组合 100"/>
          <p:cNvGrpSpPr/>
          <p:nvPr/>
        </p:nvGrpSpPr>
        <p:grpSpPr>
          <a:xfrm>
            <a:off x="8329057" y="3660550"/>
            <a:ext cx="3252697" cy="1382504"/>
            <a:chOff x="2684113" y="4764786"/>
            <a:chExt cx="2581556" cy="1310890"/>
          </a:xfrm>
        </p:grpSpPr>
        <p:sp>
          <p:nvSpPr>
            <p:cNvPr id="102" name="文本框 101"/>
            <p:cNvSpPr txBox="1"/>
            <p:nvPr/>
          </p:nvSpPr>
          <p:spPr bwMode="auto">
            <a:xfrm>
              <a:off x="2684113" y="5112624"/>
              <a:ext cx="2415301" cy="963052"/>
            </a:xfrm>
            <a:prstGeom prst="rect">
              <a:avLst/>
            </a:prstGeom>
            <a:noFill/>
          </p:spPr>
          <p:txBody>
            <a:bodyPr wrap="square">
              <a:spAutoFit/>
            </a:bodyPr>
            <a:lstStyle/>
            <a:p>
              <a:pPr>
                <a:lnSpc>
                  <a:spcPct val="125000"/>
                </a:lnSpc>
              </a:pPr>
              <a:r>
                <a:rPr lang="zh-CN" altLang="en-US" sz="1600" dirty="0">
                  <a:solidFill>
                    <a:schemeClr val="bg1">
                      <a:lumMod val="65000"/>
                    </a:schemeClr>
                  </a:solidFill>
                  <a:latin typeface="微软雅黑" panose="020B0503020204020204" pitchFamily="34" charset="-122"/>
                  <a:ea typeface="微软雅黑" panose="020B0503020204020204" pitchFamily="34" charset="-122"/>
                  <a:cs typeface="Lato Light" charset="0"/>
                  <a:sym typeface="Lato Light" charset="0"/>
                </a:rPr>
                <a:t>长途专线：适用于托管中心所有会员；三所交易专线：不包括</a:t>
              </a:r>
              <a:r>
                <a:rPr lang="en-US" altLang="zh-CN" sz="1600" dirty="0">
                  <a:solidFill>
                    <a:schemeClr val="bg1">
                      <a:lumMod val="65000"/>
                    </a:schemeClr>
                  </a:solidFill>
                  <a:latin typeface="微软雅黑" panose="020B0503020204020204" pitchFamily="34" charset="-122"/>
                  <a:ea typeface="微软雅黑" panose="020B0503020204020204" pitchFamily="34" charset="-122"/>
                  <a:cs typeface="Lato Light" charset="0"/>
                  <a:sym typeface="Lato Light" charset="0"/>
                </a:rPr>
                <a:t>G</a:t>
              </a:r>
              <a:r>
                <a:rPr lang="zh-CN" altLang="en-US" sz="1600" dirty="0">
                  <a:solidFill>
                    <a:schemeClr val="bg1">
                      <a:lumMod val="65000"/>
                    </a:schemeClr>
                  </a:solidFill>
                  <a:latin typeface="微软雅黑" panose="020B0503020204020204" pitchFamily="34" charset="-122"/>
                  <a:ea typeface="微软雅黑" panose="020B0503020204020204" pitchFamily="34" charset="-122"/>
                  <a:cs typeface="Lato Light" charset="0"/>
                  <a:sym typeface="Lato Light" charset="0"/>
                </a:rPr>
                <a:t>机房策略服务</a:t>
              </a:r>
              <a:r>
                <a:rPr lang="zh-CN" altLang="en-US" sz="1600" dirty="0" smtClean="0">
                  <a:solidFill>
                    <a:schemeClr val="bg1">
                      <a:lumMod val="65000"/>
                    </a:schemeClr>
                  </a:solidFill>
                  <a:latin typeface="微软雅黑" panose="020B0503020204020204" pitchFamily="34" charset="-122"/>
                  <a:ea typeface="微软雅黑" panose="020B0503020204020204" pitchFamily="34" charset="-122"/>
                  <a:cs typeface="Lato Light" charset="0"/>
                  <a:sym typeface="Lato Light" charset="0"/>
                </a:rPr>
                <a:t>器</a:t>
              </a:r>
              <a:endParaRPr lang="en-US" altLang="zh-CN" sz="1265" dirty="0">
                <a:solidFill>
                  <a:srgbClr val="000000"/>
                </a:solidFill>
                <a:latin typeface="+mj-ea"/>
                <a:ea typeface="+mj-ea"/>
                <a:cs typeface="Lato Light" charset="0"/>
                <a:sym typeface="Lato Light" charset="0"/>
              </a:endParaRPr>
            </a:p>
          </p:txBody>
        </p:sp>
        <p:sp>
          <p:nvSpPr>
            <p:cNvPr id="103" name="文本框 102"/>
            <p:cNvSpPr txBox="1"/>
            <p:nvPr/>
          </p:nvSpPr>
          <p:spPr bwMode="auto">
            <a:xfrm>
              <a:off x="2704595" y="4764786"/>
              <a:ext cx="2561074" cy="379384"/>
            </a:xfrm>
            <a:prstGeom prst="rect">
              <a:avLst/>
            </a:prstGeom>
            <a:noFill/>
          </p:spPr>
          <p:txBody>
            <a:bodyPr wrap="square">
              <a:spAutoFit/>
            </a:bodyPr>
            <a:lstStyle/>
            <a:p>
              <a:pPr>
                <a:defRPr/>
              </a:pPr>
              <a:r>
                <a:rPr lang="zh-CN" altLang="en-US" sz="2000" spc="105" dirty="0">
                  <a:solidFill>
                    <a:schemeClr val="tx1">
                      <a:lumMod val="65000"/>
                      <a:lumOff val="35000"/>
                    </a:schemeClr>
                  </a:solidFill>
                  <a:latin typeface="微软雅黑" panose="020B0503020204020204" pitchFamily="34" charset="-122"/>
                  <a:ea typeface="微软雅黑" panose="020B0503020204020204" pitchFamily="34" charset="-122"/>
                </a:rPr>
                <a:t>长途专线</a:t>
              </a:r>
              <a:r>
                <a:rPr lang="en-US" altLang="zh-CN" sz="2000" spc="105"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2000" spc="105" dirty="0">
                  <a:solidFill>
                    <a:schemeClr val="tx1">
                      <a:lumMod val="65000"/>
                      <a:lumOff val="35000"/>
                    </a:schemeClr>
                  </a:solidFill>
                  <a:latin typeface="微软雅黑" panose="020B0503020204020204" pitchFamily="34" charset="-122"/>
                  <a:ea typeface="微软雅黑" panose="020B0503020204020204" pitchFamily="34" charset="-122"/>
                </a:rPr>
                <a:t>三所交易专线</a:t>
              </a:r>
              <a:endParaRPr lang="zh-CN" altLang="en-US" sz="2000" spc="105"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104" name="组合 103"/>
          <p:cNvGrpSpPr/>
          <p:nvPr/>
        </p:nvGrpSpPr>
        <p:grpSpPr>
          <a:xfrm>
            <a:off x="5203395" y="5324284"/>
            <a:ext cx="834448" cy="834448"/>
            <a:chOff x="3237545" y="4561747"/>
            <a:chExt cx="1146960" cy="1146960"/>
          </a:xfrm>
        </p:grpSpPr>
        <p:sp>
          <p:nvSpPr>
            <p:cNvPr id="105" name="圆角矩形 104"/>
            <p:cNvSpPr/>
            <p:nvPr/>
          </p:nvSpPr>
          <p:spPr>
            <a:xfrm>
              <a:off x="3237545" y="4561747"/>
              <a:ext cx="1146960" cy="1146960"/>
            </a:xfrm>
            <a:prstGeom prst="roundRect">
              <a:avLst>
                <a:gd name="adj" fmla="val 50000"/>
              </a:avLst>
            </a:prstGeom>
            <a:solidFill>
              <a:schemeClr val="accent3"/>
            </a:solidFill>
            <a:ln w="2540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25">
                <a:solidFill>
                  <a:srgbClr val="FFFFFF"/>
                </a:solidFill>
                <a:latin typeface="+mj-ea"/>
                <a:ea typeface="+mj-ea"/>
              </a:endParaRPr>
            </a:p>
          </p:txBody>
        </p:sp>
        <p:sp>
          <p:nvSpPr>
            <p:cNvPr id="106" name="圆角矩形 105"/>
            <p:cNvSpPr/>
            <p:nvPr/>
          </p:nvSpPr>
          <p:spPr>
            <a:xfrm>
              <a:off x="3351014" y="4675216"/>
              <a:ext cx="920023" cy="920023"/>
            </a:xfrm>
            <a:prstGeom prst="roundRect">
              <a:avLst>
                <a:gd name="adj" fmla="val 50000"/>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317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25">
                <a:solidFill>
                  <a:srgbClr val="FFFFFF"/>
                </a:solidFill>
                <a:latin typeface="+mj-ea"/>
                <a:ea typeface="+mj-ea"/>
              </a:endParaRPr>
            </a:p>
          </p:txBody>
        </p:sp>
      </p:grpSp>
      <p:grpSp>
        <p:nvGrpSpPr>
          <p:cNvPr id="107" name="组合 106"/>
          <p:cNvGrpSpPr/>
          <p:nvPr/>
        </p:nvGrpSpPr>
        <p:grpSpPr>
          <a:xfrm>
            <a:off x="5528637" y="5446154"/>
            <a:ext cx="291114" cy="274977"/>
            <a:chOff x="4882149" y="3025052"/>
            <a:chExt cx="489013" cy="461905"/>
          </a:xfrm>
          <a:solidFill>
            <a:schemeClr val="accent3"/>
          </a:solidFill>
        </p:grpSpPr>
        <p:sp>
          <p:nvSpPr>
            <p:cNvPr id="108" name="Freeform 250"/>
            <p:cNvSpPr/>
            <p:nvPr/>
          </p:nvSpPr>
          <p:spPr bwMode="auto">
            <a:xfrm>
              <a:off x="4882149" y="3161672"/>
              <a:ext cx="468411" cy="325285"/>
            </a:xfrm>
            <a:custGeom>
              <a:avLst/>
              <a:gdLst>
                <a:gd name="T0" fmla="*/ 102 w 183"/>
                <a:gd name="T1" fmla="*/ 127 h 127"/>
                <a:gd name="T2" fmla="*/ 65 w 183"/>
                <a:gd name="T3" fmla="*/ 119 h 127"/>
                <a:gd name="T4" fmla="*/ 20 w 183"/>
                <a:gd name="T5" fmla="*/ 0 h 127"/>
                <a:gd name="T6" fmla="*/ 50 w 183"/>
                <a:gd name="T7" fmla="*/ 14 h 127"/>
                <a:gd name="T8" fmla="*/ 78 w 183"/>
                <a:gd name="T9" fmla="*/ 89 h 127"/>
                <a:gd name="T10" fmla="*/ 154 w 183"/>
                <a:gd name="T11" fmla="*/ 60 h 127"/>
                <a:gd name="T12" fmla="*/ 183 w 183"/>
                <a:gd name="T13" fmla="*/ 74 h 127"/>
                <a:gd name="T14" fmla="*/ 134 w 183"/>
                <a:gd name="T15" fmla="*/ 121 h 127"/>
                <a:gd name="T16" fmla="*/ 102 w 183"/>
                <a:gd name="T17" fmla="*/ 12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3" h="127">
                  <a:moveTo>
                    <a:pt x="102" y="127"/>
                  </a:moveTo>
                  <a:cubicBezTo>
                    <a:pt x="89" y="127"/>
                    <a:pt x="77" y="124"/>
                    <a:pt x="65" y="119"/>
                  </a:cubicBezTo>
                  <a:cubicBezTo>
                    <a:pt x="20" y="98"/>
                    <a:pt x="0" y="45"/>
                    <a:pt x="20" y="0"/>
                  </a:cubicBezTo>
                  <a:cubicBezTo>
                    <a:pt x="50" y="14"/>
                    <a:pt x="50" y="14"/>
                    <a:pt x="50" y="14"/>
                  </a:cubicBezTo>
                  <a:cubicBezTo>
                    <a:pt x="37" y="42"/>
                    <a:pt x="50" y="76"/>
                    <a:pt x="78" y="89"/>
                  </a:cubicBezTo>
                  <a:cubicBezTo>
                    <a:pt x="107" y="102"/>
                    <a:pt x="141" y="89"/>
                    <a:pt x="154" y="60"/>
                  </a:cubicBezTo>
                  <a:cubicBezTo>
                    <a:pt x="183" y="74"/>
                    <a:pt x="183" y="74"/>
                    <a:pt x="183" y="74"/>
                  </a:cubicBezTo>
                  <a:cubicBezTo>
                    <a:pt x="174" y="96"/>
                    <a:pt x="156" y="112"/>
                    <a:pt x="134" y="121"/>
                  </a:cubicBezTo>
                  <a:cubicBezTo>
                    <a:pt x="123" y="125"/>
                    <a:pt x="112" y="127"/>
                    <a:pt x="102" y="1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sz="1425">
                <a:solidFill>
                  <a:srgbClr val="000000"/>
                </a:solidFill>
                <a:latin typeface="+mj-ea"/>
                <a:ea typeface="+mj-ea"/>
              </a:endParaRPr>
            </a:p>
          </p:txBody>
        </p:sp>
        <p:sp>
          <p:nvSpPr>
            <p:cNvPr id="109" name="Freeform 251"/>
            <p:cNvSpPr/>
            <p:nvPr/>
          </p:nvSpPr>
          <p:spPr bwMode="auto">
            <a:xfrm>
              <a:off x="4942869" y="3028305"/>
              <a:ext cx="179991" cy="148547"/>
            </a:xfrm>
            <a:custGeom>
              <a:avLst/>
              <a:gdLst>
                <a:gd name="T0" fmla="*/ 70 w 70"/>
                <a:gd name="T1" fmla="*/ 0 h 58"/>
                <a:gd name="T2" fmla="*/ 8 w 70"/>
                <a:gd name="T3" fmla="*/ 33 h 58"/>
                <a:gd name="T4" fmla="*/ 0 w 70"/>
                <a:gd name="T5" fmla="*/ 45 h 58"/>
                <a:gd name="T6" fmla="*/ 30 w 70"/>
                <a:gd name="T7" fmla="*/ 58 h 58"/>
                <a:gd name="T8" fmla="*/ 33 w 70"/>
                <a:gd name="T9" fmla="*/ 53 h 58"/>
                <a:gd name="T10" fmla="*/ 70 w 70"/>
                <a:gd name="T11" fmla="*/ 33 h 58"/>
                <a:gd name="T12" fmla="*/ 70 w 70"/>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70" h="58">
                  <a:moveTo>
                    <a:pt x="70" y="0"/>
                  </a:moveTo>
                  <a:cubicBezTo>
                    <a:pt x="45" y="2"/>
                    <a:pt x="23" y="14"/>
                    <a:pt x="8" y="33"/>
                  </a:cubicBezTo>
                  <a:cubicBezTo>
                    <a:pt x="5" y="37"/>
                    <a:pt x="2" y="41"/>
                    <a:pt x="0" y="45"/>
                  </a:cubicBezTo>
                  <a:cubicBezTo>
                    <a:pt x="30" y="58"/>
                    <a:pt x="30" y="58"/>
                    <a:pt x="30" y="58"/>
                  </a:cubicBezTo>
                  <a:cubicBezTo>
                    <a:pt x="31" y="57"/>
                    <a:pt x="32" y="55"/>
                    <a:pt x="33" y="53"/>
                  </a:cubicBezTo>
                  <a:cubicBezTo>
                    <a:pt x="42" y="42"/>
                    <a:pt x="55" y="35"/>
                    <a:pt x="70" y="33"/>
                  </a:cubicBezTo>
                  <a:lnTo>
                    <a:pt x="7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sz="1425">
                <a:solidFill>
                  <a:srgbClr val="000000"/>
                </a:solidFill>
                <a:latin typeface="+mj-ea"/>
                <a:ea typeface="+mj-ea"/>
              </a:endParaRPr>
            </a:p>
          </p:txBody>
        </p:sp>
        <p:sp>
          <p:nvSpPr>
            <p:cNvPr id="110" name="Freeform 252"/>
            <p:cNvSpPr/>
            <p:nvPr/>
          </p:nvSpPr>
          <p:spPr bwMode="auto">
            <a:xfrm>
              <a:off x="5284419" y="3276606"/>
              <a:ext cx="86743" cy="54214"/>
            </a:xfrm>
            <a:custGeom>
              <a:avLst/>
              <a:gdLst>
                <a:gd name="T0" fmla="*/ 1 w 34"/>
                <a:gd name="T1" fmla="*/ 0 h 21"/>
                <a:gd name="T2" fmla="*/ 0 w 34"/>
                <a:gd name="T3" fmla="*/ 8 h 21"/>
                <a:gd name="T4" fmla="*/ 29 w 34"/>
                <a:gd name="T5" fmla="*/ 21 h 21"/>
                <a:gd name="T6" fmla="*/ 34 w 34"/>
                <a:gd name="T7" fmla="*/ 0 h 21"/>
                <a:gd name="T8" fmla="*/ 1 w 34"/>
                <a:gd name="T9" fmla="*/ 0 h 21"/>
              </a:gdLst>
              <a:ahLst/>
              <a:cxnLst>
                <a:cxn ang="0">
                  <a:pos x="T0" y="T1"/>
                </a:cxn>
                <a:cxn ang="0">
                  <a:pos x="T2" y="T3"/>
                </a:cxn>
                <a:cxn ang="0">
                  <a:pos x="T4" y="T5"/>
                </a:cxn>
                <a:cxn ang="0">
                  <a:pos x="T6" y="T7"/>
                </a:cxn>
                <a:cxn ang="0">
                  <a:pos x="T8" y="T9"/>
                </a:cxn>
              </a:cxnLst>
              <a:rect l="0" t="0" r="r" b="b"/>
              <a:pathLst>
                <a:path w="34" h="21">
                  <a:moveTo>
                    <a:pt x="1" y="0"/>
                  </a:moveTo>
                  <a:cubicBezTo>
                    <a:pt x="1" y="3"/>
                    <a:pt x="0" y="5"/>
                    <a:pt x="0" y="8"/>
                  </a:cubicBezTo>
                  <a:cubicBezTo>
                    <a:pt x="29" y="21"/>
                    <a:pt x="29" y="21"/>
                    <a:pt x="29" y="21"/>
                  </a:cubicBezTo>
                  <a:cubicBezTo>
                    <a:pt x="32" y="14"/>
                    <a:pt x="33" y="7"/>
                    <a:pt x="34"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sz="1425">
                <a:solidFill>
                  <a:srgbClr val="000000"/>
                </a:solidFill>
                <a:latin typeface="+mj-ea"/>
                <a:ea typeface="+mj-ea"/>
              </a:endParaRPr>
            </a:p>
          </p:txBody>
        </p:sp>
        <p:sp>
          <p:nvSpPr>
            <p:cNvPr id="111" name="Freeform 253"/>
            <p:cNvSpPr/>
            <p:nvPr/>
          </p:nvSpPr>
          <p:spPr bwMode="auto">
            <a:xfrm>
              <a:off x="5143462" y="3025052"/>
              <a:ext cx="227700" cy="230953"/>
            </a:xfrm>
            <a:custGeom>
              <a:avLst/>
              <a:gdLst>
                <a:gd name="T0" fmla="*/ 89 w 89"/>
                <a:gd name="T1" fmla="*/ 90 h 90"/>
                <a:gd name="T2" fmla="*/ 57 w 89"/>
                <a:gd name="T3" fmla="*/ 90 h 90"/>
                <a:gd name="T4" fmla="*/ 0 w 89"/>
                <a:gd name="T5" fmla="*/ 33 h 90"/>
                <a:gd name="T6" fmla="*/ 0 w 89"/>
                <a:gd name="T7" fmla="*/ 0 h 90"/>
                <a:gd name="T8" fmla="*/ 89 w 89"/>
                <a:gd name="T9" fmla="*/ 90 h 90"/>
              </a:gdLst>
              <a:ahLst/>
              <a:cxnLst>
                <a:cxn ang="0">
                  <a:pos x="T0" y="T1"/>
                </a:cxn>
                <a:cxn ang="0">
                  <a:pos x="T2" y="T3"/>
                </a:cxn>
                <a:cxn ang="0">
                  <a:pos x="T4" y="T5"/>
                </a:cxn>
                <a:cxn ang="0">
                  <a:pos x="T6" y="T7"/>
                </a:cxn>
                <a:cxn ang="0">
                  <a:pos x="T8" y="T9"/>
                </a:cxn>
              </a:cxnLst>
              <a:rect l="0" t="0" r="r" b="b"/>
              <a:pathLst>
                <a:path w="89" h="90">
                  <a:moveTo>
                    <a:pt x="89" y="90"/>
                  </a:moveTo>
                  <a:cubicBezTo>
                    <a:pt x="57" y="90"/>
                    <a:pt x="57" y="90"/>
                    <a:pt x="57" y="90"/>
                  </a:cubicBezTo>
                  <a:cubicBezTo>
                    <a:pt x="57" y="59"/>
                    <a:pt x="31" y="33"/>
                    <a:pt x="0" y="33"/>
                  </a:cubicBezTo>
                  <a:cubicBezTo>
                    <a:pt x="0" y="0"/>
                    <a:pt x="0" y="0"/>
                    <a:pt x="0" y="0"/>
                  </a:cubicBezTo>
                  <a:cubicBezTo>
                    <a:pt x="49" y="0"/>
                    <a:pt x="89" y="41"/>
                    <a:pt x="89" y="9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sz="1425">
                <a:solidFill>
                  <a:srgbClr val="000000"/>
                </a:solidFill>
                <a:latin typeface="+mj-ea"/>
                <a:ea typeface="+mj-ea"/>
              </a:endParaRPr>
            </a:p>
          </p:txBody>
        </p:sp>
        <p:sp>
          <p:nvSpPr>
            <p:cNvPr id="112" name="Rectangle 254"/>
            <p:cNvSpPr>
              <a:spLocks noChangeArrowheads="1"/>
            </p:cNvSpPr>
            <p:nvPr/>
          </p:nvSpPr>
          <p:spPr bwMode="auto">
            <a:xfrm>
              <a:off x="5058888" y="3284196"/>
              <a:ext cx="43371" cy="5421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sz="1425">
                <a:solidFill>
                  <a:srgbClr val="000000"/>
                </a:solidFill>
                <a:latin typeface="+mj-ea"/>
                <a:ea typeface="+mj-ea"/>
              </a:endParaRPr>
            </a:p>
          </p:txBody>
        </p:sp>
        <p:sp>
          <p:nvSpPr>
            <p:cNvPr id="113" name="Rectangle 255"/>
            <p:cNvSpPr>
              <a:spLocks noChangeArrowheads="1"/>
            </p:cNvSpPr>
            <p:nvPr/>
          </p:nvSpPr>
          <p:spPr bwMode="auto">
            <a:xfrm>
              <a:off x="5122860" y="3218054"/>
              <a:ext cx="41203" cy="12035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sz="1425">
                <a:solidFill>
                  <a:srgbClr val="000000"/>
                </a:solidFill>
                <a:latin typeface="+mj-ea"/>
                <a:ea typeface="+mj-ea"/>
              </a:endParaRPr>
            </a:p>
          </p:txBody>
        </p:sp>
        <p:sp>
          <p:nvSpPr>
            <p:cNvPr id="114" name="Rectangle 256"/>
            <p:cNvSpPr>
              <a:spLocks noChangeArrowheads="1"/>
            </p:cNvSpPr>
            <p:nvPr/>
          </p:nvSpPr>
          <p:spPr bwMode="auto">
            <a:xfrm>
              <a:off x="5184664" y="3182273"/>
              <a:ext cx="41203" cy="1561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sz="1425">
                <a:solidFill>
                  <a:srgbClr val="000000"/>
                </a:solidFill>
                <a:latin typeface="+mj-ea"/>
                <a:ea typeface="+mj-ea"/>
              </a:endParaRPr>
            </a:p>
          </p:txBody>
        </p:sp>
      </p:grpSp>
      <p:grpSp>
        <p:nvGrpSpPr>
          <p:cNvPr id="115" name="组合 114"/>
          <p:cNvGrpSpPr/>
          <p:nvPr/>
        </p:nvGrpSpPr>
        <p:grpSpPr>
          <a:xfrm>
            <a:off x="7253441" y="1958844"/>
            <a:ext cx="834448" cy="834448"/>
            <a:chOff x="3237545" y="4561747"/>
            <a:chExt cx="1146960" cy="1146960"/>
          </a:xfrm>
        </p:grpSpPr>
        <p:sp>
          <p:nvSpPr>
            <p:cNvPr id="116" name="圆角矩形 115"/>
            <p:cNvSpPr/>
            <p:nvPr/>
          </p:nvSpPr>
          <p:spPr>
            <a:xfrm>
              <a:off x="3237545" y="4561747"/>
              <a:ext cx="1146960" cy="1146960"/>
            </a:xfrm>
            <a:prstGeom prst="roundRect">
              <a:avLst>
                <a:gd name="adj" fmla="val 50000"/>
              </a:avLst>
            </a:prstGeom>
            <a:solidFill>
              <a:schemeClr val="accent2"/>
            </a:solidFill>
            <a:ln w="2540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25">
                <a:solidFill>
                  <a:srgbClr val="FFFFFF"/>
                </a:solidFill>
                <a:latin typeface="+mj-ea"/>
                <a:ea typeface="+mj-ea"/>
              </a:endParaRPr>
            </a:p>
          </p:txBody>
        </p:sp>
        <p:sp>
          <p:nvSpPr>
            <p:cNvPr id="117" name="圆角矩形 116"/>
            <p:cNvSpPr/>
            <p:nvPr/>
          </p:nvSpPr>
          <p:spPr>
            <a:xfrm>
              <a:off x="3351014" y="4675216"/>
              <a:ext cx="920023" cy="920023"/>
            </a:xfrm>
            <a:prstGeom prst="roundRect">
              <a:avLst>
                <a:gd name="adj" fmla="val 50000"/>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317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25">
                <a:solidFill>
                  <a:srgbClr val="FFFFFF"/>
                </a:solidFill>
                <a:latin typeface="+mj-ea"/>
                <a:ea typeface="+mj-ea"/>
              </a:endParaRPr>
            </a:p>
          </p:txBody>
        </p:sp>
      </p:grpSp>
      <p:grpSp>
        <p:nvGrpSpPr>
          <p:cNvPr id="118" name="组合 117"/>
          <p:cNvGrpSpPr/>
          <p:nvPr/>
        </p:nvGrpSpPr>
        <p:grpSpPr>
          <a:xfrm>
            <a:off x="7529896" y="2242935"/>
            <a:ext cx="322099" cy="231729"/>
            <a:chOff x="3820635" y="3071676"/>
            <a:chExt cx="541058" cy="389258"/>
          </a:xfrm>
          <a:solidFill>
            <a:schemeClr val="accent2"/>
          </a:solidFill>
        </p:grpSpPr>
        <p:sp>
          <p:nvSpPr>
            <p:cNvPr id="119" name="Freeform 226"/>
            <p:cNvSpPr>
              <a:spLocks noEditPoints="1"/>
            </p:cNvSpPr>
            <p:nvPr/>
          </p:nvSpPr>
          <p:spPr bwMode="auto">
            <a:xfrm>
              <a:off x="3820635" y="3071676"/>
              <a:ext cx="438051" cy="389258"/>
            </a:xfrm>
            <a:custGeom>
              <a:avLst/>
              <a:gdLst>
                <a:gd name="T0" fmla="*/ 166 w 171"/>
                <a:gd name="T1" fmla="*/ 0 h 152"/>
                <a:gd name="T2" fmla="*/ 6 w 171"/>
                <a:gd name="T3" fmla="*/ 0 h 152"/>
                <a:gd name="T4" fmla="*/ 0 w 171"/>
                <a:gd name="T5" fmla="*/ 6 h 152"/>
                <a:gd name="T6" fmla="*/ 0 w 171"/>
                <a:gd name="T7" fmla="*/ 147 h 152"/>
                <a:gd name="T8" fmla="*/ 6 w 171"/>
                <a:gd name="T9" fmla="*/ 152 h 152"/>
                <a:gd name="T10" fmla="*/ 166 w 171"/>
                <a:gd name="T11" fmla="*/ 152 h 152"/>
                <a:gd name="T12" fmla="*/ 171 w 171"/>
                <a:gd name="T13" fmla="*/ 147 h 152"/>
                <a:gd name="T14" fmla="*/ 171 w 171"/>
                <a:gd name="T15" fmla="*/ 6 h 152"/>
                <a:gd name="T16" fmla="*/ 166 w 171"/>
                <a:gd name="T17" fmla="*/ 0 h 152"/>
                <a:gd name="T18" fmla="*/ 132 w 171"/>
                <a:gd name="T19" fmla="*/ 12 h 152"/>
                <a:gd name="T20" fmla="*/ 139 w 171"/>
                <a:gd name="T21" fmla="*/ 19 h 152"/>
                <a:gd name="T22" fmla="*/ 132 w 171"/>
                <a:gd name="T23" fmla="*/ 26 h 152"/>
                <a:gd name="T24" fmla="*/ 124 w 171"/>
                <a:gd name="T25" fmla="*/ 19 h 152"/>
                <a:gd name="T26" fmla="*/ 132 w 171"/>
                <a:gd name="T27" fmla="*/ 12 h 152"/>
                <a:gd name="T28" fmla="*/ 110 w 171"/>
                <a:gd name="T29" fmla="*/ 12 h 152"/>
                <a:gd name="T30" fmla="*/ 118 w 171"/>
                <a:gd name="T31" fmla="*/ 19 h 152"/>
                <a:gd name="T32" fmla="*/ 110 w 171"/>
                <a:gd name="T33" fmla="*/ 26 h 152"/>
                <a:gd name="T34" fmla="*/ 103 w 171"/>
                <a:gd name="T35" fmla="*/ 19 h 152"/>
                <a:gd name="T36" fmla="*/ 110 w 171"/>
                <a:gd name="T37" fmla="*/ 12 h 152"/>
                <a:gd name="T38" fmla="*/ 160 w 171"/>
                <a:gd name="T39" fmla="*/ 141 h 152"/>
                <a:gd name="T40" fmla="*/ 11 w 171"/>
                <a:gd name="T41" fmla="*/ 141 h 152"/>
                <a:gd name="T42" fmla="*/ 11 w 171"/>
                <a:gd name="T43" fmla="*/ 38 h 152"/>
                <a:gd name="T44" fmla="*/ 160 w 171"/>
                <a:gd name="T45" fmla="*/ 38 h 152"/>
                <a:gd name="T46" fmla="*/ 160 w 171"/>
                <a:gd name="T47" fmla="*/ 141 h 152"/>
                <a:gd name="T48" fmla="*/ 153 w 171"/>
                <a:gd name="T49" fmla="*/ 26 h 152"/>
                <a:gd name="T50" fmla="*/ 146 w 171"/>
                <a:gd name="T51" fmla="*/ 19 h 152"/>
                <a:gd name="T52" fmla="*/ 153 w 171"/>
                <a:gd name="T53" fmla="*/ 12 h 152"/>
                <a:gd name="T54" fmla="*/ 160 w 171"/>
                <a:gd name="T55" fmla="*/ 19 h 152"/>
                <a:gd name="T56" fmla="*/ 153 w 171"/>
                <a:gd name="T57" fmla="*/ 2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1" h="152">
                  <a:moveTo>
                    <a:pt x="166" y="0"/>
                  </a:moveTo>
                  <a:cubicBezTo>
                    <a:pt x="6" y="0"/>
                    <a:pt x="6" y="0"/>
                    <a:pt x="6" y="0"/>
                  </a:cubicBezTo>
                  <a:cubicBezTo>
                    <a:pt x="3" y="0"/>
                    <a:pt x="0" y="3"/>
                    <a:pt x="0" y="6"/>
                  </a:cubicBezTo>
                  <a:cubicBezTo>
                    <a:pt x="0" y="147"/>
                    <a:pt x="0" y="147"/>
                    <a:pt x="0" y="147"/>
                  </a:cubicBezTo>
                  <a:cubicBezTo>
                    <a:pt x="0" y="150"/>
                    <a:pt x="3" y="152"/>
                    <a:pt x="6" y="152"/>
                  </a:cubicBezTo>
                  <a:cubicBezTo>
                    <a:pt x="166" y="152"/>
                    <a:pt x="166" y="152"/>
                    <a:pt x="166" y="152"/>
                  </a:cubicBezTo>
                  <a:cubicBezTo>
                    <a:pt x="169" y="152"/>
                    <a:pt x="171" y="150"/>
                    <a:pt x="171" y="147"/>
                  </a:cubicBezTo>
                  <a:cubicBezTo>
                    <a:pt x="171" y="6"/>
                    <a:pt x="171" y="6"/>
                    <a:pt x="171" y="6"/>
                  </a:cubicBezTo>
                  <a:cubicBezTo>
                    <a:pt x="171" y="3"/>
                    <a:pt x="169" y="0"/>
                    <a:pt x="166" y="0"/>
                  </a:cubicBezTo>
                  <a:close/>
                  <a:moveTo>
                    <a:pt x="132" y="12"/>
                  </a:moveTo>
                  <a:cubicBezTo>
                    <a:pt x="136" y="12"/>
                    <a:pt x="139" y="15"/>
                    <a:pt x="139" y="19"/>
                  </a:cubicBezTo>
                  <a:cubicBezTo>
                    <a:pt x="139" y="23"/>
                    <a:pt x="136" y="26"/>
                    <a:pt x="132" y="26"/>
                  </a:cubicBezTo>
                  <a:cubicBezTo>
                    <a:pt x="128" y="26"/>
                    <a:pt x="124" y="23"/>
                    <a:pt x="124" y="19"/>
                  </a:cubicBezTo>
                  <a:cubicBezTo>
                    <a:pt x="124" y="15"/>
                    <a:pt x="128" y="12"/>
                    <a:pt x="132" y="12"/>
                  </a:cubicBezTo>
                  <a:close/>
                  <a:moveTo>
                    <a:pt x="110" y="12"/>
                  </a:moveTo>
                  <a:cubicBezTo>
                    <a:pt x="114" y="12"/>
                    <a:pt x="118" y="15"/>
                    <a:pt x="118" y="19"/>
                  </a:cubicBezTo>
                  <a:cubicBezTo>
                    <a:pt x="118" y="23"/>
                    <a:pt x="114" y="26"/>
                    <a:pt x="110" y="26"/>
                  </a:cubicBezTo>
                  <a:cubicBezTo>
                    <a:pt x="106" y="26"/>
                    <a:pt x="103" y="23"/>
                    <a:pt x="103" y="19"/>
                  </a:cubicBezTo>
                  <a:cubicBezTo>
                    <a:pt x="103" y="15"/>
                    <a:pt x="106" y="12"/>
                    <a:pt x="110" y="12"/>
                  </a:cubicBezTo>
                  <a:close/>
                  <a:moveTo>
                    <a:pt x="160" y="141"/>
                  </a:moveTo>
                  <a:cubicBezTo>
                    <a:pt x="11" y="141"/>
                    <a:pt x="11" y="141"/>
                    <a:pt x="11" y="141"/>
                  </a:cubicBezTo>
                  <a:cubicBezTo>
                    <a:pt x="11" y="38"/>
                    <a:pt x="11" y="38"/>
                    <a:pt x="11" y="38"/>
                  </a:cubicBezTo>
                  <a:cubicBezTo>
                    <a:pt x="160" y="38"/>
                    <a:pt x="160" y="38"/>
                    <a:pt x="160" y="38"/>
                  </a:cubicBezTo>
                  <a:lnTo>
                    <a:pt x="160" y="141"/>
                  </a:lnTo>
                  <a:close/>
                  <a:moveTo>
                    <a:pt x="153" y="26"/>
                  </a:moveTo>
                  <a:cubicBezTo>
                    <a:pt x="149" y="26"/>
                    <a:pt x="146" y="23"/>
                    <a:pt x="146" y="19"/>
                  </a:cubicBezTo>
                  <a:cubicBezTo>
                    <a:pt x="146" y="15"/>
                    <a:pt x="149" y="12"/>
                    <a:pt x="153" y="12"/>
                  </a:cubicBezTo>
                  <a:cubicBezTo>
                    <a:pt x="157" y="12"/>
                    <a:pt x="160" y="15"/>
                    <a:pt x="160" y="19"/>
                  </a:cubicBezTo>
                  <a:cubicBezTo>
                    <a:pt x="160" y="23"/>
                    <a:pt x="157" y="26"/>
                    <a:pt x="153"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sz="1425">
                <a:solidFill>
                  <a:srgbClr val="000000"/>
                </a:solidFill>
                <a:latin typeface="+mj-ea"/>
                <a:ea typeface="+mj-ea"/>
              </a:endParaRPr>
            </a:p>
          </p:txBody>
        </p:sp>
        <p:sp>
          <p:nvSpPr>
            <p:cNvPr id="120" name="Freeform 227"/>
            <p:cNvSpPr/>
            <p:nvPr/>
          </p:nvSpPr>
          <p:spPr bwMode="auto">
            <a:xfrm>
              <a:off x="4117729" y="3336242"/>
              <a:ext cx="41203" cy="40119"/>
            </a:xfrm>
            <a:custGeom>
              <a:avLst/>
              <a:gdLst>
                <a:gd name="T0" fmla="*/ 12 w 38"/>
                <a:gd name="T1" fmla="*/ 0 h 37"/>
                <a:gd name="T2" fmla="*/ 12 w 38"/>
                <a:gd name="T3" fmla="*/ 2 h 37"/>
                <a:gd name="T4" fmla="*/ 0 w 38"/>
                <a:gd name="T5" fmla="*/ 37 h 37"/>
                <a:gd name="T6" fmla="*/ 36 w 38"/>
                <a:gd name="T7" fmla="*/ 28 h 37"/>
                <a:gd name="T8" fmla="*/ 38 w 38"/>
                <a:gd name="T9" fmla="*/ 26 h 37"/>
                <a:gd name="T10" fmla="*/ 12 w 38"/>
                <a:gd name="T11" fmla="*/ 0 h 37"/>
              </a:gdLst>
              <a:ahLst/>
              <a:cxnLst>
                <a:cxn ang="0">
                  <a:pos x="T0" y="T1"/>
                </a:cxn>
                <a:cxn ang="0">
                  <a:pos x="T2" y="T3"/>
                </a:cxn>
                <a:cxn ang="0">
                  <a:pos x="T4" y="T5"/>
                </a:cxn>
                <a:cxn ang="0">
                  <a:pos x="T6" y="T7"/>
                </a:cxn>
                <a:cxn ang="0">
                  <a:pos x="T8" y="T9"/>
                </a:cxn>
                <a:cxn ang="0">
                  <a:pos x="T10" y="T11"/>
                </a:cxn>
              </a:cxnLst>
              <a:rect l="0" t="0" r="r" b="b"/>
              <a:pathLst>
                <a:path w="38" h="37">
                  <a:moveTo>
                    <a:pt x="12" y="0"/>
                  </a:moveTo>
                  <a:lnTo>
                    <a:pt x="12" y="2"/>
                  </a:lnTo>
                  <a:lnTo>
                    <a:pt x="0" y="37"/>
                  </a:lnTo>
                  <a:lnTo>
                    <a:pt x="36" y="28"/>
                  </a:lnTo>
                  <a:lnTo>
                    <a:pt x="38" y="26"/>
                  </a:ln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sz="1425">
                <a:solidFill>
                  <a:srgbClr val="000000"/>
                </a:solidFill>
                <a:latin typeface="+mj-ea"/>
                <a:ea typeface="+mj-ea"/>
              </a:endParaRPr>
            </a:p>
          </p:txBody>
        </p:sp>
        <p:sp>
          <p:nvSpPr>
            <p:cNvPr id="121" name="Freeform 228"/>
            <p:cNvSpPr/>
            <p:nvPr/>
          </p:nvSpPr>
          <p:spPr bwMode="auto">
            <a:xfrm>
              <a:off x="4281456" y="3135649"/>
              <a:ext cx="80237" cy="76984"/>
            </a:xfrm>
            <a:custGeom>
              <a:avLst/>
              <a:gdLst>
                <a:gd name="T0" fmla="*/ 23 w 31"/>
                <a:gd name="T1" fmla="*/ 30 h 30"/>
                <a:gd name="T2" fmla="*/ 29 w 31"/>
                <a:gd name="T3" fmla="*/ 24 h 30"/>
                <a:gd name="T4" fmla="*/ 29 w 31"/>
                <a:gd name="T5" fmla="*/ 17 h 30"/>
                <a:gd name="T6" fmla="*/ 13 w 31"/>
                <a:gd name="T7" fmla="*/ 2 h 30"/>
                <a:gd name="T8" fmla="*/ 6 w 31"/>
                <a:gd name="T9" fmla="*/ 2 h 30"/>
                <a:gd name="T10" fmla="*/ 0 w 31"/>
                <a:gd name="T11" fmla="*/ 8 h 30"/>
                <a:gd name="T12" fmla="*/ 23 w 31"/>
                <a:gd name="T13" fmla="*/ 30 h 30"/>
              </a:gdLst>
              <a:ahLst/>
              <a:cxnLst>
                <a:cxn ang="0">
                  <a:pos x="T0" y="T1"/>
                </a:cxn>
                <a:cxn ang="0">
                  <a:pos x="T2" y="T3"/>
                </a:cxn>
                <a:cxn ang="0">
                  <a:pos x="T4" y="T5"/>
                </a:cxn>
                <a:cxn ang="0">
                  <a:pos x="T6" y="T7"/>
                </a:cxn>
                <a:cxn ang="0">
                  <a:pos x="T8" y="T9"/>
                </a:cxn>
                <a:cxn ang="0">
                  <a:pos x="T10" y="T11"/>
                </a:cxn>
                <a:cxn ang="0">
                  <a:pos x="T12" y="T13"/>
                </a:cxn>
              </a:cxnLst>
              <a:rect l="0" t="0" r="r" b="b"/>
              <a:pathLst>
                <a:path w="31" h="30">
                  <a:moveTo>
                    <a:pt x="23" y="30"/>
                  </a:moveTo>
                  <a:cubicBezTo>
                    <a:pt x="29" y="24"/>
                    <a:pt x="29" y="24"/>
                    <a:pt x="29" y="24"/>
                  </a:cubicBezTo>
                  <a:cubicBezTo>
                    <a:pt x="31" y="22"/>
                    <a:pt x="31" y="19"/>
                    <a:pt x="29" y="17"/>
                  </a:cubicBezTo>
                  <a:cubicBezTo>
                    <a:pt x="13" y="2"/>
                    <a:pt x="13" y="2"/>
                    <a:pt x="13" y="2"/>
                  </a:cubicBezTo>
                  <a:cubicBezTo>
                    <a:pt x="11" y="0"/>
                    <a:pt x="8" y="0"/>
                    <a:pt x="6" y="2"/>
                  </a:cubicBezTo>
                  <a:cubicBezTo>
                    <a:pt x="0" y="8"/>
                    <a:pt x="0" y="8"/>
                    <a:pt x="0" y="8"/>
                  </a:cubicBezTo>
                  <a:lnTo>
                    <a:pt x="23" y="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sz="1425">
                <a:solidFill>
                  <a:srgbClr val="000000"/>
                </a:solidFill>
                <a:latin typeface="+mj-ea"/>
                <a:ea typeface="+mj-ea"/>
              </a:endParaRPr>
            </a:p>
          </p:txBody>
        </p:sp>
        <p:sp>
          <p:nvSpPr>
            <p:cNvPr id="122" name="Freeform 229"/>
            <p:cNvSpPr/>
            <p:nvPr/>
          </p:nvSpPr>
          <p:spPr bwMode="auto">
            <a:xfrm>
              <a:off x="4151342" y="3161672"/>
              <a:ext cx="182160" cy="184328"/>
            </a:xfrm>
            <a:custGeom>
              <a:avLst/>
              <a:gdLst>
                <a:gd name="T0" fmla="*/ 49 w 71"/>
                <a:gd name="T1" fmla="*/ 0 h 72"/>
                <a:gd name="T2" fmla="*/ 48 w 71"/>
                <a:gd name="T3" fmla="*/ 1 h 72"/>
                <a:gd name="T4" fmla="*/ 2 w 71"/>
                <a:gd name="T5" fmla="*/ 47 h 72"/>
                <a:gd name="T6" fmla="*/ 2 w 71"/>
                <a:gd name="T7" fmla="*/ 55 h 72"/>
                <a:gd name="T8" fmla="*/ 2 w 71"/>
                <a:gd name="T9" fmla="*/ 55 h 72"/>
                <a:gd name="T10" fmla="*/ 8 w 71"/>
                <a:gd name="T11" fmla="*/ 57 h 72"/>
                <a:gd name="T12" fmla="*/ 9 w 71"/>
                <a:gd name="T13" fmla="*/ 62 h 72"/>
                <a:gd name="T14" fmla="*/ 9 w 71"/>
                <a:gd name="T15" fmla="*/ 62 h 72"/>
                <a:gd name="T16" fmla="*/ 15 w 71"/>
                <a:gd name="T17" fmla="*/ 64 h 72"/>
                <a:gd name="T18" fmla="*/ 16 w 71"/>
                <a:gd name="T19" fmla="*/ 69 h 72"/>
                <a:gd name="T20" fmla="*/ 17 w 71"/>
                <a:gd name="T21" fmla="*/ 70 h 72"/>
                <a:gd name="T22" fmla="*/ 24 w 71"/>
                <a:gd name="T23" fmla="*/ 70 h 72"/>
                <a:gd name="T24" fmla="*/ 71 w 71"/>
                <a:gd name="T25" fmla="*/ 23 h 72"/>
                <a:gd name="T26" fmla="*/ 71 w 71"/>
                <a:gd name="T27" fmla="*/ 23 h 72"/>
                <a:gd name="T28" fmla="*/ 49 w 71"/>
                <a:gd name="T29"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 h="72">
                  <a:moveTo>
                    <a:pt x="49" y="0"/>
                  </a:moveTo>
                  <a:cubicBezTo>
                    <a:pt x="49" y="0"/>
                    <a:pt x="48" y="0"/>
                    <a:pt x="48" y="1"/>
                  </a:cubicBezTo>
                  <a:cubicBezTo>
                    <a:pt x="2" y="47"/>
                    <a:pt x="2" y="47"/>
                    <a:pt x="2" y="47"/>
                  </a:cubicBezTo>
                  <a:cubicBezTo>
                    <a:pt x="0" y="49"/>
                    <a:pt x="0" y="53"/>
                    <a:pt x="2" y="55"/>
                  </a:cubicBezTo>
                  <a:cubicBezTo>
                    <a:pt x="2" y="55"/>
                    <a:pt x="2" y="55"/>
                    <a:pt x="2" y="55"/>
                  </a:cubicBezTo>
                  <a:cubicBezTo>
                    <a:pt x="4" y="57"/>
                    <a:pt x="6" y="57"/>
                    <a:pt x="8" y="57"/>
                  </a:cubicBezTo>
                  <a:cubicBezTo>
                    <a:pt x="7" y="58"/>
                    <a:pt x="7" y="60"/>
                    <a:pt x="9" y="62"/>
                  </a:cubicBezTo>
                  <a:cubicBezTo>
                    <a:pt x="9" y="62"/>
                    <a:pt x="9" y="62"/>
                    <a:pt x="9" y="62"/>
                  </a:cubicBezTo>
                  <a:cubicBezTo>
                    <a:pt x="11" y="64"/>
                    <a:pt x="13" y="64"/>
                    <a:pt x="15" y="64"/>
                  </a:cubicBezTo>
                  <a:cubicBezTo>
                    <a:pt x="14" y="66"/>
                    <a:pt x="15" y="68"/>
                    <a:pt x="16" y="69"/>
                  </a:cubicBezTo>
                  <a:cubicBezTo>
                    <a:pt x="17" y="70"/>
                    <a:pt x="17" y="70"/>
                    <a:pt x="17" y="70"/>
                  </a:cubicBezTo>
                  <a:cubicBezTo>
                    <a:pt x="19" y="72"/>
                    <a:pt x="22" y="72"/>
                    <a:pt x="24" y="70"/>
                  </a:cubicBezTo>
                  <a:cubicBezTo>
                    <a:pt x="71" y="23"/>
                    <a:pt x="71" y="23"/>
                    <a:pt x="71" y="23"/>
                  </a:cubicBezTo>
                  <a:cubicBezTo>
                    <a:pt x="71" y="23"/>
                    <a:pt x="71" y="23"/>
                    <a:pt x="71" y="23"/>
                  </a:cubicBezTo>
                  <a:lnTo>
                    <a:pt x="4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sz="1425">
                <a:solidFill>
                  <a:srgbClr val="000000"/>
                </a:solidFill>
                <a:latin typeface="+mj-ea"/>
                <a:ea typeface="+mj-ea"/>
              </a:endParaRPr>
            </a:p>
          </p:txBody>
        </p:sp>
        <p:sp>
          <p:nvSpPr>
            <p:cNvPr id="123" name="Rectangle 230"/>
            <p:cNvSpPr>
              <a:spLocks noChangeArrowheads="1"/>
            </p:cNvSpPr>
            <p:nvPr/>
          </p:nvSpPr>
          <p:spPr bwMode="auto">
            <a:xfrm>
              <a:off x="3879187" y="3222392"/>
              <a:ext cx="140957" cy="1626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sz="1425">
                <a:solidFill>
                  <a:srgbClr val="000000"/>
                </a:solidFill>
                <a:latin typeface="+mj-ea"/>
                <a:ea typeface="+mj-ea"/>
              </a:endParaRPr>
            </a:p>
          </p:txBody>
        </p:sp>
        <p:sp>
          <p:nvSpPr>
            <p:cNvPr id="124" name="Rectangle 231"/>
            <p:cNvSpPr>
              <a:spLocks noChangeArrowheads="1"/>
            </p:cNvSpPr>
            <p:nvPr/>
          </p:nvSpPr>
          <p:spPr bwMode="auto">
            <a:xfrm>
              <a:off x="3879187" y="3269016"/>
              <a:ext cx="225531" cy="1518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sz="1425">
                <a:solidFill>
                  <a:srgbClr val="000000"/>
                </a:solidFill>
                <a:latin typeface="+mj-ea"/>
                <a:ea typeface="+mj-ea"/>
              </a:endParaRPr>
            </a:p>
          </p:txBody>
        </p:sp>
        <p:sp>
          <p:nvSpPr>
            <p:cNvPr id="125" name="Rectangle 232"/>
            <p:cNvSpPr>
              <a:spLocks noChangeArrowheads="1"/>
            </p:cNvSpPr>
            <p:nvPr/>
          </p:nvSpPr>
          <p:spPr bwMode="auto">
            <a:xfrm>
              <a:off x="3879187" y="3315640"/>
              <a:ext cx="225531" cy="1518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sz="1425">
                <a:solidFill>
                  <a:srgbClr val="000000"/>
                </a:solidFill>
                <a:latin typeface="+mj-ea"/>
                <a:ea typeface="+mj-ea"/>
              </a:endParaRPr>
            </a:p>
          </p:txBody>
        </p:sp>
        <p:sp>
          <p:nvSpPr>
            <p:cNvPr id="126" name="Rectangle 233"/>
            <p:cNvSpPr>
              <a:spLocks noChangeArrowheads="1"/>
            </p:cNvSpPr>
            <p:nvPr/>
          </p:nvSpPr>
          <p:spPr bwMode="auto">
            <a:xfrm>
              <a:off x="3879187" y="3361180"/>
              <a:ext cx="225531" cy="1518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sz="1425">
                <a:solidFill>
                  <a:srgbClr val="000000"/>
                </a:solidFill>
                <a:latin typeface="+mj-ea"/>
                <a:ea typeface="+mj-ea"/>
              </a:endParaRPr>
            </a:p>
          </p:txBody>
        </p:sp>
      </p:grpSp>
      <p:grpSp>
        <p:nvGrpSpPr>
          <p:cNvPr id="127" name="组合 126"/>
          <p:cNvGrpSpPr/>
          <p:nvPr/>
        </p:nvGrpSpPr>
        <p:grpSpPr>
          <a:xfrm>
            <a:off x="8302166" y="5429711"/>
            <a:ext cx="3043220" cy="689286"/>
            <a:chOff x="2693696" y="4736992"/>
            <a:chExt cx="2415301" cy="653580"/>
          </a:xfrm>
        </p:grpSpPr>
        <p:sp>
          <p:nvSpPr>
            <p:cNvPr id="128" name="文本框 127"/>
            <p:cNvSpPr txBox="1"/>
            <p:nvPr/>
          </p:nvSpPr>
          <p:spPr bwMode="auto">
            <a:xfrm>
              <a:off x="2693696" y="5011188"/>
              <a:ext cx="2415301" cy="379384"/>
            </a:xfrm>
            <a:prstGeom prst="rect">
              <a:avLst/>
            </a:prstGeom>
            <a:noFill/>
          </p:spPr>
          <p:txBody>
            <a:bodyPr wrap="square">
              <a:spAutoFit/>
            </a:bodyPr>
            <a:lstStyle/>
            <a:p>
              <a:pPr>
                <a:lnSpc>
                  <a:spcPct val="125000"/>
                </a:lnSpc>
              </a:pPr>
              <a:r>
                <a:rPr lang="zh-CN" altLang="en-US" sz="1600" dirty="0">
                  <a:solidFill>
                    <a:schemeClr val="bg1">
                      <a:lumMod val="65000"/>
                    </a:schemeClr>
                  </a:solidFill>
                  <a:latin typeface="微软雅黑" panose="020B0503020204020204" pitchFamily="34" charset="-122"/>
                  <a:ea typeface="微软雅黑" panose="020B0503020204020204" pitchFamily="34" charset="-122"/>
                  <a:cs typeface="Lato Light" charset="0"/>
                  <a:sym typeface="Lato Light" charset="0"/>
                </a:rPr>
                <a:t>适用于托管中心所有会</a:t>
              </a:r>
              <a:r>
                <a:rPr lang="zh-CN" altLang="en-US" sz="1600" dirty="0" smtClean="0">
                  <a:solidFill>
                    <a:schemeClr val="bg1">
                      <a:lumMod val="65000"/>
                    </a:schemeClr>
                  </a:solidFill>
                  <a:latin typeface="微软雅黑" panose="020B0503020204020204" pitchFamily="34" charset="-122"/>
                  <a:ea typeface="微软雅黑" panose="020B0503020204020204" pitchFamily="34" charset="-122"/>
                  <a:cs typeface="Lato Light" charset="0"/>
                  <a:sym typeface="Lato Light" charset="0"/>
                </a:rPr>
                <a:t>员</a:t>
              </a:r>
              <a:endParaRPr lang="en-US" altLang="zh-CN" sz="1600" dirty="0">
                <a:solidFill>
                  <a:schemeClr val="bg1">
                    <a:lumMod val="65000"/>
                  </a:schemeClr>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129" name="文本框 128"/>
            <p:cNvSpPr txBox="1"/>
            <p:nvPr/>
          </p:nvSpPr>
          <p:spPr bwMode="auto">
            <a:xfrm>
              <a:off x="2693696" y="4736992"/>
              <a:ext cx="2349784" cy="379384"/>
            </a:xfrm>
            <a:prstGeom prst="rect">
              <a:avLst/>
            </a:prstGeom>
            <a:noFill/>
          </p:spPr>
          <p:txBody>
            <a:bodyPr wrap="square">
              <a:spAutoFit/>
            </a:bodyPr>
            <a:lstStyle/>
            <a:p>
              <a:pPr>
                <a:defRPr/>
              </a:pPr>
              <a:r>
                <a:rPr lang="en-US" altLang="zh-CN" sz="2000" spc="105" dirty="0" err="1">
                  <a:solidFill>
                    <a:schemeClr val="tx1">
                      <a:lumMod val="65000"/>
                      <a:lumOff val="35000"/>
                    </a:schemeClr>
                  </a:solidFill>
                  <a:latin typeface="微软雅黑" panose="020B0503020204020204" pitchFamily="34" charset="-122"/>
                  <a:ea typeface="微软雅黑" panose="020B0503020204020204" pitchFamily="34" charset="-122"/>
                </a:rPr>
                <a:t>Datafeed</a:t>
              </a:r>
              <a:r>
                <a:rPr lang="zh-CN" altLang="en-US" sz="2000" spc="105" dirty="0">
                  <a:solidFill>
                    <a:schemeClr val="tx1">
                      <a:lumMod val="65000"/>
                      <a:lumOff val="35000"/>
                    </a:schemeClr>
                  </a:solidFill>
                  <a:latin typeface="微软雅黑" panose="020B0503020204020204" pitchFamily="34" charset="-122"/>
                  <a:ea typeface="微软雅黑" panose="020B0503020204020204" pitchFamily="34" charset="-122"/>
                </a:rPr>
                <a:t>行情网</a:t>
              </a:r>
              <a:endParaRPr lang="zh-CN" altLang="en-US" sz="2000" spc="105"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130" name="文本框 129"/>
          <p:cNvSpPr txBox="1"/>
          <p:nvPr/>
        </p:nvSpPr>
        <p:spPr bwMode="auto">
          <a:xfrm>
            <a:off x="1842950" y="2298885"/>
            <a:ext cx="3430799" cy="679801"/>
          </a:xfrm>
          <a:prstGeom prst="rect">
            <a:avLst/>
          </a:prstGeom>
          <a:noFill/>
        </p:spPr>
        <p:txBody>
          <a:bodyPr wrap="square">
            <a:spAutoFit/>
          </a:bodyPr>
          <a:lstStyle/>
          <a:p>
            <a:pPr>
              <a:lnSpc>
                <a:spcPct val="125000"/>
              </a:lnSpc>
            </a:pPr>
            <a:r>
              <a:rPr lang="zh-CN" altLang="en-US" sz="1600" dirty="0">
                <a:solidFill>
                  <a:schemeClr val="bg1">
                    <a:lumMod val="65000"/>
                  </a:schemeClr>
                </a:solidFill>
                <a:latin typeface="微软雅黑" panose="020B0503020204020204" pitchFamily="34" charset="-122"/>
                <a:ea typeface="微软雅黑" panose="020B0503020204020204" pitchFamily="34" charset="-122"/>
                <a:cs typeface="Lato Light" charset="0"/>
                <a:sym typeface="Lato Light" charset="0"/>
              </a:rPr>
              <a:t>托管中心所有机房会员、（不包括</a:t>
            </a:r>
            <a:r>
              <a:rPr lang="en-US" altLang="zh-CN" sz="1600" dirty="0">
                <a:solidFill>
                  <a:schemeClr val="bg1">
                    <a:lumMod val="65000"/>
                  </a:schemeClr>
                </a:solidFill>
                <a:latin typeface="微软雅黑" panose="020B0503020204020204" pitchFamily="34" charset="-122"/>
                <a:ea typeface="微软雅黑" panose="020B0503020204020204" pitchFamily="34" charset="-122"/>
                <a:cs typeface="Lato Light" charset="0"/>
                <a:sym typeface="Lato Light" charset="0"/>
              </a:rPr>
              <a:t>G</a:t>
            </a:r>
            <a:r>
              <a:rPr lang="zh-CN" altLang="en-US" sz="1600" dirty="0">
                <a:solidFill>
                  <a:schemeClr val="bg1">
                    <a:lumMod val="65000"/>
                  </a:schemeClr>
                </a:solidFill>
                <a:latin typeface="微软雅黑" panose="020B0503020204020204" pitchFamily="34" charset="-122"/>
                <a:ea typeface="微软雅黑" panose="020B0503020204020204" pitchFamily="34" charset="-122"/>
                <a:cs typeface="Lato Light" charset="0"/>
                <a:sym typeface="Lato Light" charset="0"/>
              </a:rPr>
              <a:t>机房策略交易服务器）</a:t>
            </a:r>
            <a:endParaRPr lang="en-US" altLang="zh-CN" sz="1600" dirty="0">
              <a:solidFill>
                <a:schemeClr val="bg1">
                  <a:lumMod val="65000"/>
                </a:schemeClr>
              </a:solidFill>
              <a:latin typeface="微软雅黑" panose="020B0503020204020204" pitchFamily="34" charset="-122"/>
              <a:ea typeface="微软雅黑" panose="020B0503020204020204" pitchFamily="34" charset="-122"/>
              <a:cs typeface="Lato Light" charset="0"/>
              <a:sym typeface="Lato Light" charset="0"/>
            </a:endParaRPr>
          </a:p>
        </p:txBody>
      </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par>
                          <p:cTn id="10" fill="hold">
                            <p:stCondLst>
                              <p:cond delay="500"/>
                            </p:stCondLst>
                            <p:childTnLst>
                              <p:par>
                                <p:cTn id="11" presetID="21" presetClass="entr" presetSubtype="1"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heel(1)">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p:cTn id="16" dur="500" fill="hold"/>
                                        <p:tgtEl>
                                          <p:spTgt spid="39"/>
                                        </p:tgtEl>
                                        <p:attrNameLst>
                                          <p:attrName>ppt_w</p:attrName>
                                        </p:attrNameLst>
                                      </p:cBhvr>
                                      <p:tavLst>
                                        <p:tav tm="0">
                                          <p:val>
                                            <p:fltVal val="0"/>
                                          </p:val>
                                        </p:tav>
                                        <p:tav tm="100000">
                                          <p:val>
                                            <p:strVal val="#ppt_w"/>
                                          </p:val>
                                        </p:tav>
                                      </p:tavLst>
                                    </p:anim>
                                    <p:anim calcmode="lin" valueType="num">
                                      <p:cBhvr>
                                        <p:cTn id="17" dur="500" fill="hold"/>
                                        <p:tgtEl>
                                          <p:spTgt spid="39"/>
                                        </p:tgtEl>
                                        <p:attrNameLst>
                                          <p:attrName>ppt_h</p:attrName>
                                        </p:attrNameLst>
                                      </p:cBhvr>
                                      <p:tavLst>
                                        <p:tav tm="0">
                                          <p:val>
                                            <p:fltVal val="0"/>
                                          </p:val>
                                        </p:tav>
                                        <p:tav tm="100000">
                                          <p:val>
                                            <p:strVal val="#ppt_h"/>
                                          </p:val>
                                        </p:tav>
                                      </p:tavLst>
                                    </p:anim>
                                    <p:animEffect transition="in" filter="fade">
                                      <p:cBhvr>
                                        <p:cTn id="18" dur="500"/>
                                        <p:tgtEl>
                                          <p:spTgt spid="39"/>
                                        </p:tgtEl>
                                      </p:cBhvr>
                                    </p:animEffect>
                                  </p:childTnLst>
                                </p:cTn>
                              </p:par>
                            </p:childTnLst>
                          </p:cTn>
                        </p:par>
                        <p:par>
                          <p:cTn id="19" fill="hold">
                            <p:stCondLst>
                              <p:cond delay="1000"/>
                            </p:stCondLst>
                            <p:childTnLst>
                              <p:par>
                                <p:cTn id="20" presetID="22" presetClass="entr" presetSubtype="2" fill="hold"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wipe(right)">
                                      <p:cBhvr>
                                        <p:cTn id="22" dur="500"/>
                                        <p:tgtEl>
                                          <p:spTgt spid="33"/>
                                        </p:tgtEl>
                                      </p:cBhvr>
                                    </p:animEffect>
                                  </p:childTnLst>
                                </p:cTn>
                              </p:par>
                            </p:childTnLst>
                          </p:cTn>
                        </p:par>
                        <p:par>
                          <p:cTn id="23" fill="hold">
                            <p:stCondLst>
                              <p:cond delay="1500"/>
                            </p:stCondLst>
                            <p:childTnLst>
                              <p:par>
                                <p:cTn id="24" presetID="21" presetClass="entr" presetSubtype="1" fill="hold"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heel(1)">
                                      <p:cBhvr>
                                        <p:cTn id="26" dur="500"/>
                                        <p:tgtEl>
                                          <p:spTgt spid="15"/>
                                        </p:tgtEl>
                                      </p:cBhvr>
                                    </p:animEffect>
                                  </p:childTnLst>
                                </p:cTn>
                              </p:par>
                              <p:par>
                                <p:cTn id="27" presetID="53" presetClass="entr" presetSubtype="16" fill="hold"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p:cTn id="29" dur="500" fill="hold"/>
                                        <p:tgtEl>
                                          <p:spTgt spid="45"/>
                                        </p:tgtEl>
                                        <p:attrNameLst>
                                          <p:attrName>ppt_w</p:attrName>
                                        </p:attrNameLst>
                                      </p:cBhvr>
                                      <p:tavLst>
                                        <p:tav tm="0">
                                          <p:val>
                                            <p:fltVal val="0"/>
                                          </p:val>
                                        </p:tav>
                                        <p:tav tm="100000">
                                          <p:val>
                                            <p:strVal val="#ppt_w"/>
                                          </p:val>
                                        </p:tav>
                                      </p:tavLst>
                                    </p:anim>
                                    <p:anim calcmode="lin" valueType="num">
                                      <p:cBhvr>
                                        <p:cTn id="30" dur="500" fill="hold"/>
                                        <p:tgtEl>
                                          <p:spTgt spid="45"/>
                                        </p:tgtEl>
                                        <p:attrNameLst>
                                          <p:attrName>ppt_h</p:attrName>
                                        </p:attrNameLst>
                                      </p:cBhvr>
                                      <p:tavLst>
                                        <p:tav tm="0">
                                          <p:val>
                                            <p:fltVal val="0"/>
                                          </p:val>
                                        </p:tav>
                                        <p:tav tm="100000">
                                          <p:val>
                                            <p:strVal val="#ppt_h"/>
                                          </p:val>
                                        </p:tav>
                                      </p:tavLst>
                                    </p:anim>
                                    <p:animEffect transition="in" filter="fade">
                                      <p:cBhvr>
                                        <p:cTn id="31" dur="500"/>
                                        <p:tgtEl>
                                          <p:spTgt spid="45"/>
                                        </p:tgtEl>
                                      </p:cBhvr>
                                    </p:animEffect>
                                  </p:childTnLst>
                                </p:cTn>
                              </p:par>
                            </p:childTnLst>
                          </p:cTn>
                        </p:par>
                        <p:par>
                          <p:cTn id="32" fill="hold">
                            <p:stCondLst>
                              <p:cond delay="20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2500"/>
                            </p:stCondLst>
                            <p:childTnLst>
                              <p:par>
                                <p:cTn id="37" presetID="21" presetClass="entr" presetSubtype="1" fill="hold" nodeType="after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wheel(1)">
                                      <p:cBhvr>
                                        <p:cTn id="39" dur="500"/>
                                        <p:tgtEl>
                                          <p:spTgt spid="19"/>
                                        </p:tgtEl>
                                      </p:cBhvr>
                                    </p:animEffect>
                                  </p:childTnLst>
                                </p:cTn>
                              </p:par>
                              <p:par>
                                <p:cTn id="40" presetID="53" presetClass="entr" presetSubtype="16" fill="hold" nodeType="with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childTnLst>
                                </p:cTn>
                              </p:par>
                            </p:childTnLst>
                          </p:cTn>
                        </p:par>
                        <p:par>
                          <p:cTn id="45" fill="hold">
                            <p:stCondLst>
                              <p:cond delay="3000"/>
                            </p:stCondLst>
                            <p:childTnLst>
                              <p:par>
                                <p:cTn id="46" presetID="22" presetClass="entr" presetSubtype="2" fill="hold" nodeType="afterEffect">
                                  <p:stCondLst>
                                    <p:cond delay="0"/>
                                  </p:stCondLst>
                                  <p:childTnLst>
                                    <p:set>
                                      <p:cBhvr>
                                        <p:cTn id="47" dur="1" fill="hold">
                                          <p:stCondLst>
                                            <p:cond delay="0"/>
                                          </p:stCondLst>
                                        </p:cTn>
                                        <p:tgtEl>
                                          <p:spTgt spid="36"/>
                                        </p:tgtEl>
                                        <p:attrNameLst>
                                          <p:attrName>style.visibility</p:attrName>
                                        </p:attrNameLst>
                                      </p:cBhvr>
                                      <p:to>
                                        <p:strVal val="visible"/>
                                      </p:to>
                                    </p:set>
                                    <p:animEffect transition="in" filter="wipe(right)">
                                      <p:cBhvr>
                                        <p:cTn id="48" dur="500"/>
                                        <p:tgtEl>
                                          <p:spTgt spid="36"/>
                                        </p:tgtEl>
                                      </p:cBhvr>
                                    </p:animEffect>
                                  </p:childTnLst>
                                </p:cTn>
                              </p:par>
                            </p:childTnLst>
                          </p:cTn>
                        </p:par>
                        <p:par>
                          <p:cTn id="49" fill="hold">
                            <p:stCondLst>
                              <p:cond delay="3500"/>
                            </p:stCondLst>
                            <p:childTnLst>
                              <p:par>
                                <p:cTn id="50" presetID="21" presetClass="entr" presetSubtype="1"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heel(1)">
                                      <p:cBhvr>
                                        <p:cTn id="52" dur="500"/>
                                        <p:tgtEl>
                                          <p:spTgt spid="22"/>
                                        </p:tgtEl>
                                      </p:cBhvr>
                                    </p:animEffect>
                                  </p:childTnLst>
                                </p:cTn>
                              </p:par>
                              <p:par>
                                <p:cTn id="53" presetID="53" presetClass="entr" presetSubtype="16" fill="hold" nodeType="withEffect">
                                  <p:stCondLst>
                                    <p:cond delay="0"/>
                                  </p:stCondLst>
                                  <p:childTnLst>
                                    <p:set>
                                      <p:cBhvr>
                                        <p:cTn id="54" dur="1" fill="hold">
                                          <p:stCondLst>
                                            <p:cond delay="0"/>
                                          </p:stCondLst>
                                        </p:cTn>
                                        <p:tgtEl>
                                          <p:spTgt spid="62"/>
                                        </p:tgtEl>
                                        <p:attrNameLst>
                                          <p:attrName>style.visibility</p:attrName>
                                        </p:attrNameLst>
                                      </p:cBhvr>
                                      <p:to>
                                        <p:strVal val="visible"/>
                                      </p:to>
                                    </p:set>
                                    <p:anim calcmode="lin" valueType="num">
                                      <p:cBhvr>
                                        <p:cTn id="55" dur="500" fill="hold"/>
                                        <p:tgtEl>
                                          <p:spTgt spid="62"/>
                                        </p:tgtEl>
                                        <p:attrNameLst>
                                          <p:attrName>ppt_w</p:attrName>
                                        </p:attrNameLst>
                                      </p:cBhvr>
                                      <p:tavLst>
                                        <p:tav tm="0">
                                          <p:val>
                                            <p:fltVal val="0"/>
                                          </p:val>
                                        </p:tav>
                                        <p:tav tm="100000">
                                          <p:val>
                                            <p:strVal val="#ppt_w"/>
                                          </p:val>
                                        </p:tav>
                                      </p:tavLst>
                                    </p:anim>
                                    <p:anim calcmode="lin" valueType="num">
                                      <p:cBhvr>
                                        <p:cTn id="56" dur="500" fill="hold"/>
                                        <p:tgtEl>
                                          <p:spTgt spid="62"/>
                                        </p:tgtEl>
                                        <p:attrNameLst>
                                          <p:attrName>ppt_h</p:attrName>
                                        </p:attrNameLst>
                                      </p:cBhvr>
                                      <p:tavLst>
                                        <p:tav tm="0">
                                          <p:val>
                                            <p:fltVal val="0"/>
                                          </p:val>
                                        </p:tav>
                                        <p:tav tm="100000">
                                          <p:val>
                                            <p:strVal val="#ppt_h"/>
                                          </p:val>
                                        </p:tav>
                                      </p:tavLst>
                                    </p:anim>
                                    <p:animEffect transition="in" filter="fade">
                                      <p:cBhvr>
                                        <p:cTn id="57" dur="500"/>
                                        <p:tgtEl>
                                          <p:spTgt spid="62"/>
                                        </p:tgtEl>
                                      </p:cBhvr>
                                    </p:animEffect>
                                  </p:childTnLst>
                                </p:cTn>
                              </p:par>
                            </p:childTnLst>
                          </p:cTn>
                        </p:par>
                        <p:par>
                          <p:cTn id="58" fill="hold">
                            <p:stCondLst>
                              <p:cond delay="4000"/>
                            </p:stCondLst>
                            <p:childTnLst>
                              <p:par>
                                <p:cTn id="59" presetID="22" presetClass="entr" presetSubtype="8" fill="hold" nodeType="afterEffect">
                                  <p:stCondLst>
                                    <p:cond delay="0"/>
                                  </p:stCondLst>
                                  <p:childTnLst>
                                    <p:set>
                                      <p:cBhvr>
                                        <p:cTn id="60" dur="1" fill="hold">
                                          <p:stCondLst>
                                            <p:cond delay="0"/>
                                          </p:stCondLst>
                                        </p:cTn>
                                        <p:tgtEl>
                                          <p:spTgt spid="30"/>
                                        </p:tgtEl>
                                        <p:attrNameLst>
                                          <p:attrName>style.visibility</p:attrName>
                                        </p:attrNameLst>
                                      </p:cBhvr>
                                      <p:to>
                                        <p:strVal val="visible"/>
                                      </p:to>
                                    </p:set>
                                    <p:animEffect transition="in" filter="wipe(left)">
                                      <p:cBhvr>
                                        <p:cTn id="61" dur="500"/>
                                        <p:tgtEl>
                                          <p:spTgt spid="30"/>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101"/>
                                        </p:tgtEl>
                                        <p:attrNameLst>
                                          <p:attrName>style.visibility</p:attrName>
                                        </p:attrNameLst>
                                      </p:cBhvr>
                                      <p:to>
                                        <p:strVal val="visible"/>
                                      </p:to>
                                    </p:set>
                                    <p:animEffect transition="in" filter="wipe(left)">
                                      <p:cBhvr>
                                        <p:cTn id="65" dur="500"/>
                                        <p:tgtEl>
                                          <p:spTgt spid="101"/>
                                        </p:tgtEl>
                                      </p:cBhvr>
                                    </p:animEffect>
                                  </p:childTnLst>
                                </p:cTn>
                              </p:par>
                            </p:childTnLst>
                          </p:cTn>
                        </p:par>
                        <p:par>
                          <p:cTn id="66" fill="hold">
                            <p:stCondLst>
                              <p:cond delay="5000"/>
                            </p:stCondLst>
                            <p:childTnLst>
                              <p:par>
                                <p:cTn id="67" presetID="21" presetClass="entr" presetSubtype="1" fill="hold" nodeType="afterEffect">
                                  <p:stCondLst>
                                    <p:cond delay="0"/>
                                  </p:stCondLst>
                                  <p:childTnLst>
                                    <p:set>
                                      <p:cBhvr>
                                        <p:cTn id="68" dur="1" fill="hold">
                                          <p:stCondLst>
                                            <p:cond delay="0"/>
                                          </p:stCondLst>
                                        </p:cTn>
                                        <p:tgtEl>
                                          <p:spTgt spid="104"/>
                                        </p:tgtEl>
                                        <p:attrNameLst>
                                          <p:attrName>style.visibility</p:attrName>
                                        </p:attrNameLst>
                                      </p:cBhvr>
                                      <p:to>
                                        <p:strVal val="visible"/>
                                      </p:to>
                                    </p:set>
                                    <p:animEffect transition="in" filter="wheel(1)">
                                      <p:cBhvr>
                                        <p:cTn id="69" dur="500"/>
                                        <p:tgtEl>
                                          <p:spTgt spid="104"/>
                                        </p:tgtEl>
                                      </p:cBhvr>
                                    </p:animEffect>
                                  </p:childTnLst>
                                </p:cTn>
                              </p:par>
                              <p:par>
                                <p:cTn id="70" presetID="53" presetClass="entr" presetSubtype="16" fill="hold" nodeType="withEffect">
                                  <p:stCondLst>
                                    <p:cond delay="0"/>
                                  </p:stCondLst>
                                  <p:childTnLst>
                                    <p:set>
                                      <p:cBhvr>
                                        <p:cTn id="71" dur="1" fill="hold">
                                          <p:stCondLst>
                                            <p:cond delay="0"/>
                                          </p:stCondLst>
                                        </p:cTn>
                                        <p:tgtEl>
                                          <p:spTgt spid="107"/>
                                        </p:tgtEl>
                                        <p:attrNameLst>
                                          <p:attrName>style.visibility</p:attrName>
                                        </p:attrNameLst>
                                      </p:cBhvr>
                                      <p:to>
                                        <p:strVal val="visible"/>
                                      </p:to>
                                    </p:set>
                                    <p:anim calcmode="lin" valueType="num">
                                      <p:cBhvr>
                                        <p:cTn id="72" dur="500" fill="hold"/>
                                        <p:tgtEl>
                                          <p:spTgt spid="107"/>
                                        </p:tgtEl>
                                        <p:attrNameLst>
                                          <p:attrName>ppt_w</p:attrName>
                                        </p:attrNameLst>
                                      </p:cBhvr>
                                      <p:tavLst>
                                        <p:tav tm="0">
                                          <p:val>
                                            <p:fltVal val="0"/>
                                          </p:val>
                                        </p:tav>
                                        <p:tav tm="100000">
                                          <p:val>
                                            <p:strVal val="#ppt_w"/>
                                          </p:val>
                                        </p:tav>
                                      </p:tavLst>
                                    </p:anim>
                                    <p:anim calcmode="lin" valueType="num">
                                      <p:cBhvr>
                                        <p:cTn id="73" dur="500" fill="hold"/>
                                        <p:tgtEl>
                                          <p:spTgt spid="107"/>
                                        </p:tgtEl>
                                        <p:attrNameLst>
                                          <p:attrName>ppt_h</p:attrName>
                                        </p:attrNameLst>
                                      </p:cBhvr>
                                      <p:tavLst>
                                        <p:tav tm="0">
                                          <p:val>
                                            <p:fltVal val="0"/>
                                          </p:val>
                                        </p:tav>
                                        <p:tav tm="100000">
                                          <p:val>
                                            <p:strVal val="#ppt_h"/>
                                          </p:val>
                                        </p:tav>
                                      </p:tavLst>
                                    </p:anim>
                                    <p:animEffect transition="in" filter="fade">
                                      <p:cBhvr>
                                        <p:cTn id="74" dur="500"/>
                                        <p:tgtEl>
                                          <p:spTgt spid="107"/>
                                        </p:tgtEl>
                                      </p:cBhvr>
                                    </p:animEffect>
                                  </p:childTnLst>
                                </p:cTn>
                              </p:par>
                            </p:childTnLst>
                          </p:cTn>
                        </p:par>
                        <p:par>
                          <p:cTn id="75" fill="hold">
                            <p:stCondLst>
                              <p:cond delay="5500"/>
                            </p:stCondLst>
                            <p:childTnLst>
                              <p:par>
                                <p:cTn id="76" presetID="21" presetClass="entr" presetSubtype="1" fill="hold" nodeType="afterEffect">
                                  <p:stCondLst>
                                    <p:cond delay="0"/>
                                  </p:stCondLst>
                                  <p:childTnLst>
                                    <p:set>
                                      <p:cBhvr>
                                        <p:cTn id="77" dur="1" fill="hold">
                                          <p:stCondLst>
                                            <p:cond delay="0"/>
                                          </p:stCondLst>
                                        </p:cTn>
                                        <p:tgtEl>
                                          <p:spTgt spid="115"/>
                                        </p:tgtEl>
                                        <p:attrNameLst>
                                          <p:attrName>style.visibility</p:attrName>
                                        </p:attrNameLst>
                                      </p:cBhvr>
                                      <p:to>
                                        <p:strVal val="visible"/>
                                      </p:to>
                                    </p:set>
                                    <p:animEffect transition="in" filter="wheel(1)">
                                      <p:cBhvr>
                                        <p:cTn id="78" dur="500"/>
                                        <p:tgtEl>
                                          <p:spTgt spid="115"/>
                                        </p:tgtEl>
                                      </p:cBhvr>
                                    </p:animEffect>
                                  </p:childTnLst>
                                </p:cTn>
                              </p:par>
                              <p:par>
                                <p:cTn id="79" presetID="53" presetClass="entr" presetSubtype="16" fill="hold" nodeType="withEffect">
                                  <p:stCondLst>
                                    <p:cond delay="0"/>
                                  </p:stCondLst>
                                  <p:childTnLst>
                                    <p:set>
                                      <p:cBhvr>
                                        <p:cTn id="80" dur="1" fill="hold">
                                          <p:stCondLst>
                                            <p:cond delay="0"/>
                                          </p:stCondLst>
                                        </p:cTn>
                                        <p:tgtEl>
                                          <p:spTgt spid="118"/>
                                        </p:tgtEl>
                                        <p:attrNameLst>
                                          <p:attrName>style.visibility</p:attrName>
                                        </p:attrNameLst>
                                      </p:cBhvr>
                                      <p:to>
                                        <p:strVal val="visible"/>
                                      </p:to>
                                    </p:set>
                                    <p:anim calcmode="lin" valueType="num">
                                      <p:cBhvr>
                                        <p:cTn id="81" dur="500" fill="hold"/>
                                        <p:tgtEl>
                                          <p:spTgt spid="118"/>
                                        </p:tgtEl>
                                        <p:attrNameLst>
                                          <p:attrName>ppt_w</p:attrName>
                                        </p:attrNameLst>
                                      </p:cBhvr>
                                      <p:tavLst>
                                        <p:tav tm="0">
                                          <p:val>
                                            <p:fltVal val="0"/>
                                          </p:val>
                                        </p:tav>
                                        <p:tav tm="100000">
                                          <p:val>
                                            <p:strVal val="#ppt_w"/>
                                          </p:val>
                                        </p:tav>
                                      </p:tavLst>
                                    </p:anim>
                                    <p:anim calcmode="lin" valueType="num">
                                      <p:cBhvr>
                                        <p:cTn id="82" dur="500" fill="hold"/>
                                        <p:tgtEl>
                                          <p:spTgt spid="118"/>
                                        </p:tgtEl>
                                        <p:attrNameLst>
                                          <p:attrName>ppt_h</p:attrName>
                                        </p:attrNameLst>
                                      </p:cBhvr>
                                      <p:tavLst>
                                        <p:tav tm="0">
                                          <p:val>
                                            <p:fltVal val="0"/>
                                          </p:val>
                                        </p:tav>
                                        <p:tav tm="100000">
                                          <p:val>
                                            <p:strVal val="#ppt_h"/>
                                          </p:val>
                                        </p:tav>
                                      </p:tavLst>
                                    </p:anim>
                                    <p:animEffect transition="in" filter="fade">
                                      <p:cBhvr>
                                        <p:cTn id="83" dur="500"/>
                                        <p:tgtEl>
                                          <p:spTgt spid="118"/>
                                        </p:tgtEl>
                                      </p:cBhvr>
                                    </p:animEffect>
                                  </p:childTnLst>
                                </p:cTn>
                              </p:par>
                            </p:childTnLst>
                          </p:cTn>
                        </p:par>
                        <p:par>
                          <p:cTn id="84" fill="hold">
                            <p:stCondLst>
                              <p:cond delay="6000"/>
                            </p:stCondLst>
                            <p:childTnLst>
                              <p:par>
                                <p:cTn id="85" presetID="22" presetClass="entr" presetSubtype="8" fill="hold" nodeType="afterEffect">
                                  <p:stCondLst>
                                    <p:cond delay="0"/>
                                  </p:stCondLst>
                                  <p:childTnLst>
                                    <p:set>
                                      <p:cBhvr>
                                        <p:cTn id="86" dur="1" fill="hold">
                                          <p:stCondLst>
                                            <p:cond delay="0"/>
                                          </p:stCondLst>
                                        </p:cTn>
                                        <p:tgtEl>
                                          <p:spTgt spid="127"/>
                                        </p:tgtEl>
                                        <p:attrNameLst>
                                          <p:attrName>style.visibility</p:attrName>
                                        </p:attrNameLst>
                                      </p:cBhvr>
                                      <p:to>
                                        <p:strVal val="visible"/>
                                      </p:to>
                                    </p:set>
                                    <p:animEffect transition="in" filter="wipe(left)">
                                      <p:cBhvr>
                                        <p:cTn id="87" dur="5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8"/>
          <p:cNvSpPr txBox="1"/>
          <p:nvPr/>
        </p:nvSpPr>
        <p:spPr>
          <a:xfrm>
            <a:off x="2143656" y="3482958"/>
            <a:ext cx="4859673" cy="871264"/>
          </a:xfrm>
          <a:prstGeom prst="rect">
            <a:avLst/>
          </a:prstGeom>
          <a:noFill/>
        </p:spPr>
        <p:txBody>
          <a:bodyPr wrap="square" rtlCol="0" anchor="ctr">
            <a:spAutoFit/>
          </a:bodyPr>
          <a:lstStyle/>
          <a:p>
            <a:pPr>
              <a:lnSpc>
                <a:spcPct val="120000"/>
              </a:lnSpc>
              <a:spcBef>
                <a:spcPts val="0"/>
              </a:spcBef>
              <a:spcAft>
                <a:spcPts val="0"/>
              </a:spcAft>
            </a:pPr>
            <a:r>
              <a:rPr lang="zh-CN" altLang="en-US" sz="4220" b="1" dirty="0" smtClean="0">
                <a:solidFill>
                  <a:schemeClr val="accent1"/>
                </a:solidFill>
                <a:latin typeface="Arial" panose="020B0604020202020204" pitchFamily="34" charset="0"/>
                <a:ea typeface="微软雅黑" panose="020B0503020204020204" pitchFamily="34" charset="-122"/>
                <a:sym typeface="Arial" panose="020B0604020202020204" pitchFamily="34" charset="0"/>
              </a:rPr>
              <a:t>客户解决方案</a:t>
            </a:r>
            <a:endParaRPr lang="en-US" altLang="zh-CN" sz="44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矩形 6"/>
          <p:cNvSpPr/>
          <p:nvPr/>
        </p:nvSpPr>
        <p:spPr>
          <a:xfrm>
            <a:off x="2143655" y="4602367"/>
            <a:ext cx="3490785" cy="461665"/>
          </a:xfrm>
          <a:prstGeom prst="rect">
            <a:avLst/>
          </a:prstGeom>
        </p:spPr>
        <p:txBody>
          <a:bodyPr wrap="square">
            <a:spAutoFit/>
          </a:bodyPr>
          <a:lstStyle/>
          <a:p>
            <a:pPr>
              <a:lnSpc>
                <a:spcPct val="120000"/>
              </a:lnSpc>
              <a:spcBef>
                <a:spcPts val="0"/>
              </a:spcBef>
              <a:spcAft>
                <a:spcPts val="0"/>
              </a:spcAft>
            </a:pPr>
            <a:r>
              <a:rPr lang="zh-CN" altLang="en-US" sz="2000" b="1"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期货公司解决方案</a:t>
            </a:r>
            <a:endParaRPr lang="en-US" altLang="zh-CN" sz="20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矩形 7"/>
          <p:cNvSpPr/>
          <p:nvPr/>
        </p:nvSpPr>
        <p:spPr>
          <a:xfrm>
            <a:off x="2143655" y="5125387"/>
            <a:ext cx="3490785" cy="461665"/>
          </a:xfrm>
          <a:prstGeom prst="rect">
            <a:avLst/>
          </a:prstGeom>
        </p:spPr>
        <p:txBody>
          <a:bodyPr wrap="square">
            <a:spAutoFit/>
          </a:bodyPr>
          <a:lstStyle/>
          <a:p>
            <a:pPr>
              <a:lnSpc>
                <a:spcPct val="120000"/>
              </a:lnSpc>
              <a:spcBef>
                <a:spcPts val="0"/>
              </a:spcBef>
              <a:spcAft>
                <a:spcPts val="0"/>
              </a:spcAft>
            </a:pPr>
            <a:r>
              <a:rPr lang="zh-CN" altLang="en-US" sz="2000" b="1"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机构客户解决方案</a:t>
            </a:r>
            <a:endParaRPr lang="en-US" altLang="zh-CN" sz="20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矩形 8"/>
          <p:cNvSpPr/>
          <p:nvPr/>
        </p:nvSpPr>
        <p:spPr>
          <a:xfrm>
            <a:off x="2143655" y="6233102"/>
            <a:ext cx="3490785" cy="461665"/>
          </a:xfrm>
          <a:prstGeom prst="rect">
            <a:avLst/>
          </a:prstGeom>
        </p:spPr>
        <p:txBody>
          <a:bodyPr wrap="square">
            <a:spAutoFit/>
          </a:bodyPr>
          <a:lstStyle/>
          <a:p>
            <a:pPr>
              <a:lnSpc>
                <a:spcPct val="120000"/>
              </a:lnSpc>
              <a:spcBef>
                <a:spcPts val="0"/>
              </a:spcBef>
              <a:spcAft>
                <a:spcPts val="0"/>
              </a:spcAft>
            </a:pPr>
            <a:r>
              <a:rPr lang="zh-CN" altLang="en-US" sz="2000" b="1"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炒手客户解决方案</a:t>
            </a:r>
            <a:endParaRPr lang="en-US" altLang="zh-CN" sz="20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11" name="直接连接符 10"/>
          <p:cNvCxnSpPr/>
          <p:nvPr/>
        </p:nvCxnSpPr>
        <p:spPr>
          <a:xfrm>
            <a:off x="1129026" y="4299717"/>
            <a:ext cx="11730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1129026" y="4369824"/>
            <a:ext cx="11730252"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5" name="图片 1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964939" y="6086680"/>
            <a:ext cx="3893811" cy="754511"/>
          </a:xfrm>
          <a:prstGeom prst="rect">
            <a:avLst/>
          </a:prstGeom>
        </p:spPr>
      </p:pic>
      <p:sp>
        <p:nvSpPr>
          <p:cNvPr id="2" name="矩形 1"/>
          <p:cNvSpPr/>
          <p:nvPr/>
        </p:nvSpPr>
        <p:spPr>
          <a:xfrm>
            <a:off x="2143654" y="5648407"/>
            <a:ext cx="2664141" cy="461665"/>
          </a:xfrm>
          <a:prstGeom prst="rect">
            <a:avLst/>
          </a:prstGeom>
        </p:spPr>
        <p:txBody>
          <a:bodyPr wrap="square">
            <a:spAutoFit/>
          </a:bodyPr>
          <a:lstStyle/>
          <a:p>
            <a:pPr>
              <a:lnSpc>
                <a:spcPct val="120000"/>
              </a:lnSpc>
              <a:spcBef>
                <a:spcPts val="0"/>
              </a:spcBef>
              <a:spcAft>
                <a:spcPts val="0"/>
              </a:spcAft>
            </a:pPr>
            <a:r>
              <a:rPr lang="zh-CN" altLang="en-US" sz="2000" b="1"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程序化客户解决方案</a:t>
            </a:r>
            <a:endParaRPr lang="en-US" altLang="zh-CN" sz="20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42548" y="631531"/>
            <a:ext cx="5416202" cy="2806166"/>
          </a:xfrm>
          <a:prstGeom prst="rect">
            <a:avLst/>
          </a:prstGeom>
        </p:spPr>
      </p:pic>
    </p:spTree>
  </p:cSld>
  <p:clrMapOvr>
    <a:masterClrMapping/>
  </p:clrMapOvr>
  <mc:AlternateContent xmlns:mc="http://schemas.openxmlformats.org/markup-compatibility/2006">
    <mc:Choice xmlns:p14="http://schemas.microsoft.com/office/powerpoint/2010/main" Requires="p14">
      <p:transition advTm="0">
        <p14:prism/>
      </p:transition>
    </mc:Choice>
    <mc:Fallback>
      <p:transition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left)">
                                      <p:cBhvr>
                                        <p:cTn id="16" dur="500"/>
                                        <p:tgtEl>
                                          <p:spTgt spid="12"/>
                                        </p:tgtEl>
                                      </p:cBhvr>
                                    </p:animEffect>
                                  </p:childTnLst>
                                </p:cTn>
                              </p:par>
                            </p:childTnLst>
                          </p:cTn>
                        </p:par>
                        <p:par>
                          <p:cTn id="17" fill="hold">
                            <p:stCondLst>
                              <p:cond delay="1500"/>
                            </p:stCondLst>
                            <p:childTnLst>
                              <p:par>
                                <p:cTn id="18" presetID="52" presetClass="entr" presetSubtype="0"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Scale>
                                      <p:cBhvr>
                                        <p:cTn id="20"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1" dur="1000" decel="50000" fill="hold">
                                          <p:stCondLst>
                                            <p:cond delay="0"/>
                                          </p:stCondLst>
                                        </p:cTn>
                                        <p:tgtEl>
                                          <p:spTgt spid="7"/>
                                        </p:tgtEl>
                                        <p:attrNameLst>
                                          <p:attrName>ppt_x</p:attrName>
                                          <p:attrName>ppt_y</p:attrName>
                                        </p:attrNameLst>
                                      </p:cBhvr>
                                    </p:animMotion>
                                    <p:animEffect transition="in" filter="fade">
                                      <p:cBhvr>
                                        <p:cTn id="22" dur="1000"/>
                                        <p:tgtEl>
                                          <p:spTgt spid="7"/>
                                        </p:tgtEl>
                                      </p:cBhvr>
                                    </p:animEffect>
                                  </p:childTnLst>
                                </p:cTn>
                              </p:par>
                            </p:childTnLst>
                          </p:cTn>
                        </p:par>
                        <p:par>
                          <p:cTn id="23" fill="hold">
                            <p:stCondLst>
                              <p:cond delay="2500"/>
                            </p:stCondLst>
                            <p:childTnLst>
                              <p:par>
                                <p:cTn id="24" presetID="52" presetClass="entr" presetSubtype="0" fill="hold" grpId="0" nodeType="afterEffect">
                                  <p:stCondLst>
                                    <p:cond delay="0"/>
                                  </p:stCondLst>
                                  <p:iterate type="lt">
                                    <p:tmPct val="0"/>
                                  </p:iterate>
                                  <p:childTnLst>
                                    <p:set>
                                      <p:cBhvr>
                                        <p:cTn id="25" dur="1" fill="hold">
                                          <p:stCondLst>
                                            <p:cond delay="0"/>
                                          </p:stCondLst>
                                        </p:cTn>
                                        <p:tgtEl>
                                          <p:spTgt spid="8"/>
                                        </p:tgtEl>
                                        <p:attrNameLst>
                                          <p:attrName>style.visibility</p:attrName>
                                        </p:attrNameLst>
                                      </p:cBhvr>
                                      <p:to>
                                        <p:strVal val="visible"/>
                                      </p:to>
                                    </p:set>
                                    <p:animScale>
                                      <p:cBhvr>
                                        <p:cTn id="26"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7" dur="1000" decel="50000" fill="hold">
                                          <p:stCondLst>
                                            <p:cond delay="0"/>
                                          </p:stCondLst>
                                        </p:cTn>
                                        <p:tgtEl>
                                          <p:spTgt spid="8"/>
                                        </p:tgtEl>
                                        <p:attrNameLst>
                                          <p:attrName>ppt_x</p:attrName>
                                          <p:attrName>ppt_y</p:attrName>
                                        </p:attrNameLst>
                                      </p:cBhvr>
                                    </p:animMotion>
                                    <p:animEffect transition="in" filter="fade">
                                      <p:cBhvr>
                                        <p:cTn id="28" dur="1000"/>
                                        <p:tgtEl>
                                          <p:spTgt spid="8"/>
                                        </p:tgtEl>
                                      </p:cBhvr>
                                    </p:animEffect>
                                  </p:childTnLst>
                                </p:cTn>
                              </p:par>
                            </p:childTnLst>
                          </p:cTn>
                        </p:par>
                        <p:par>
                          <p:cTn id="29" fill="hold">
                            <p:stCondLst>
                              <p:cond delay="3500"/>
                            </p:stCondLst>
                            <p:childTnLst>
                              <p:par>
                                <p:cTn id="30" presetID="52" presetClass="entr" presetSubtype="0" fill="hold" nodeType="afterEffect">
                                  <p:stCondLst>
                                    <p:cond delay="0"/>
                                  </p:stCondLst>
                                  <p:childTnLst>
                                    <p:set>
                                      <p:cBhvr>
                                        <p:cTn id="31" dur="1" fill="hold">
                                          <p:stCondLst>
                                            <p:cond delay="0"/>
                                          </p:stCondLst>
                                        </p:cTn>
                                        <p:tgtEl>
                                          <p:spTgt spid="2">
                                            <p:txEl>
                                              <p:pRg st="0" end="0"/>
                                            </p:txEl>
                                          </p:spTgt>
                                        </p:tgtEl>
                                        <p:attrNameLst>
                                          <p:attrName>style.visibility</p:attrName>
                                        </p:attrNameLst>
                                      </p:cBhvr>
                                      <p:to>
                                        <p:strVal val="visible"/>
                                      </p:to>
                                    </p:set>
                                    <p:animScale>
                                      <p:cBhvr>
                                        <p:cTn id="32" dur="1000" decel="50000" fill="hold">
                                          <p:stCondLst>
                                            <p:cond delay="0"/>
                                          </p:stCondLst>
                                        </p:cTn>
                                        <p:tgtEl>
                                          <p:spTgt spid="2">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1000" decel="50000" fill="hold">
                                          <p:stCondLst>
                                            <p:cond delay="0"/>
                                          </p:stCondLst>
                                        </p:cTn>
                                        <p:tgtEl>
                                          <p:spTgt spid="2">
                                            <p:txEl>
                                              <p:pRg st="0" end="0"/>
                                            </p:txEl>
                                          </p:spTgt>
                                        </p:tgtEl>
                                        <p:attrNameLst>
                                          <p:attrName>ppt_x</p:attrName>
                                          <p:attrName>ppt_y</p:attrName>
                                        </p:attrNameLst>
                                      </p:cBhvr>
                                    </p:animMotion>
                                    <p:animEffect transition="in" filter="fade">
                                      <p:cBhvr>
                                        <p:cTn id="34" dur="1000"/>
                                        <p:tgtEl>
                                          <p:spTgt spid="2">
                                            <p:txEl>
                                              <p:pRg st="0" end="0"/>
                                            </p:txEl>
                                          </p:spTgt>
                                        </p:tgtEl>
                                      </p:cBhvr>
                                    </p:animEffect>
                                  </p:childTnLst>
                                </p:cTn>
                              </p:par>
                              <p:par>
                                <p:cTn id="35" presetID="52" presetClass="entr" presetSubtype="0" fill="hold" grpId="0" nodeType="withEffect">
                                  <p:stCondLst>
                                    <p:cond delay="500"/>
                                  </p:stCondLst>
                                  <p:childTnLst>
                                    <p:set>
                                      <p:cBhvr>
                                        <p:cTn id="36" dur="1" fill="hold">
                                          <p:stCondLst>
                                            <p:cond delay="0"/>
                                          </p:stCondLst>
                                        </p:cTn>
                                        <p:tgtEl>
                                          <p:spTgt spid="9"/>
                                        </p:tgtEl>
                                        <p:attrNameLst>
                                          <p:attrName>style.visibility</p:attrName>
                                        </p:attrNameLst>
                                      </p:cBhvr>
                                      <p:to>
                                        <p:strVal val="visible"/>
                                      </p:to>
                                    </p:set>
                                    <p:animScale>
                                      <p:cBhvr>
                                        <p:cTn id="37"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8" dur="1000" decel="50000" fill="hold">
                                          <p:stCondLst>
                                            <p:cond delay="0"/>
                                          </p:stCondLst>
                                        </p:cTn>
                                        <p:tgtEl>
                                          <p:spTgt spid="9"/>
                                        </p:tgtEl>
                                        <p:attrNameLst>
                                          <p:attrName>ppt_x</p:attrName>
                                          <p:attrName>ppt_y</p:attrName>
                                        </p:attrNameLst>
                                      </p:cBhvr>
                                    </p:animMotion>
                                    <p:animEffect transition="in" filter="fade">
                                      <p:cBhvr>
                                        <p:cTn id="3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7" grpId="0"/>
      <p:bldP spid="8" grpId="0"/>
      <p:bldP spid="9"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圆角矩形 26"/>
          <p:cNvSpPr/>
          <p:nvPr/>
        </p:nvSpPr>
        <p:spPr>
          <a:xfrm>
            <a:off x="1265012" y="1744219"/>
            <a:ext cx="10328729" cy="1491059"/>
          </a:xfrm>
          <a:prstGeom prst="roundRect">
            <a:avLst>
              <a:gd name="adj" fmla="val 0"/>
            </a:avLst>
          </a:prstGeom>
          <a:no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TextBox 38"/>
          <p:cNvSpPr txBox="1"/>
          <p:nvPr/>
        </p:nvSpPr>
        <p:spPr>
          <a:xfrm>
            <a:off x="1683276" y="1882677"/>
            <a:ext cx="9492465" cy="1329595"/>
          </a:xfrm>
          <a:prstGeom prst="rect">
            <a:avLst/>
          </a:prstGeom>
          <a:noFill/>
        </p:spPr>
        <p:txBody>
          <a:bodyPr wrap="square" lIns="0" tIns="0" rIns="0" bIns="0" rtlCol="0">
            <a:spAutoFit/>
          </a:bodyPr>
          <a:lstStyle/>
          <a:p>
            <a:pPr algn="just">
              <a:lnSpc>
                <a:spcPct val="120000"/>
              </a:lnSpc>
            </a:pPr>
            <a:r>
              <a:rPr lang="zh-CN" altLang="en-US"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飞创公司的产品与服务包括为期货公司提供快速交易柜台系统，应用托管、机柜租赁等服务。</a:t>
            </a:r>
            <a:endParaRPr lang="en-US" altLang="zh-CN"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a:p>
            <a:pPr algn="just">
              <a:lnSpc>
                <a:spcPct val="120000"/>
              </a:lnSpc>
            </a:pPr>
            <a:r>
              <a:rPr lang="zh-CN" altLang="en-US"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为机构客户提供独家历史数据，大商所深度行情（包括</a:t>
            </a:r>
            <a:r>
              <a:rPr lang="en-US" altLang="zh-CN"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level-2</a:t>
            </a:r>
            <a:r>
              <a:rPr lang="zh-CN" altLang="en-US"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、五档行情）</a:t>
            </a:r>
            <a:endParaRPr lang="en-US" altLang="zh-CN"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a:p>
            <a:pPr algn="just">
              <a:lnSpc>
                <a:spcPct val="120000"/>
              </a:lnSpc>
            </a:pPr>
            <a:r>
              <a:rPr lang="zh-CN" altLang="en-US"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为程序化客户提供数据服务、</a:t>
            </a:r>
            <a:r>
              <a:rPr lang="zh-CN" altLang="en-US"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柜</a:t>
            </a:r>
            <a:r>
              <a:rPr lang="zh-CN" altLang="en-US"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台系统、机位租赁服务。</a:t>
            </a:r>
            <a:endParaRPr lang="en-US" altLang="zh-CN"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a:p>
            <a:pPr algn="just">
              <a:lnSpc>
                <a:spcPct val="120000"/>
              </a:lnSpc>
            </a:pPr>
            <a:r>
              <a:rPr lang="zh-CN" altLang="en-US"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为炒手提供快速柜台系统、机位租赁服务。</a:t>
            </a:r>
            <a:endParaRPr lang="en-US" altLang="zh-CN"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矩形 93"/>
          <p:cNvSpPr/>
          <p:nvPr/>
        </p:nvSpPr>
        <p:spPr>
          <a:xfrm>
            <a:off x="1212045" y="1696754"/>
            <a:ext cx="405001" cy="405001"/>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矩形 93"/>
          <p:cNvSpPr/>
          <p:nvPr/>
        </p:nvSpPr>
        <p:spPr>
          <a:xfrm rot="10800000">
            <a:off x="11244509" y="2877744"/>
            <a:ext cx="405001" cy="405001"/>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Freeform 5"/>
          <p:cNvSpPr/>
          <p:nvPr/>
        </p:nvSpPr>
        <p:spPr bwMode="auto">
          <a:xfrm>
            <a:off x="1984600" y="3764650"/>
            <a:ext cx="2064132" cy="186104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1"/>
          </a:solidFill>
          <a:ln w="9525" cap="flat">
            <a:noFill/>
            <a:prstDash val="solid"/>
            <a:miter lim="800000"/>
          </a:ln>
        </p:spPr>
        <p:txBody>
          <a:bodyPr vert="horz" wrap="square" lIns="128573" tIns="64286" rIns="128573" bIns="64286" numCol="1" anchor="t" anchorCtr="0" compatLnSpc="1"/>
          <a:lstStyle/>
          <a:p>
            <a:pPr>
              <a:lnSpc>
                <a:spcPct val="120000"/>
              </a:lnSpc>
            </a:pPr>
            <a:endPar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TextBox 46"/>
          <p:cNvSpPr txBox="1"/>
          <p:nvPr/>
        </p:nvSpPr>
        <p:spPr>
          <a:xfrm>
            <a:off x="2440653" y="4448951"/>
            <a:ext cx="1152028" cy="270010"/>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lnSpc>
                <a:spcPct val="120000"/>
              </a:lnSpc>
            </a:pPr>
            <a:r>
              <a:rPr lang="zh-CN" altLang="en-US" sz="1600" dirty="0">
                <a:latin typeface="Arial" panose="020B0604020202020204" pitchFamily="34" charset="0"/>
                <a:cs typeface="+mn-ea"/>
                <a:sym typeface="Arial" panose="020B0604020202020204" pitchFamily="34" charset="0"/>
              </a:rPr>
              <a:t>期</a:t>
            </a:r>
            <a:r>
              <a:rPr lang="zh-CN" altLang="en-US" sz="1600" dirty="0" smtClean="0">
                <a:latin typeface="Arial" panose="020B0604020202020204" pitchFamily="34" charset="0"/>
                <a:cs typeface="+mn-ea"/>
                <a:sym typeface="Arial" panose="020B0604020202020204" pitchFamily="34" charset="0"/>
              </a:rPr>
              <a:t>货公司</a:t>
            </a:r>
            <a:endParaRPr lang="zh-CN" altLang="en-US" sz="1600" dirty="0">
              <a:latin typeface="Arial" panose="020B0604020202020204" pitchFamily="34" charset="0"/>
              <a:cs typeface="+mn-ea"/>
              <a:sym typeface="Arial" panose="020B0604020202020204" pitchFamily="34" charset="0"/>
            </a:endParaRPr>
          </a:p>
        </p:txBody>
      </p:sp>
      <p:sp>
        <p:nvSpPr>
          <p:cNvPr id="21" name="Freeform 5"/>
          <p:cNvSpPr/>
          <p:nvPr/>
        </p:nvSpPr>
        <p:spPr bwMode="auto">
          <a:xfrm>
            <a:off x="4359370" y="3764650"/>
            <a:ext cx="2064132" cy="186104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2"/>
          </a:solidFill>
          <a:ln w="9525" cap="flat">
            <a:noFill/>
            <a:prstDash val="solid"/>
            <a:miter lim="800000"/>
          </a:ln>
        </p:spPr>
        <p:txBody>
          <a:bodyPr vert="horz" wrap="square" lIns="128573" tIns="64286" rIns="128573" bIns="64286" numCol="1" anchor="t" anchorCtr="0" compatLnSpc="1"/>
          <a:lstStyle/>
          <a:p>
            <a:pPr>
              <a:lnSpc>
                <a:spcPct val="120000"/>
              </a:lnSpc>
            </a:pPr>
            <a:endPar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TextBox 46"/>
          <p:cNvSpPr txBox="1"/>
          <p:nvPr/>
        </p:nvSpPr>
        <p:spPr>
          <a:xfrm>
            <a:off x="4815422" y="4448951"/>
            <a:ext cx="1152028" cy="270010"/>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lnSpc>
                <a:spcPct val="120000"/>
              </a:lnSpc>
            </a:pPr>
            <a:r>
              <a:rPr lang="zh-CN" altLang="en-US" sz="1600" dirty="0" smtClean="0">
                <a:latin typeface="Arial" panose="020B0604020202020204" pitchFamily="34" charset="0"/>
                <a:cs typeface="+mn-ea"/>
                <a:sym typeface="Arial" panose="020B0604020202020204" pitchFamily="34" charset="0"/>
              </a:rPr>
              <a:t>机构客户</a:t>
            </a:r>
            <a:endParaRPr lang="zh-CN" altLang="en-US" sz="1600" dirty="0">
              <a:latin typeface="Arial" panose="020B0604020202020204" pitchFamily="34" charset="0"/>
              <a:cs typeface="+mn-ea"/>
              <a:sym typeface="Arial" panose="020B0604020202020204" pitchFamily="34" charset="0"/>
            </a:endParaRPr>
          </a:p>
        </p:txBody>
      </p:sp>
      <p:sp>
        <p:nvSpPr>
          <p:cNvPr id="24" name="Freeform 5"/>
          <p:cNvSpPr/>
          <p:nvPr/>
        </p:nvSpPr>
        <p:spPr bwMode="auto">
          <a:xfrm>
            <a:off x="6746839" y="3764650"/>
            <a:ext cx="2064132" cy="186104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3"/>
          </a:solidFill>
          <a:ln w="9525" cap="flat">
            <a:noFill/>
            <a:prstDash val="solid"/>
            <a:miter lim="800000"/>
          </a:ln>
        </p:spPr>
        <p:txBody>
          <a:bodyPr vert="horz" wrap="square" lIns="128573" tIns="64286" rIns="128573" bIns="64286" numCol="1" anchor="t" anchorCtr="0" compatLnSpc="1"/>
          <a:lstStyle/>
          <a:p>
            <a:pPr>
              <a:lnSpc>
                <a:spcPct val="120000"/>
              </a:lnSpc>
            </a:pPr>
            <a:endPar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TextBox 46"/>
          <p:cNvSpPr txBox="1"/>
          <p:nvPr/>
        </p:nvSpPr>
        <p:spPr>
          <a:xfrm>
            <a:off x="7202891" y="4448951"/>
            <a:ext cx="1152028" cy="295466"/>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lnSpc>
                <a:spcPct val="120000"/>
              </a:lnSpc>
            </a:pPr>
            <a:r>
              <a:rPr lang="zh-CN" altLang="en-US" sz="1600" dirty="0" smtClean="0">
                <a:latin typeface="Arial" panose="020B0604020202020204" pitchFamily="34" charset="0"/>
                <a:cs typeface="+mn-ea"/>
                <a:sym typeface="Arial" panose="020B0604020202020204" pitchFamily="34" charset="0"/>
              </a:rPr>
              <a:t>程序化客户</a:t>
            </a:r>
            <a:endParaRPr lang="zh-CN" altLang="en-US" sz="1600" dirty="0">
              <a:latin typeface="Arial" panose="020B0604020202020204" pitchFamily="34" charset="0"/>
              <a:cs typeface="+mn-ea"/>
              <a:sym typeface="Arial" panose="020B0604020202020204" pitchFamily="34" charset="0"/>
            </a:endParaRPr>
          </a:p>
        </p:txBody>
      </p:sp>
      <p:sp>
        <p:nvSpPr>
          <p:cNvPr id="28" name="Freeform 5"/>
          <p:cNvSpPr/>
          <p:nvPr/>
        </p:nvSpPr>
        <p:spPr bwMode="auto">
          <a:xfrm>
            <a:off x="9147008" y="3764650"/>
            <a:ext cx="2064132" cy="186104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4"/>
          </a:solidFill>
          <a:ln w="9525" cap="flat">
            <a:noFill/>
            <a:prstDash val="solid"/>
            <a:miter lim="800000"/>
          </a:ln>
        </p:spPr>
        <p:txBody>
          <a:bodyPr vert="horz" wrap="square" lIns="128573" tIns="64286" rIns="128573" bIns="64286" numCol="1" anchor="t" anchorCtr="0" compatLnSpc="1"/>
          <a:lstStyle/>
          <a:p>
            <a:pPr>
              <a:lnSpc>
                <a:spcPct val="120000"/>
              </a:lnSpc>
            </a:pPr>
            <a:endPar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TextBox 46"/>
          <p:cNvSpPr txBox="1"/>
          <p:nvPr/>
        </p:nvSpPr>
        <p:spPr>
          <a:xfrm>
            <a:off x="9603059" y="4448951"/>
            <a:ext cx="1152028" cy="268279"/>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lnSpc>
                <a:spcPct val="120000"/>
              </a:lnSpc>
            </a:pPr>
            <a:r>
              <a:rPr lang="zh-CN" altLang="en-US" sz="1600" dirty="0" smtClean="0">
                <a:latin typeface="Arial" panose="020B0604020202020204" pitchFamily="34" charset="0"/>
                <a:cs typeface="+mn-ea"/>
                <a:sym typeface="Arial" panose="020B0604020202020204" pitchFamily="34" charset="0"/>
              </a:rPr>
              <a:t>炒手</a:t>
            </a:r>
            <a:endParaRPr lang="zh-CN" altLang="en-US" sz="1600" dirty="0">
              <a:latin typeface="Arial" panose="020B0604020202020204" pitchFamily="34" charset="0"/>
              <a:cs typeface="+mn-ea"/>
              <a:sym typeface="Arial" panose="020B0604020202020204" pitchFamily="34" charset="0"/>
            </a:endParaRPr>
          </a:p>
        </p:txBody>
      </p:sp>
      <p:sp>
        <p:nvSpPr>
          <p:cNvPr id="19" name="文本框 18"/>
          <p:cNvSpPr txBox="1"/>
          <p:nvPr/>
        </p:nvSpPr>
        <p:spPr>
          <a:xfrm>
            <a:off x="372973" y="362225"/>
            <a:ext cx="1579746" cy="374375"/>
          </a:xfrm>
          <a:prstGeom prst="rect">
            <a:avLst/>
          </a:prstGeom>
          <a:noFill/>
        </p:spPr>
        <p:txBody>
          <a:bodyPr wrap="none" lIns="96434" tIns="48217" rIns="96434" bIns="48217" rtlCol="0">
            <a:spAutoFit/>
          </a:bodyPr>
          <a:lstStyle/>
          <a:p>
            <a:pPr defTabSz="963930"/>
            <a:r>
              <a:rPr lang="zh-CN" altLang="en-US" sz="1800" dirty="0" smtClean="0">
                <a:solidFill>
                  <a:srgbClr val="E7E6E6">
                    <a:lumMod val="25000"/>
                  </a:srgbClr>
                </a:solidFill>
                <a:latin typeface="微软雅黑" panose="020B0503020204020204" pitchFamily="34" charset="-122"/>
                <a:ea typeface="微软雅黑" panose="020B0503020204020204" pitchFamily="34" charset="-122"/>
                <a:cs typeface="+mn-ea"/>
                <a:sym typeface="+mn-lt"/>
              </a:rPr>
              <a:t>飞创客户群体</a:t>
            </a:r>
            <a:endParaRPr lang="zh-CN" altLang="en-US" sz="1800" dirty="0">
              <a:solidFill>
                <a:srgbClr val="E7E6E6">
                  <a:lumMod val="25000"/>
                </a:srgbClr>
              </a:solidFill>
              <a:latin typeface="微软雅黑" panose="020B0503020204020204" pitchFamily="34" charset="-122"/>
              <a:ea typeface="微软雅黑" panose="020B0503020204020204" pitchFamily="34" charset="-122"/>
              <a:cs typeface="+mn-ea"/>
              <a:sym typeface="+mn-lt"/>
            </a:endParaRPr>
          </a:p>
        </p:txBody>
      </p:sp>
      <p:pic>
        <p:nvPicPr>
          <p:cNvPr id="16" name="图片 1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860278" y="172156"/>
            <a:ext cx="3893811" cy="75451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p:cTn id="7" dur="500" fill="hold"/>
                                        <p:tgtEl>
                                          <p:spTgt spid="40"/>
                                        </p:tgtEl>
                                        <p:attrNameLst>
                                          <p:attrName>ppt_w</p:attrName>
                                        </p:attrNameLst>
                                      </p:cBhvr>
                                      <p:tavLst>
                                        <p:tav tm="0">
                                          <p:val>
                                            <p:fltVal val="0"/>
                                          </p:val>
                                        </p:tav>
                                        <p:tav tm="100000">
                                          <p:val>
                                            <p:strVal val="#ppt_w"/>
                                          </p:val>
                                        </p:tav>
                                      </p:tavLst>
                                    </p:anim>
                                    <p:anim calcmode="lin" valueType="num">
                                      <p:cBhvr>
                                        <p:cTn id="8" dur="500" fill="hold"/>
                                        <p:tgtEl>
                                          <p:spTgt spid="40"/>
                                        </p:tgtEl>
                                        <p:attrNameLst>
                                          <p:attrName>ppt_h</p:attrName>
                                        </p:attrNameLst>
                                      </p:cBhvr>
                                      <p:tavLst>
                                        <p:tav tm="0">
                                          <p:val>
                                            <p:fltVal val="0"/>
                                          </p:val>
                                        </p:tav>
                                        <p:tav tm="100000">
                                          <p:val>
                                            <p:strVal val="#ppt_h"/>
                                          </p:val>
                                        </p:tav>
                                      </p:tavLst>
                                    </p:anim>
                                    <p:animEffect transition="in" filter="fade">
                                      <p:cBhvr>
                                        <p:cTn id="9" dur="500"/>
                                        <p:tgtEl>
                                          <p:spTgt spid="40"/>
                                        </p:tgtEl>
                                      </p:cBhvr>
                                    </p:animEffect>
                                    <p:anim calcmode="lin" valueType="num">
                                      <p:cBhvr>
                                        <p:cTn id="10" dur="500" fill="hold"/>
                                        <p:tgtEl>
                                          <p:spTgt spid="40"/>
                                        </p:tgtEl>
                                        <p:attrNameLst>
                                          <p:attrName>ppt_x</p:attrName>
                                        </p:attrNameLst>
                                      </p:cBhvr>
                                      <p:tavLst>
                                        <p:tav tm="0">
                                          <p:val>
                                            <p:fltVal val="0.5"/>
                                          </p:val>
                                        </p:tav>
                                        <p:tav tm="100000">
                                          <p:val>
                                            <p:strVal val="#ppt_x"/>
                                          </p:val>
                                        </p:tav>
                                      </p:tavLst>
                                    </p:anim>
                                    <p:anim calcmode="lin" valueType="num">
                                      <p:cBhvr>
                                        <p:cTn id="11" dur="500" fill="hold"/>
                                        <p:tgtEl>
                                          <p:spTgt spid="40"/>
                                        </p:tgtEl>
                                        <p:attrNameLst>
                                          <p:attrName>ppt_y</p:attrName>
                                        </p:attrNameLst>
                                      </p:cBhvr>
                                      <p:tavLst>
                                        <p:tav tm="0">
                                          <p:val>
                                            <p:fltVal val="0.5"/>
                                          </p:val>
                                        </p:tav>
                                        <p:tav tm="100000">
                                          <p:val>
                                            <p:strVal val="#ppt_y"/>
                                          </p:val>
                                        </p:tav>
                                      </p:tavLst>
                                    </p:anim>
                                  </p:childTnLst>
                                </p:cTn>
                              </p:par>
                              <p:par>
                                <p:cTn id="12" presetID="53" presetClass="entr" presetSubtype="528" fill="hold" grpId="0" nodeType="withEffect">
                                  <p:stCondLst>
                                    <p:cond delay="0"/>
                                  </p:stCondLst>
                                  <p:childTnLst>
                                    <p:set>
                                      <p:cBhvr>
                                        <p:cTn id="13" dur="1" fill="hold">
                                          <p:stCondLst>
                                            <p:cond delay="0"/>
                                          </p:stCondLst>
                                        </p:cTn>
                                        <p:tgtEl>
                                          <p:spTgt spid="41"/>
                                        </p:tgtEl>
                                        <p:attrNameLst>
                                          <p:attrName>style.visibility</p:attrName>
                                        </p:attrNameLst>
                                      </p:cBhvr>
                                      <p:to>
                                        <p:strVal val="visible"/>
                                      </p:to>
                                    </p:set>
                                    <p:anim calcmode="lin" valueType="num">
                                      <p:cBhvr>
                                        <p:cTn id="14" dur="500" fill="hold"/>
                                        <p:tgtEl>
                                          <p:spTgt spid="41"/>
                                        </p:tgtEl>
                                        <p:attrNameLst>
                                          <p:attrName>ppt_w</p:attrName>
                                        </p:attrNameLst>
                                      </p:cBhvr>
                                      <p:tavLst>
                                        <p:tav tm="0">
                                          <p:val>
                                            <p:fltVal val="0"/>
                                          </p:val>
                                        </p:tav>
                                        <p:tav tm="100000">
                                          <p:val>
                                            <p:strVal val="#ppt_w"/>
                                          </p:val>
                                        </p:tav>
                                      </p:tavLst>
                                    </p:anim>
                                    <p:anim calcmode="lin" valueType="num">
                                      <p:cBhvr>
                                        <p:cTn id="15" dur="500" fill="hold"/>
                                        <p:tgtEl>
                                          <p:spTgt spid="41"/>
                                        </p:tgtEl>
                                        <p:attrNameLst>
                                          <p:attrName>ppt_h</p:attrName>
                                        </p:attrNameLst>
                                      </p:cBhvr>
                                      <p:tavLst>
                                        <p:tav tm="0">
                                          <p:val>
                                            <p:fltVal val="0"/>
                                          </p:val>
                                        </p:tav>
                                        <p:tav tm="100000">
                                          <p:val>
                                            <p:strVal val="#ppt_h"/>
                                          </p:val>
                                        </p:tav>
                                      </p:tavLst>
                                    </p:anim>
                                    <p:animEffect transition="in" filter="fade">
                                      <p:cBhvr>
                                        <p:cTn id="16" dur="500"/>
                                        <p:tgtEl>
                                          <p:spTgt spid="41"/>
                                        </p:tgtEl>
                                      </p:cBhvr>
                                    </p:animEffect>
                                    <p:anim calcmode="lin" valueType="num">
                                      <p:cBhvr>
                                        <p:cTn id="17" dur="500" fill="hold"/>
                                        <p:tgtEl>
                                          <p:spTgt spid="41"/>
                                        </p:tgtEl>
                                        <p:attrNameLst>
                                          <p:attrName>ppt_x</p:attrName>
                                        </p:attrNameLst>
                                      </p:cBhvr>
                                      <p:tavLst>
                                        <p:tav tm="0">
                                          <p:val>
                                            <p:fltVal val="0.5"/>
                                          </p:val>
                                        </p:tav>
                                        <p:tav tm="100000">
                                          <p:val>
                                            <p:strVal val="#ppt_x"/>
                                          </p:val>
                                        </p:tav>
                                      </p:tavLst>
                                    </p:anim>
                                    <p:anim calcmode="lin" valueType="num">
                                      <p:cBhvr>
                                        <p:cTn id="18" dur="500" fill="hold"/>
                                        <p:tgtEl>
                                          <p:spTgt spid="41"/>
                                        </p:tgtEl>
                                        <p:attrNameLst>
                                          <p:attrName>ppt_y</p:attrName>
                                        </p:attrNameLst>
                                      </p:cBhvr>
                                      <p:tavLst>
                                        <p:tav tm="0">
                                          <p:val>
                                            <p:fltVal val="0.5"/>
                                          </p:val>
                                        </p:tav>
                                        <p:tav tm="100000">
                                          <p:val>
                                            <p:strVal val="#ppt_y"/>
                                          </p:val>
                                        </p:tav>
                                      </p:tavLst>
                                    </p:anim>
                                  </p:childTnLst>
                                </p:cTn>
                              </p:par>
                            </p:childTnLst>
                          </p:cTn>
                        </p:par>
                        <p:par>
                          <p:cTn id="19" fill="hold">
                            <p:stCondLst>
                              <p:cond delay="500"/>
                            </p:stCondLst>
                            <p:childTnLst>
                              <p:par>
                                <p:cTn id="20" presetID="22" presetClass="entr" presetSubtype="1"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up)">
                                      <p:cBhvr>
                                        <p:cTn id="22" dur="500"/>
                                        <p:tgtEl>
                                          <p:spTgt spid="27"/>
                                        </p:tgtEl>
                                      </p:cBhvr>
                                    </p:animEffect>
                                  </p:childTnLst>
                                </p:cTn>
                              </p:par>
                            </p:childTnLst>
                          </p:cTn>
                        </p:par>
                        <p:par>
                          <p:cTn id="23" fill="hold">
                            <p:stCondLst>
                              <p:cond delay="1000"/>
                            </p:stCondLst>
                            <p:childTnLst>
                              <p:par>
                                <p:cTn id="24" presetID="22" presetClass="entr" presetSubtype="1" fill="hold" grpId="0" nodeType="afterEffect">
                                  <p:stCondLst>
                                    <p:cond delay="0"/>
                                  </p:stCondLst>
                                  <p:childTnLst>
                                    <p:set>
                                      <p:cBhvr>
                                        <p:cTn id="25" dur="1" fill="hold">
                                          <p:stCondLst>
                                            <p:cond delay="0"/>
                                          </p:stCondLst>
                                        </p:cTn>
                                        <p:tgtEl>
                                          <p:spTgt spid="39"/>
                                        </p:tgtEl>
                                        <p:attrNameLst>
                                          <p:attrName>style.visibility</p:attrName>
                                        </p:attrNameLst>
                                      </p:cBhvr>
                                      <p:to>
                                        <p:strVal val="visible"/>
                                      </p:to>
                                    </p:set>
                                    <p:animEffect transition="in" filter="wipe(up)">
                                      <p:cBhvr>
                                        <p:cTn id="26" dur="500"/>
                                        <p:tgtEl>
                                          <p:spTgt spid="39"/>
                                        </p:tgtEl>
                                      </p:cBhvr>
                                    </p:animEffect>
                                  </p:childTnLst>
                                </p:cTn>
                              </p:par>
                            </p:childTnLst>
                          </p:cTn>
                        </p:par>
                        <p:par>
                          <p:cTn id="27" fill="hold">
                            <p:stCondLst>
                              <p:cond delay="1500"/>
                            </p:stCondLst>
                            <p:childTnLst>
                              <p:par>
                                <p:cTn id="28" presetID="10" presetClass="entr" presetSubtype="0" fill="hold" grpId="0"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500"/>
                                        <p:tgtEl>
                                          <p:spTgt spid="4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fade">
                                      <p:cBhvr>
                                        <p:cTn id="33" dur="500"/>
                                        <p:tgtEl>
                                          <p:spTgt spid="47"/>
                                        </p:tgtEl>
                                      </p:cBhvr>
                                    </p:animEffect>
                                  </p:childTnLst>
                                </p:cTn>
                              </p:par>
                            </p:childTnLst>
                          </p:cTn>
                        </p:par>
                        <p:par>
                          <p:cTn id="34" fill="hold">
                            <p:stCondLst>
                              <p:cond delay="2000"/>
                            </p:stCondLst>
                            <p:childTnLst>
                              <p:par>
                                <p:cTn id="35" presetID="10"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500"/>
                                        <p:tgtEl>
                                          <p:spTgt spid="2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fade">
                                      <p:cBhvr>
                                        <p:cTn id="40" dur="500"/>
                                        <p:tgtEl>
                                          <p:spTgt spid="22"/>
                                        </p:tgtEl>
                                      </p:cBhvr>
                                    </p:animEffect>
                                  </p:childTnLst>
                                </p:cTn>
                              </p:par>
                            </p:childTnLst>
                          </p:cTn>
                        </p:par>
                        <p:par>
                          <p:cTn id="41" fill="hold">
                            <p:stCondLst>
                              <p:cond delay="2500"/>
                            </p:stCondLst>
                            <p:childTnLst>
                              <p:par>
                                <p:cTn id="42" presetID="10" presetClass="entr" presetSubtype="0" fill="hold" grpId="0" nodeType="after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fade">
                                      <p:cBhvr>
                                        <p:cTn id="44" dur="500"/>
                                        <p:tgtEl>
                                          <p:spTgt spid="24"/>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500"/>
                                        <p:tgtEl>
                                          <p:spTgt spid="25"/>
                                        </p:tgtEl>
                                      </p:cBhvr>
                                    </p:animEffect>
                                  </p:childTnLst>
                                </p:cTn>
                              </p:par>
                            </p:childTnLst>
                          </p:cTn>
                        </p:par>
                        <p:par>
                          <p:cTn id="48" fill="hold">
                            <p:stCondLst>
                              <p:cond delay="3000"/>
                            </p:stCondLst>
                            <p:childTnLst>
                              <p:par>
                                <p:cTn id="49" presetID="10" presetClass="entr" presetSubtype="0"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fade">
                                      <p:cBhvr>
                                        <p:cTn id="51" dur="500"/>
                                        <p:tgtEl>
                                          <p:spTgt spid="28"/>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9" grpId="0"/>
      <p:bldP spid="40" grpId="0" animBg="1"/>
      <p:bldP spid="41" grpId="0" animBg="1"/>
      <p:bldP spid="44" grpId="0" animBg="1"/>
      <p:bldP spid="47" grpId="0"/>
      <p:bldP spid="21" grpId="0" animBg="1"/>
      <p:bldP spid="22" grpId="0"/>
      <p:bldP spid="24" grpId="0" animBg="1"/>
      <p:bldP spid="25" grpId="0"/>
      <p:bldP spid="28" grpId="0" animBg="1"/>
      <p:bldP spid="29"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Group 4"/>
          <p:cNvGrpSpPr>
            <a:grpSpLocks noChangeAspect="1"/>
          </p:cNvGrpSpPr>
          <p:nvPr/>
        </p:nvGrpSpPr>
        <p:grpSpPr bwMode="auto">
          <a:xfrm>
            <a:off x="4009588" y="2769884"/>
            <a:ext cx="6115470" cy="1346651"/>
            <a:chOff x="806" y="677"/>
            <a:chExt cx="3071" cy="711"/>
          </a:xfrm>
        </p:grpSpPr>
        <p:sp>
          <p:nvSpPr>
            <p:cNvPr id="37" name="Freeform 5"/>
            <p:cNvSpPr/>
            <p:nvPr/>
          </p:nvSpPr>
          <p:spPr bwMode="auto">
            <a:xfrm>
              <a:off x="806" y="677"/>
              <a:ext cx="935" cy="711"/>
            </a:xfrm>
            <a:custGeom>
              <a:avLst/>
              <a:gdLst>
                <a:gd name="T0" fmla="*/ 304 w 395"/>
                <a:gd name="T1" fmla="*/ 283 h 298"/>
                <a:gd name="T2" fmla="*/ 274 w 395"/>
                <a:gd name="T3" fmla="*/ 298 h 298"/>
                <a:gd name="T4" fmla="*/ 13 w 395"/>
                <a:gd name="T5" fmla="*/ 298 h 298"/>
                <a:gd name="T6" fmla="*/ 6 w 395"/>
                <a:gd name="T7" fmla="*/ 283 h 298"/>
                <a:gd name="T8" fmla="*/ 92 w 395"/>
                <a:gd name="T9" fmla="*/ 164 h 298"/>
                <a:gd name="T10" fmla="*/ 92 w 395"/>
                <a:gd name="T11" fmla="*/ 134 h 298"/>
                <a:gd name="T12" fmla="*/ 6 w 395"/>
                <a:gd name="T13" fmla="*/ 15 h 298"/>
                <a:gd name="T14" fmla="*/ 13 w 395"/>
                <a:gd name="T15" fmla="*/ 0 h 298"/>
                <a:gd name="T16" fmla="*/ 274 w 395"/>
                <a:gd name="T17" fmla="*/ 0 h 298"/>
                <a:gd name="T18" fmla="*/ 304 w 395"/>
                <a:gd name="T19" fmla="*/ 15 h 298"/>
                <a:gd name="T20" fmla="*/ 390 w 395"/>
                <a:gd name="T21" fmla="*/ 134 h 298"/>
                <a:gd name="T22" fmla="*/ 390 w 395"/>
                <a:gd name="T23" fmla="*/ 164 h 298"/>
                <a:gd name="T24" fmla="*/ 304 w 395"/>
                <a:gd name="T25" fmla="*/ 283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5" h="298">
                  <a:moveTo>
                    <a:pt x="304" y="283"/>
                  </a:moveTo>
                  <a:cubicBezTo>
                    <a:pt x="298" y="291"/>
                    <a:pt x="285" y="298"/>
                    <a:pt x="274" y="298"/>
                  </a:cubicBezTo>
                  <a:cubicBezTo>
                    <a:pt x="13" y="298"/>
                    <a:pt x="13" y="298"/>
                    <a:pt x="13" y="298"/>
                  </a:cubicBezTo>
                  <a:cubicBezTo>
                    <a:pt x="3" y="298"/>
                    <a:pt x="0" y="291"/>
                    <a:pt x="6" y="283"/>
                  </a:cubicBezTo>
                  <a:cubicBezTo>
                    <a:pt x="92" y="164"/>
                    <a:pt x="92" y="164"/>
                    <a:pt x="92" y="164"/>
                  </a:cubicBezTo>
                  <a:cubicBezTo>
                    <a:pt x="97" y="156"/>
                    <a:pt x="97" y="142"/>
                    <a:pt x="92" y="134"/>
                  </a:cubicBezTo>
                  <a:cubicBezTo>
                    <a:pt x="6" y="15"/>
                    <a:pt x="6" y="15"/>
                    <a:pt x="6" y="15"/>
                  </a:cubicBezTo>
                  <a:cubicBezTo>
                    <a:pt x="0" y="7"/>
                    <a:pt x="3" y="0"/>
                    <a:pt x="13" y="0"/>
                  </a:cubicBezTo>
                  <a:cubicBezTo>
                    <a:pt x="274" y="0"/>
                    <a:pt x="274" y="0"/>
                    <a:pt x="274" y="0"/>
                  </a:cubicBezTo>
                  <a:cubicBezTo>
                    <a:pt x="285" y="0"/>
                    <a:pt x="298" y="7"/>
                    <a:pt x="304" y="15"/>
                  </a:cubicBezTo>
                  <a:cubicBezTo>
                    <a:pt x="390" y="134"/>
                    <a:pt x="390" y="134"/>
                    <a:pt x="390" y="134"/>
                  </a:cubicBezTo>
                  <a:cubicBezTo>
                    <a:pt x="395" y="142"/>
                    <a:pt x="395" y="156"/>
                    <a:pt x="390" y="164"/>
                  </a:cubicBezTo>
                  <a:lnTo>
                    <a:pt x="304" y="283"/>
                  </a:lnTo>
                  <a:close/>
                </a:path>
              </a:pathLst>
            </a:custGeom>
            <a:solidFill>
              <a:schemeClr val="accent1"/>
            </a:solidFill>
            <a:ln w="19050">
              <a:solidFill>
                <a:schemeClr val="bg1"/>
              </a:solidFill>
              <a:round/>
            </a:ln>
          </p:spPr>
          <p:txBody>
            <a:bodyPr vert="horz" wrap="square" lIns="83748" tIns="41874" rIns="83748" bIns="41874" numCol="1" anchor="t" anchorCtr="0" compatLnSpc="1"/>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Freeform 6"/>
            <p:cNvSpPr/>
            <p:nvPr/>
          </p:nvSpPr>
          <p:spPr bwMode="auto">
            <a:xfrm>
              <a:off x="1516" y="677"/>
              <a:ext cx="938" cy="711"/>
            </a:xfrm>
            <a:custGeom>
              <a:avLst/>
              <a:gdLst>
                <a:gd name="T0" fmla="*/ 304 w 396"/>
                <a:gd name="T1" fmla="*/ 283 h 298"/>
                <a:gd name="T2" fmla="*/ 275 w 396"/>
                <a:gd name="T3" fmla="*/ 298 h 298"/>
                <a:gd name="T4" fmla="*/ 14 w 396"/>
                <a:gd name="T5" fmla="*/ 298 h 298"/>
                <a:gd name="T6" fmla="*/ 6 w 396"/>
                <a:gd name="T7" fmla="*/ 283 h 298"/>
                <a:gd name="T8" fmla="*/ 92 w 396"/>
                <a:gd name="T9" fmla="*/ 164 h 298"/>
                <a:gd name="T10" fmla="*/ 92 w 396"/>
                <a:gd name="T11" fmla="*/ 134 h 298"/>
                <a:gd name="T12" fmla="*/ 6 w 396"/>
                <a:gd name="T13" fmla="*/ 15 h 298"/>
                <a:gd name="T14" fmla="*/ 14 w 396"/>
                <a:gd name="T15" fmla="*/ 0 h 298"/>
                <a:gd name="T16" fmla="*/ 275 w 396"/>
                <a:gd name="T17" fmla="*/ 0 h 298"/>
                <a:gd name="T18" fmla="*/ 304 w 396"/>
                <a:gd name="T19" fmla="*/ 15 h 298"/>
                <a:gd name="T20" fmla="*/ 390 w 396"/>
                <a:gd name="T21" fmla="*/ 134 h 298"/>
                <a:gd name="T22" fmla="*/ 390 w 396"/>
                <a:gd name="T23" fmla="*/ 164 h 298"/>
                <a:gd name="T24" fmla="*/ 304 w 396"/>
                <a:gd name="T25" fmla="*/ 283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6" h="298">
                  <a:moveTo>
                    <a:pt x="304" y="283"/>
                  </a:moveTo>
                  <a:cubicBezTo>
                    <a:pt x="298" y="291"/>
                    <a:pt x="285" y="298"/>
                    <a:pt x="275" y="298"/>
                  </a:cubicBezTo>
                  <a:cubicBezTo>
                    <a:pt x="14" y="298"/>
                    <a:pt x="14" y="298"/>
                    <a:pt x="14" y="298"/>
                  </a:cubicBezTo>
                  <a:cubicBezTo>
                    <a:pt x="4" y="298"/>
                    <a:pt x="0" y="291"/>
                    <a:pt x="6" y="283"/>
                  </a:cubicBezTo>
                  <a:cubicBezTo>
                    <a:pt x="92" y="164"/>
                    <a:pt x="92" y="164"/>
                    <a:pt x="92" y="164"/>
                  </a:cubicBezTo>
                  <a:cubicBezTo>
                    <a:pt x="98" y="156"/>
                    <a:pt x="98" y="142"/>
                    <a:pt x="92" y="134"/>
                  </a:cubicBezTo>
                  <a:cubicBezTo>
                    <a:pt x="6" y="15"/>
                    <a:pt x="6" y="15"/>
                    <a:pt x="6" y="15"/>
                  </a:cubicBezTo>
                  <a:cubicBezTo>
                    <a:pt x="0" y="7"/>
                    <a:pt x="4" y="0"/>
                    <a:pt x="14" y="0"/>
                  </a:cubicBezTo>
                  <a:cubicBezTo>
                    <a:pt x="275" y="0"/>
                    <a:pt x="275" y="0"/>
                    <a:pt x="275" y="0"/>
                  </a:cubicBezTo>
                  <a:cubicBezTo>
                    <a:pt x="285" y="0"/>
                    <a:pt x="298" y="7"/>
                    <a:pt x="304" y="15"/>
                  </a:cubicBezTo>
                  <a:cubicBezTo>
                    <a:pt x="390" y="134"/>
                    <a:pt x="390" y="134"/>
                    <a:pt x="390" y="134"/>
                  </a:cubicBezTo>
                  <a:cubicBezTo>
                    <a:pt x="396" y="142"/>
                    <a:pt x="396" y="156"/>
                    <a:pt x="390" y="164"/>
                  </a:cubicBezTo>
                  <a:lnTo>
                    <a:pt x="304" y="283"/>
                  </a:lnTo>
                  <a:close/>
                </a:path>
              </a:pathLst>
            </a:custGeom>
            <a:solidFill>
              <a:schemeClr val="accent2"/>
            </a:solidFill>
            <a:ln w="19050">
              <a:solidFill>
                <a:schemeClr val="bg1"/>
              </a:solidFill>
              <a:round/>
            </a:ln>
          </p:spPr>
          <p:txBody>
            <a:bodyPr vert="horz" wrap="square" lIns="83748" tIns="41874" rIns="83748" bIns="41874" numCol="1" anchor="t" anchorCtr="0" compatLnSpc="1"/>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Freeform 7"/>
            <p:cNvSpPr/>
            <p:nvPr/>
          </p:nvSpPr>
          <p:spPr bwMode="auto">
            <a:xfrm>
              <a:off x="2229" y="677"/>
              <a:ext cx="937" cy="711"/>
            </a:xfrm>
            <a:custGeom>
              <a:avLst/>
              <a:gdLst>
                <a:gd name="T0" fmla="*/ 304 w 396"/>
                <a:gd name="T1" fmla="*/ 283 h 298"/>
                <a:gd name="T2" fmla="*/ 275 w 396"/>
                <a:gd name="T3" fmla="*/ 298 h 298"/>
                <a:gd name="T4" fmla="*/ 14 w 396"/>
                <a:gd name="T5" fmla="*/ 298 h 298"/>
                <a:gd name="T6" fmla="*/ 6 w 396"/>
                <a:gd name="T7" fmla="*/ 283 h 298"/>
                <a:gd name="T8" fmla="*/ 92 w 396"/>
                <a:gd name="T9" fmla="*/ 164 h 298"/>
                <a:gd name="T10" fmla="*/ 92 w 396"/>
                <a:gd name="T11" fmla="*/ 134 h 298"/>
                <a:gd name="T12" fmla="*/ 6 w 396"/>
                <a:gd name="T13" fmla="*/ 15 h 298"/>
                <a:gd name="T14" fmla="*/ 14 w 396"/>
                <a:gd name="T15" fmla="*/ 0 h 298"/>
                <a:gd name="T16" fmla="*/ 275 w 396"/>
                <a:gd name="T17" fmla="*/ 0 h 298"/>
                <a:gd name="T18" fmla="*/ 304 w 396"/>
                <a:gd name="T19" fmla="*/ 15 h 298"/>
                <a:gd name="T20" fmla="*/ 390 w 396"/>
                <a:gd name="T21" fmla="*/ 134 h 298"/>
                <a:gd name="T22" fmla="*/ 390 w 396"/>
                <a:gd name="T23" fmla="*/ 164 h 298"/>
                <a:gd name="T24" fmla="*/ 304 w 396"/>
                <a:gd name="T25" fmla="*/ 283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6" h="298">
                  <a:moveTo>
                    <a:pt x="304" y="283"/>
                  </a:moveTo>
                  <a:cubicBezTo>
                    <a:pt x="298" y="291"/>
                    <a:pt x="285" y="298"/>
                    <a:pt x="275" y="298"/>
                  </a:cubicBezTo>
                  <a:cubicBezTo>
                    <a:pt x="14" y="298"/>
                    <a:pt x="14" y="298"/>
                    <a:pt x="14" y="298"/>
                  </a:cubicBezTo>
                  <a:cubicBezTo>
                    <a:pt x="4" y="298"/>
                    <a:pt x="0" y="291"/>
                    <a:pt x="6" y="283"/>
                  </a:cubicBezTo>
                  <a:cubicBezTo>
                    <a:pt x="92" y="164"/>
                    <a:pt x="92" y="164"/>
                    <a:pt x="92" y="164"/>
                  </a:cubicBezTo>
                  <a:cubicBezTo>
                    <a:pt x="98" y="156"/>
                    <a:pt x="98" y="142"/>
                    <a:pt x="92" y="134"/>
                  </a:cubicBezTo>
                  <a:cubicBezTo>
                    <a:pt x="6" y="15"/>
                    <a:pt x="6" y="15"/>
                    <a:pt x="6" y="15"/>
                  </a:cubicBezTo>
                  <a:cubicBezTo>
                    <a:pt x="0" y="7"/>
                    <a:pt x="4" y="0"/>
                    <a:pt x="14" y="0"/>
                  </a:cubicBezTo>
                  <a:cubicBezTo>
                    <a:pt x="275" y="0"/>
                    <a:pt x="275" y="0"/>
                    <a:pt x="275" y="0"/>
                  </a:cubicBezTo>
                  <a:cubicBezTo>
                    <a:pt x="285" y="0"/>
                    <a:pt x="298" y="7"/>
                    <a:pt x="304" y="15"/>
                  </a:cubicBezTo>
                  <a:cubicBezTo>
                    <a:pt x="390" y="134"/>
                    <a:pt x="390" y="134"/>
                    <a:pt x="390" y="134"/>
                  </a:cubicBezTo>
                  <a:cubicBezTo>
                    <a:pt x="396" y="142"/>
                    <a:pt x="396" y="156"/>
                    <a:pt x="390" y="164"/>
                  </a:cubicBezTo>
                  <a:lnTo>
                    <a:pt x="304" y="283"/>
                  </a:lnTo>
                  <a:close/>
                </a:path>
              </a:pathLst>
            </a:custGeom>
            <a:solidFill>
              <a:schemeClr val="accent3"/>
            </a:solidFill>
            <a:ln w="19050">
              <a:solidFill>
                <a:schemeClr val="bg1"/>
              </a:solidFill>
              <a:round/>
            </a:ln>
          </p:spPr>
          <p:txBody>
            <a:bodyPr vert="horz" wrap="square" lIns="83748" tIns="41874" rIns="83748" bIns="41874" numCol="1" anchor="t" anchorCtr="0" compatLnSpc="1"/>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Freeform 8"/>
            <p:cNvSpPr/>
            <p:nvPr/>
          </p:nvSpPr>
          <p:spPr bwMode="auto">
            <a:xfrm>
              <a:off x="2942" y="677"/>
              <a:ext cx="935" cy="711"/>
            </a:xfrm>
            <a:custGeom>
              <a:avLst/>
              <a:gdLst>
                <a:gd name="T0" fmla="*/ 304 w 395"/>
                <a:gd name="T1" fmla="*/ 283 h 298"/>
                <a:gd name="T2" fmla="*/ 274 w 395"/>
                <a:gd name="T3" fmla="*/ 298 h 298"/>
                <a:gd name="T4" fmla="*/ 13 w 395"/>
                <a:gd name="T5" fmla="*/ 298 h 298"/>
                <a:gd name="T6" fmla="*/ 6 w 395"/>
                <a:gd name="T7" fmla="*/ 283 h 298"/>
                <a:gd name="T8" fmla="*/ 91 w 395"/>
                <a:gd name="T9" fmla="*/ 164 h 298"/>
                <a:gd name="T10" fmla="*/ 91 w 395"/>
                <a:gd name="T11" fmla="*/ 134 h 298"/>
                <a:gd name="T12" fmla="*/ 6 w 395"/>
                <a:gd name="T13" fmla="*/ 15 h 298"/>
                <a:gd name="T14" fmla="*/ 13 w 395"/>
                <a:gd name="T15" fmla="*/ 0 h 298"/>
                <a:gd name="T16" fmla="*/ 274 w 395"/>
                <a:gd name="T17" fmla="*/ 0 h 298"/>
                <a:gd name="T18" fmla="*/ 304 w 395"/>
                <a:gd name="T19" fmla="*/ 15 h 298"/>
                <a:gd name="T20" fmla="*/ 389 w 395"/>
                <a:gd name="T21" fmla="*/ 134 h 298"/>
                <a:gd name="T22" fmla="*/ 389 w 395"/>
                <a:gd name="T23" fmla="*/ 164 h 298"/>
                <a:gd name="T24" fmla="*/ 304 w 395"/>
                <a:gd name="T25" fmla="*/ 283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5" h="298">
                  <a:moveTo>
                    <a:pt x="304" y="283"/>
                  </a:moveTo>
                  <a:cubicBezTo>
                    <a:pt x="298" y="291"/>
                    <a:pt x="284" y="298"/>
                    <a:pt x="274" y="298"/>
                  </a:cubicBezTo>
                  <a:cubicBezTo>
                    <a:pt x="13" y="298"/>
                    <a:pt x="13" y="298"/>
                    <a:pt x="13" y="298"/>
                  </a:cubicBezTo>
                  <a:cubicBezTo>
                    <a:pt x="3" y="298"/>
                    <a:pt x="0" y="291"/>
                    <a:pt x="6" y="283"/>
                  </a:cubicBezTo>
                  <a:cubicBezTo>
                    <a:pt x="91" y="164"/>
                    <a:pt x="91" y="164"/>
                    <a:pt x="91" y="164"/>
                  </a:cubicBezTo>
                  <a:cubicBezTo>
                    <a:pt x="97" y="156"/>
                    <a:pt x="97" y="142"/>
                    <a:pt x="91" y="134"/>
                  </a:cubicBezTo>
                  <a:cubicBezTo>
                    <a:pt x="6" y="15"/>
                    <a:pt x="6" y="15"/>
                    <a:pt x="6" y="15"/>
                  </a:cubicBezTo>
                  <a:cubicBezTo>
                    <a:pt x="0" y="7"/>
                    <a:pt x="3" y="0"/>
                    <a:pt x="13" y="0"/>
                  </a:cubicBezTo>
                  <a:cubicBezTo>
                    <a:pt x="274" y="0"/>
                    <a:pt x="274" y="0"/>
                    <a:pt x="274" y="0"/>
                  </a:cubicBezTo>
                  <a:cubicBezTo>
                    <a:pt x="284" y="0"/>
                    <a:pt x="298" y="7"/>
                    <a:pt x="304" y="15"/>
                  </a:cubicBezTo>
                  <a:cubicBezTo>
                    <a:pt x="389" y="134"/>
                    <a:pt x="389" y="134"/>
                    <a:pt x="389" y="134"/>
                  </a:cubicBezTo>
                  <a:cubicBezTo>
                    <a:pt x="395" y="142"/>
                    <a:pt x="395" y="156"/>
                    <a:pt x="389" y="164"/>
                  </a:cubicBezTo>
                  <a:lnTo>
                    <a:pt x="304" y="283"/>
                  </a:lnTo>
                  <a:close/>
                </a:path>
              </a:pathLst>
            </a:custGeom>
            <a:solidFill>
              <a:schemeClr val="accent4"/>
            </a:solidFill>
            <a:ln w="19050">
              <a:solidFill>
                <a:schemeClr val="bg1"/>
              </a:solidFill>
              <a:round/>
            </a:ln>
          </p:spPr>
          <p:txBody>
            <a:bodyPr vert="horz" wrap="square" lIns="83748" tIns="41874" rIns="83748" bIns="41874" numCol="1" anchor="t" anchorCtr="0" compatLnSpc="1"/>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46" name="Freeform 36"/>
          <p:cNvSpPr>
            <a:spLocks noChangeAspect="1" noEditPoints="1"/>
          </p:cNvSpPr>
          <p:nvPr/>
        </p:nvSpPr>
        <p:spPr bwMode="auto">
          <a:xfrm>
            <a:off x="7579441" y="3303076"/>
            <a:ext cx="529539" cy="296744"/>
          </a:xfrm>
          <a:custGeom>
            <a:avLst/>
            <a:gdLst>
              <a:gd name="T0" fmla="*/ 200 w 400"/>
              <a:gd name="T1" fmla="*/ 0 h 224"/>
              <a:gd name="T2" fmla="*/ 0 w 400"/>
              <a:gd name="T3" fmla="*/ 112 h 224"/>
              <a:gd name="T4" fmla="*/ 200 w 400"/>
              <a:gd name="T5" fmla="*/ 224 h 224"/>
              <a:gd name="T6" fmla="*/ 400 w 400"/>
              <a:gd name="T7" fmla="*/ 112 h 224"/>
              <a:gd name="T8" fmla="*/ 200 w 400"/>
              <a:gd name="T9" fmla="*/ 0 h 224"/>
              <a:gd name="T10" fmla="*/ 200 w 400"/>
              <a:gd name="T11" fmla="*/ 198 h 224"/>
              <a:gd name="T12" fmla="*/ 111 w 400"/>
              <a:gd name="T13" fmla="*/ 112 h 224"/>
              <a:gd name="T14" fmla="*/ 200 w 400"/>
              <a:gd name="T15" fmla="*/ 26 h 224"/>
              <a:gd name="T16" fmla="*/ 289 w 400"/>
              <a:gd name="T17" fmla="*/ 112 h 224"/>
              <a:gd name="T18" fmla="*/ 200 w 400"/>
              <a:gd name="T19" fmla="*/ 198 h 224"/>
              <a:gd name="T20" fmla="*/ 200 w 400"/>
              <a:gd name="T21" fmla="*/ 112 h 224"/>
              <a:gd name="T22" fmla="*/ 200 w 400"/>
              <a:gd name="T23" fmla="*/ 69 h 224"/>
              <a:gd name="T24" fmla="*/ 155 w 400"/>
              <a:gd name="T25" fmla="*/ 112 h 224"/>
              <a:gd name="T26" fmla="*/ 200 w 400"/>
              <a:gd name="T27" fmla="*/ 155 h 224"/>
              <a:gd name="T28" fmla="*/ 244 w 400"/>
              <a:gd name="T29" fmla="*/ 112 h 224"/>
              <a:gd name="T30" fmla="*/ 200 w 400"/>
              <a:gd name="T31" fmla="*/ 11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0" h="224">
                <a:moveTo>
                  <a:pt x="200" y="0"/>
                </a:moveTo>
                <a:cubicBezTo>
                  <a:pt x="69" y="0"/>
                  <a:pt x="0" y="97"/>
                  <a:pt x="0" y="112"/>
                </a:cubicBezTo>
                <a:cubicBezTo>
                  <a:pt x="0" y="127"/>
                  <a:pt x="69" y="224"/>
                  <a:pt x="200" y="224"/>
                </a:cubicBezTo>
                <a:cubicBezTo>
                  <a:pt x="331" y="224"/>
                  <a:pt x="400" y="127"/>
                  <a:pt x="400" y="112"/>
                </a:cubicBezTo>
                <a:cubicBezTo>
                  <a:pt x="400" y="97"/>
                  <a:pt x="331" y="0"/>
                  <a:pt x="200" y="0"/>
                </a:cubicBezTo>
                <a:close/>
                <a:moveTo>
                  <a:pt x="200" y="198"/>
                </a:moveTo>
                <a:cubicBezTo>
                  <a:pt x="151" y="198"/>
                  <a:pt x="111" y="159"/>
                  <a:pt x="111" y="112"/>
                </a:cubicBezTo>
                <a:cubicBezTo>
                  <a:pt x="111" y="64"/>
                  <a:pt x="151" y="26"/>
                  <a:pt x="200" y="26"/>
                </a:cubicBezTo>
                <a:cubicBezTo>
                  <a:pt x="249" y="26"/>
                  <a:pt x="289" y="64"/>
                  <a:pt x="289" y="112"/>
                </a:cubicBezTo>
                <a:cubicBezTo>
                  <a:pt x="289" y="159"/>
                  <a:pt x="249" y="198"/>
                  <a:pt x="200" y="198"/>
                </a:cubicBezTo>
                <a:close/>
                <a:moveTo>
                  <a:pt x="200" y="112"/>
                </a:moveTo>
                <a:cubicBezTo>
                  <a:pt x="192" y="103"/>
                  <a:pt x="213" y="69"/>
                  <a:pt x="200" y="69"/>
                </a:cubicBezTo>
                <a:cubicBezTo>
                  <a:pt x="175" y="69"/>
                  <a:pt x="155" y="88"/>
                  <a:pt x="155" y="112"/>
                </a:cubicBezTo>
                <a:cubicBezTo>
                  <a:pt x="155" y="136"/>
                  <a:pt x="175" y="155"/>
                  <a:pt x="200" y="155"/>
                </a:cubicBezTo>
                <a:cubicBezTo>
                  <a:pt x="224" y="155"/>
                  <a:pt x="244" y="136"/>
                  <a:pt x="244" y="112"/>
                </a:cubicBezTo>
                <a:cubicBezTo>
                  <a:pt x="244" y="101"/>
                  <a:pt x="207" y="119"/>
                  <a:pt x="200" y="112"/>
                </a:cubicBezTo>
                <a:close/>
              </a:path>
            </a:pathLst>
          </a:custGeom>
          <a:solidFill>
            <a:schemeClr val="bg1"/>
          </a:solidFill>
          <a:ln>
            <a:noFill/>
          </a:ln>
        </p:spPr>
        <p:txBody>
          <a:bodyPr vert="horz" wrap="square" lIns="83748" tIns="41874" rIns="83748" bIns="41874" numCol="1" anchor="t" anchorCtr="0" compatLnSpc="1"/>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47" name="Straight Connector 46"/>
          <p:cNvCxnSpPr/>
          <p:nvPr/>
        </p:nvCxnSpPr>
        <p:spPr>
          <a:xfrm>
            <a:off x="4956629" y="2382393"/>
            <a:ext cx="0" cy="324991"/>
          </a:xfrm>
          <a:prstGeom prst="line">
            <a:avLst/>
          </a:prstGeom>
          <a:ln w="6350">
            <a:solidFill>
              <a:schemeClr val="bg1">
                <a:lumMod val="65000"/>
              </a:schemeClr>
            </a:solidFill>
            <a:prstDash val="sysDash"/>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3722097" y="2382393"/>
            <a:ext cx="1234533" cy="0"/>
          </a:xfrm>
          <a:prstGeom prst="line">
            <a:avLst/>
          </a:prstGeom>
          <a:ln w="6350">
            <a:solidFill>
              <a:schemeClr val="bg1">
                <a:lumMod val="65000"/>
              </a:schemeClr>
            </a:solidFill>
            <a:prstDash val="sysDash"/>
            <a:tailEnd type="diamond" w="lg" len="lg"/>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5648574" y="4191534"/>
            <a:ext cx="0" cy="324991"/>
          </a:xfrm>
          <a:prstGeom prst="line">
            <a:avLst/>
          </a:prstGeom>
          <a:ln w="6350">
            <a:solidFill>
              <a:schemeClr val="bg1">
                <a:lumMod val="65000"/>
              </a:schemeClr>
            </a:solidFill>
            <a:prstDash val="sysDash"/>
            <a:headEnd type="oval"/>
            <a:tailEnd type="none"/>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a:off x="3696204" y="4516530"/>
            <a:ext cx="1945319" cy="0"/>
          </a:xfrm>
          <a:prstGeom prst="line">
            <a:avLst/>
          </a:prstGeom>
          <a:ln w="6350">
            <a:solidFill>
              <a:schemeClr val="bg1">
                <a:lumMod val="65000"/>
              </a:schemeClr>
            </a:solidFill>
            <a:prstDash val="sysDash"/>
            <a:tailEnd type="diamond" w="lg" len="lg"/>
          </a:ln>
        </p:spPr>
        <p:style>
          <a:lnRef idx="1">
            <a:schemeClr val="accent1"/>
          </a:lnRef>
          <a:fillRef idx="0">
            <a:schemeClr val="accent1"/>
          </a:fillRef>
          <a:effectRef idx="0">
            <a:schemeClr val="accent1"/>
          </a:effectRef>
          <a:fontRef idx="minor">
            <a:schemeClr val="tx1"/>
          </a:fontRef>
        </p:style>
      </p:cxnSp>
      <p:sp>
        <p:nvSpPr>
          <p:cNvPr id="51" name="Content Placeholder 2"/>
          <p:cNvSpPr txBox="1"/>
          <p:nvPr/>
        </p:nvSpPr>
        <p:spPr>
          <a:xfrm>
            <a:off x="2756967" y="2104904"/>
            <a:ext cx="813850" cy="492443"/>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spcBef>
                <a:spcPts val="0"/>
              </a:spcBef>
              <a:spcAft>
                <a:spcPts val="0"/>
              </a:spcAft>
            </a:pPr>
            <a:r>
              <a:rPr lang="en-US" altLang="zh-CN" sz="1600" dirty="0" smtClean="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X-One</a:t>
            </a:r>
            <a:r>
              <a:rPr lang="zh-CN" altLang="en-US" sz="1600" dirty="0" smtClean="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柜台系统</a:t>
            </a:r>
            <a:endParaRPr lang="en-US" sz="1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2" name="Content Placeholder 2"/>
          <p:cNvSpPr txBox="1"/>
          <p:nvPr/>
        </p:nvSpPr>
        <p:spPr>
          <a:xfrm>
            <a:off x="2769888" y="4237290"/>
            <a:ext cx="800929" cy="492443"/>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spcBef>
                <a:spcPts val="0"/>
              </a:spcBef>
              <a:spcAft>
                <a:spcPts val="0"/>
              </a:spcAft>
            </a:pPr>
            <a:r>
              <a:rPr lang="zh-CN" altLang="en-US" sz="1600" dirty="0" smtClean="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飞创</a:t>
            </a:r>
            <a:r>
              <a:rPr lang="zh-CN" altLang="en-US" sz="1600" smtClean="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机位租赁</a:t>
            </a:r>
            <a:endParaRPr lang="en-US" sz="1600"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53" name="Straight Connector 52"/>
          <p:cNvCxnSpPr/>
          <p:nvPr/>
        </p:nvCxnSpPr>
        <p:spPr>
          <a:xfrm>
            <a:off x="7808728" y="2373915"/>
            <a:ext cx="0" cy="324991"/>
          </a:xfrm>
          <a:prstGeom prst="line">
            <a:avLst/>
          </a:prstGeom>
          <a:ln w="6350">
            <a:solidFill>
              <a:schemeClr val="bg1">
                <a:lumMod val="65000"/>
              </a:schemeClr>
            </a:solidFill>
            <a:prstDash val="sys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a:off x="6574195" y="2373915"/>
            <a:ext cx="1234533" cy="0"/>
          </a:xfrm>
          <a:prstGeom prst="line">
            <a:avLst/>
          </a:prstGeom>
          <a:ln w="6350">
            <a:solidFill>
              <a:schemeClr val="bg1">
                <a:lumMod val="65000"/>
              </a:schemeClr>
            </a:solidFill>
            <a:prstDash val="sysDash"/>
            <a:tailEnd type="diamond" w="lg" len="lg"/>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527261" y="4183056"/>
            <a:ext cx="0" cy="324991"/>
          </a:xfrm>
          <a:prstGeom prst="line">
            <a:avLst/>
          </a:prstGeom>
          <a:ln w="6350">
            <a:solidFill>
              <a:schemeClr val="bg1">
                <a:lumMod val="65000"/>
              </a:schemeClr>
            </a:solidFill>
            <a:prstDash val="sysDash"/>
            <a:headEnd type="oval"/>
            <a:tailEnd type="none"/>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a:off x="6561591" y="4508051"/>
            <a:ext cx="1978290" cy="0"/>
          </a:xfrm>
          <a:prstGeom prst="line">
            <a:avLst/>
          </a:prstGeom>
          <a:ln w="6350">
            <a:solidFill>
              <a:schemeClr val="bg1">
                <a:lumMod val="65000"/>
              </a:schemeClr>
            </a:solidFill>
            <a:prstDash val="sysDash"/>
            <a:tailEnd type="diamond" w="lg" len="lg"/>
          </a:ln>
        </p:spPr>
        <p:style>
          <a:lnRef idx="1">
            <a:schemeClr val="accent1"/>
          </a:lnRef>
          <a:fillRef idx="0">
            <a:schemeClr val="accent1"/>
          </a:fillRef>
          <a:effectRef idx="0">
            <a:schemeClr val="accent1"/>
          </a:effectRef>
          <a:fontRef idx="minor">
            <a:schemeClr val="tx1"/>
          </a:fontRef>
        </p:style>
      </p:cxnSp>
      <p:sp>
        <p:nvSpPr>
          <p:cNvPr id="57" name="Content Placeholder 2"/>
          <p:cNvSpPr txBox="1"/>
          <p:nvPr/>
        </p:nvSpPr>
        <p:spPr>
          <a:xfrm>
            <a:off x="5599205" y="2031220"/>
            <a:ext cx="889007" cy="492443"/>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spcBef>
                <a:spcPts val="0"/>
              </a:spcBef>
              <a:spcAft>
                <a:spcPts val="0"/>
              </a:spcAft>
            </a:pPr>
            <a:r>
              <a:rPr lang="zh-CN" altLang="en-US" sz="1600" dirty="0" smtClean="0">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rPr>
              <a:t>应用托管服务</a:t>
            </a:r>
            <a:endParaRPr lang="en-US" sz="1600" dirty="0">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8" name="Content Placeholder 2"/>
          <p:cNvSpPr txBox="1"/>
          <p:nvPr/>
        </p:nvSpPr>
        <p:spPr>
          <a:xfrm>
            <a:off x="5766910" y="4242104"/>
            <a:ext cx="656005" cy="492443"/>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spcBef>
                <a:spcPts val="0"/>
              </a:spcBef>
              <a:spcAft>
                <a:spcPts val="0"/>
              </a:spcAft>
            </a:pPr>
            <a:r>
              <a:rPr lang="zh-CN" altLang="en-US" sz="1600" smtClean="0">
                <a:solidFill>
                  <a:schemeClr val="accent4"/>
                </a:solidFill>
                <a:latin typeface="Arial" panose="020B0604020202020204" pitchFamily="34" charset="0"/>
                <a:ea typeface="微软雅黑" panose="020B0503020204020204" pitchFamily="34" charset="-122"/>
                <a:cs typeface="+mn-ea"/>
                <a:sym typeface="Arial" panose="020B0604020202020204" pitchFamily="34" charset="0"/>
              </a:rPr>
              <a:t>链路服务</a:t>
            </a:r>
            <a:endParaRPr lang="en-US" sz="1600" dirty="0">
              <a:solidFill>
                <a:schemeClr val="accent4"/>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文本框 34"/>
          <p:cNvSpPr txBox="1"/>
          <p:nvPr/>
        </p:nvSpPr>
        <p:spPr>
          <a:xfrm>
            <a:off x="372973" y="362225"/>
            <a:ext cx="2041411" cy="374375"/>
          </a:xfrm>
          <a:prstGeom prst="rect">
            <a:avLst/>
          </a:prstGeom>
          <a:noFill/>
        </p:spPr>
        <p:txBody>
          <a:bodyPr wrap="none" lIns="96434" tIns="48217" rIns="96434" bIns="48217" rtlCol="0">
            <a:spAutoFit/>
          </a:bodyPr>
          <a:lstStyle/>
          <a:p>
            <a:pPr defTabSz="963930"/>
            <a:r>
              <a:rPr lang="zh-CN" altLang="en-US" sz="1800" dirty="0" smtClean="0">
                <a:solidFill>
                  <a:srgbClr val="E7E6E6">
                    <a:lumMod val="25000"/>
                  </a:srgbClr>
                </a:solidFill>
                <a:latin typeface="微软雅黑" panose="020B0503020204020204" pitchFamily="34" charset="-122"/>
                <a:ea typeface="微软雅黑" panose="020B0503020204020204" pitchFamily="34" charset="-122"/>
                <a:cs typeface="+mn-ea"/>
                <a:sym typeface="+mn-lt"/>
              </a:rPr>
              <a:t>期货公司解决方案</a:t>
            </a:r>
            <a:endParaRPr lang="zh-CN" altLang="en-US" sz="1800" dirty="0">
              <a:solidFill>
                <a:srgbClr val="E7E6E6">
                  <a:lumMod val="25000"/>
                </a:srgbClr>
              </a:solidFill>
              <a:latin typeface="微软雅黑" panose="020B0503020204020204" pitchFamily="34" charset="-122"/>
              <a:ea typeface="微软雅黑" panose="020B0503020204020204" pitchFamily="34" charset="-122"/>
              <a:cs typeface="+mn-ea"/>
              <a:sym typeface="+mn-lt"/>
            </a:endParaRPr>
          </a:p>
        </p:txBody>
      </p:sp>
      <p:pic>
        <p:nvPicPr>
          <p:cNvPr id="60" name="图片 59"/>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860278" y="172156"/>
            <a:ext cx="3893811" cy="754511"/>
          </a:xfrm>
          <a:prstGeom prst="rect">
            <a:avLst/>
          </a:prstGeom>
        </p:spPr>
      </p:pic>
      <p:pic>
        <p:nvPicPr>
          <p:cNvPr id="76802" name="Picture 2" descr="E:\公主殿下\2.19\1.png"/>
          <p:cNvPicPr>
            <a:picLocks noChangeAspect="1" noChangeArrowheads="1"/>
          </p:cNvPicPr>
          <p:nvPr/>
        </p:nvPicPr>
        <p:blipFill>
          <a:blip r:embed="rId2" cstate="print"/>
          <a:srcRect/>
          <a:stretch>
            <a:fillRect/>
          </a:stretch>
        </p:blipFill>
        <p:spPr bwMode="auto">
          <a:xfrm>
            <a:off x="4816016" y="3256285"/>
            <a:ext cx="406400" cy="382588"/>
          </a:xfrm>
          <a:prstGeom prst="rect">
            <a:avLst/>
          </a:prstGeom>
          <a:noFill/>
        </p:spPr>
      </p:pic>
      <p:pic>
        <p:nvPicPr>
          <p:cNvPr id="76803" name="Picture 3" descr="E:\公主殿下\2.19\2.png"/>
          <p:cNvPicPr>
            <a:picLocks noChangeAspect="1" noChangeArrowheads="1"/>
          </p:cNvPicPr>
          <p:nvPr/>
        </p:nvPicPr>
        <p:blipFill>
          <a:blip r:embed="rId3" cstate="print"/>
          <a:srcRect/>
          <a:stretch>
            <a:fillRect/>
          </a:stretch>
        </p:blipFill>
        <p:spPr bwMode="auto">
          <a:xfrm>
            <a:off x="9093671" y="3256285"/>
            <a:ext cx="406400" cy="382587"/>
          </a:xfrm>
          <a:prstGeom prst="rect">
            <a:avLst/>
          </a:prstGeom>
          <a:noFill/>
        </p:spPr>
      </p:pic>
      <p:pic>
        <p:nvPicPr>
          <p:cNvPr id="76804" name="Picture 4" descr="E:\公主殿下\2.19\3.png"/>
          <p:cNvPicPr>
            <a:picLocks noChangeAspect="1" noChangeArrowheads="1"/>
          </p:cNvPicPr>
          <p:nvPr/>
        </p:nvPicPr>
        <p:blipFill>
          <a:blip r:embed="rId4" cstate="print"/>
          <a:srcRect/>
          <a:stretch>
            <a:fillRect/>
          </a:stretch>
        </p:blipFill>
        <p:spPr bwMode="auto">
          <a:xfrm>
            <a:off x="6180832" y="3151758"/>
            <a:ext cx="536575" cy="536575"/>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1500" fill="hold"/>
                                        <p:tgtEl>
                                          <p:spTgt spid="36"/>
                                        </p:tgtEl>
                                        <p:attrNameLst>
                                          <p:attrName>ppt_x</p:attrName>
                                        </p:attrNameLst>
                                      </p:cBhvr>
                                      <p:tavLst>
                                        <p:tav tm="0">
                                          <p:val>
                                            <p:strVal val="0-#ppt_w/2"/>
                                          </p:val>
                                        </p:tav>
                                        <p:tav tm="100000">
                                          <p:val>
                                            <p:strVal val="#ppt_x"/>
                                          </p:val>
                                        </p:tav>
                                      </p:tavLst>
                                    </p:anim>
                                    <p:anim calcmode="lin" valueType="num">
                                      <p:cBhvr additive="base">
                                        <p:cTn id="8" dur="1500" fill="hold"/>
                                        <p:tgtEl>
                                          <p:spTgt spid="36"/>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53" presetClass="entr" presetSubtype="16" fill="hold" grpId="0" nodeType="afterEffect">
                                  <p:stCondLst>
                                    <p:cond delay="0"/>
                                  </p:stCondLst>
                                  <p:childTnLst>
                                    <p:set>
                                      <p:cBhvr>
                                        <p:cTn id="11" dur="1" fill="hold">
                                          <p:stCondLst>
                                            <p:cond delay="0"/>
                                          </p:stCondLst>
                                        </p:cTn>
                                        <p:tgtEl>
                                          <p:spTgt spid="46"/>
                                        </p:tgtEl>
                                        <p:attrNameLst>
                                          <p:attrName>style.visibility</p:attrName>
                                        </p:attrNameLst>
                                      </p:cBhvr>
                                      <p:to>
                                        <p:strVal val="visible"/>
                                      </p:to>
                                    </p:set>
                                    <p:anim calcmode="lin" valueType="num">
                                      <p:cBhvr>
                                        <p:cTn id="12" dur="750" fill="hold"/>
                                        <p:tgtEl>
                                          <p:spTgt spid="46"/>
                                        </p:tgtEl>
                                        <p:attrNameLst>
                                          <p:attrName>ppt_w</p:attrName>
                                        </p:attrNameLst>
                                      </p:cBhvr>
                                      <p:tavLst>
                                        <p:tav tm="0">
                                          <p:val>
                                            <p:fltVal val="0"/>
                                          </p:val>
                                        </p:tav>
                                        <p:tav tm="100000">
                                          <p:val>
                                            <p:strVal val="#ppt_w"/>
                                          </p:val>
                                        </p:tav>
                                      </p:tavLst>
                                    </p:anim>
                                    <p:anim calcmode="lin" valueType="num">
                                      <p:cBhvr>
                                        <p:cTn id="13" dur="750" fill="hold"/>
                                        <p:tgtEl>
                                          <p:spTgt spid="46"/>
                                        </p:tgtEl>
                                        <p:attrNameLst>
                                          <p:attrName>ppt_h</p:attrName>
                                        </p:attrNameLst>
                                      </p:cBhvr>
                                      <p:tavLst>
                                        <p:tav tm="0">
                                          <p:val>
                                            <p:fltVal val="0"/>
                                          </p:val>
                                        </p:tav>
                                        <p:tav tm="100000">
                                          <p:val>
                                            <p:strVal val="#ppt_h"/>
                                          </p:val>
                                        </p:tav>
                                      </p:tavLst>
                                    </p:anim>
                                    <p:animEffect transition="in" filter="fade">
                                      <p:cBhvr>
                                        <p:cTn id="14" dur="750"/>
                                        <p:tgtEl>
                                          <p:spTgt spid="46"/>
                                        </p:tgtEl>
                                      </p:cBhvr>
                                    </p:animEffect>
                                  </p:childTnLst>
                                </p:cTn>
                              </p:par>
                            </p:childTnLst>
                          </p:cTn>
                        </p:par>
                        <p:par>
                          <p:cTn id="15" fill="hold">
                            <p:stCondLst>
                              <p:cond delay="2500"/>
                            </p:stCondLst>
                            <p:childTnLst>
                              <p:par>
                                <p:cTn id="16" presetID="22" presetClass="entr" presetSubtype="4" fill="hold" nodeType="afterEffect">
                                  <p:stCondLst>
                                    <p:cond delay="0"/>
                                  </p:stCondLst>
                                  <p:childTnLst>
                                    <p:set>
                                      <p:cBhvr>
                                        <p:cTn id="17" dur="1" fill="hold">
                                          <p:stCondLst>
                                            <p:cond delay="0"/>
                                          </p:stCondLst>
                                        </p:cTn>
                                        <p:tgtEl>
                                          <p:spTgt spid="47"/>
                                        </p:tgtEl>
                                        <p:attrNameLst>
                                          <p:attrName>style.visibility</p:attrName>
                                        </p:attrNameLst>
                                      </p:cBhvr>
                                      <p:to>
                                        <p:strVal val="visible"/>
                                      </p:to>
                                    </p:set>
                                    <p:animEffect transition="in" filter="wipe(down)">
                                      <p:cBhvr>
                                        <p:cTn id="18" dur="500"/>
                                        <p:tgtEl>
                                          <p:spTgt spid="47"/>
                                        </p:tgtEl>
                                      </p:cBhvr>
                                    </p:animEffect>
                                  </p:childTnLst>
                                </p:cTn>
                              </p:par>
                            </p:childTnLst>
                          </p:cTn>
                        </p:par>
                        <p:par>
                          <p:cTn id="19" fill="hold">
                            <p:stCondLst>
                              <p:cond delay="3000"/>
                            </p:stCondLst>
                            <p:childTnLst>
                              <p:par>
                                <p:cTn id="20" presetID="22" presetClass="entr" presetSubtype="2"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wipe(right)">
                                      <p:cBhvr>
                                        <p:cTn id="22" dur="500"/>
                                        <p:tgtEl>
                                          <p:spTgt spid="48"/>
                                        </p:tgtEl>
                                      </p:cBhvr>
                                    </p:animEffect>
                                  </p:childTnLst>
                                </p:cTn>
                              </p:par>
                            </p:childTnLst>
                          </p:cTn>
                        </p:par>
                        <p:par>
                          <p:cTn id="23" fill="hold">
                            <p:stCondLst>
                              <p:cond delay="3500"/>
                            </p:stCondLst>
                            <p:childTnLst>
                              <p:par>
                                <p:cTn id="24" presetID="22" presetClass="entr" presetSubtype="2"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Effect transition="in" filter="wipe(right)">
                                      <p:cBhvr>
                                        <p:cTn id="26" dur="750"/>
                                        <p:tgtEl>
                                          <p:spTgt spid="51"/>
                                        </p:tgtEl>
                                      </p:cBhvr>
                                    </p:animEffect>
                                  </p:childTnLst>
                                </p:cTn>
                              </p:par>
                            </p:childTnLst>
                          </p:cTn>
                        </p:par>
                        <p:par>
                          <p:cTn id="27" fill="hold">
                            <p:stCondLst>
                              <p:cond delay="4500"/>
                            </p:stCondLst>
                            <p:childTnLst>
                              <p:par>
                                <p:cTn id="28" presetID="22" presetClass="entr" presetSubtype="1"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wipe(up)">
                                      <p:cBhvr>
                                        <p:cTn id="30" dur="500"/>
                                        <p:tgtEl>
                                          <p:spTgt spid="49"/>
                                        </p:tgtEl>
                                      </p:cBhvr>
                                    </p:animEffect>
                                  </p:childTnLst>
                                </p:cTn>
                              </p:par>
                            </p:childTnLst>
                          </p:cTn>
                        </p:par>
                        <p:par>
                          <p:cTn id="31" fill="hold">
                            <p:stCondLst>
                              <p:cond delay="5000"/>
                            </p:stCondLst>
                            <p:childTnLst>
                              <p:par>
                                <p:cTn id="32" presetID="22" presetClass="entr" presetSubtype="2" fill="hold" nodeType="afterEffect">
                                  <p:stCondLst>
                                    <p:cond delay="0"/>
                                  </p:stCondLst>
                                  <p:childTnLst>
                                    <p:set>
                                      <p:cBhvr>
                                        <p:cTn id="33" dur="1" fill="hold">
                                          <p:stCondLst>
                                            <p:cond delay="0"/>
                                          </p:stCondLst>
                                        </p:cTn>
                                        <p:tgtEl>
                                          <p:spTgt spid="50"/>
                                        </p:tgtEl>
                                        <p:attrNameLst>
                                          <p:attrName>style.visibility</p:attrName>
                                        </p:attrNameLst>
                                      </p:cBhvr>
                                      <p:to>
                                        <p:strVal val="visible"/>
                                      </p:to>
                                    </p:set>
                                    <p:animEffect transition="in" filter="wipe(right)">
                                      <p:cBhvr>
                                        <p:cTn id="34" dur="500"/>
                                        <p:tgtEl>
                                          <p:spTgt spid="50"/>
                                        </p:tgtEl>
                                      </p:cBhvr>
                                    </p:animEffect>
                                  </p:childTnLst>
                                </p:cTn>
                              </p:par>
                            </p:childTnLst>
                          </p:cTn>
                        </p:par>
                        <p:par>
                          <p:cTn id="35" fill="hold">
                            <p:stCondLst>
                              <p:cond delay="5500"/>
                            </p:stCondLst>
                            <p:childTnLst>
                              <p:par>
                                <p:cTn id="36" presetID="2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right)">
                                      <p:cBhvr>
                                        <p:cTn id="38" dur="750"/>
                                        <p:tgtEl>
                                          <p:spTgt spid="52"/>
                                        </p:tgtEl>
                                      </p:cBhvr>
                                    </p:animEffect>
                                  </p:childTnLst>
                                </p:cTn>
                              </p:par>
                            </p:childTnLst>
                          </p:cTn>
                        </p:par>
                        <p:par>
                          <p:cTn id="39" fill="hold">
                            <p:stCondLst>
                              <p:cond delay="6500"/>
                            </p:stCondLst>
                            <p:childTnLst>
                              <p:par>
                                <p:cTn id="40" presetID="22" presetClass="entr" presetSubtype="4" fill="hold" nodeType="after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wipe(down)">
                                      <p:cBhvr>
                                        <p:cTn id="42" dur="500"/>
                                        <p:tgtEl>
                                          <p:spTgt spid="53"/>
                                        </p:tgtEl>
                                      </p:cBhvr>
                                    </p:animEffect>
                                  </p:childTnLst>
                                </p:cTn>
                              </p:par>
                            </p:childTnLst>
                          </p:cTn>
                        </p:par>
                        <p:par>
                          <p:cTn id="43" fill="hold">
                            <p:stCondLst>
                              <p:cond delay="7000"/>
                            </p:stCondLst>
                            <p:childTnLst>
                              <p:par>
                                <p:cTn id="44" presetID="22" presetClass="entr" presetSubtype="2"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Effect transition="in" filter="wipe(right)">
                                      <p:cBhvr>
                                        <p:cTn id="46" dur="500"/>
                                        <p:tgtEl>
                                          <p:spTgt spid="54"/>
                                        </p:tgtEl>
                                      </p:cBhvr>
                                    </p:animEffect>
                                  </p:childTnLst>
                                </p:cTn>
                              </p:par>
                            </p:childTnLst>
                          </p:cTn>
                        </p:par>
                        <p:par>
                          <p:cTn id="47" fill="hold">
                            <p:stCondLst>
                              <p:cond delay="7500"/>
                            </p:stCondLst>
                            <p:childTnLst>
                              <p:par>
                                <p:cTn id="48" presetID="22" presetClass="entr" presetSubtype="2"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wipe(right)">
                                      <p:cBhvr>
                                        <p:cTn id="50" dur="750"/>
                                        <p:tgtEl>
                                          <p:spTgt spid="57"/>
                                        </p:tgtEl>
                                      </p:cBhvr>
                                    </p:animEffect>
                                  </p:childTnLst>
                                </p:cTn>
                              </p:par>
                            </p:childTnLst>
                          </p:cTn>
                        </p:par>
                        <p:par>
                          <p:cTn id="51" fill="hold">
                            <p:stCondLst>
                              <p:cond delay="8500"/>
                            </p:stCondLst>
                            <p:childTnLst>
                              <p:par>
                                <p:cTn id="52" presetID="22" presetClass="entr" presetSubtype="1"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Effect transition="in" filter="wipe(up)">
                                      <p:cBhvr>
                                        <p:cTn id="54" dur="500"/>
                                        <p:tgtEl>
                                          <p:spTgt spid="55"/>
                                        </p:tgtEl>
                                      </p:cBhvr>
                                    </p:animEffect>
                                  </p:childTnLst>
                                </p:cTn>
                              </p:par>
                            </p:childTnLst>
                          </p:cTn>
                        </p:par>
                        <p:par>
                          <p:cTn id="55" fill="hold">
                            <p:stCondLst>
                              <p:cond delay="9000"/>
                            </p:stCondLst>
                            <p:childTnLst>
                              <p:par>
                                <p:cTn id="56" presetID="22" presetClass="entr" presetSubtype="2" fill="hold" nodeType="after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wipe(right)">
                                      <p:cBhvr>
                                        <p:cTn id="58" dur="500"/>
                                        <p:tgtEl>
                                          <p:spTgt spid="56"/>
                                        </p:tgtEl>
                                      </p:cBhvr>
                                    </p:animEffect>
                                  </p:childTnLst>
                                </p:cTn>
                              </p:par>
                            </p:childTnLst>
                          </p:cTn>
                        </p:par>
                        <p:par>
                          <p:cTn id="59" fill="hold">
                            <p:stCondLst>
                              <p:cond delay="9500"/>
                            </p:stCondLst>
                            <p:childTnLst>
                              <p:par>
                                <p:cTn id="60" presetID="22" presetClass="entr" presetSubtype="2" fill="hold" grpId="0" nodeType="afterEffect">
                                  <p:stCondLst>
                                    <p:cond delay="0"/>
                                  </p:stCondLst>
                                  <p:childTnLst>
                                    <p:set>
                                      <p:cBhvr>
                                        <p:cTn id="61" dur="1" fill="hold">
                                          <p:stCondLst>
                                            <p:cond delay="0"/>
                                          </p:stCondLst>
                                        </p:cTn>
                                        <p:tgtEl>
                                          <p:spTgt spid="58"/>
                                        </p:tgtEl>
                                        <p:attrNameLst>
                                          <p:attrName>style.visibility</p:attrName>
                                        </p:attrNameLst>
                                      </p:cBhvr>
                                      <p:to>
                                        <p:strVal val="visible"/>
                                      </p:to>
                                    </p:set>
                                    <p:animEffect transition="in" filter="wipe(right)">
                                      <p:cBhvr>
                                        <p:cTn id="62"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1" grpId="0"/>
      <p:bldP spid="52" grpId="0"/>
      <p:bldP spid="57" grpId="0"/>
      <p:bldP spid="58"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Group 4"/>
          <p:cNvGrpSpPr>
            <a:grpSpLocks noChangeAspect="1"/>
          </p:cNvGrpSpPr>
          <p:nvPr/>
        </p:nvGrpSpPr>
        <p:grpSpPr bwMode="auto">
          <a:xfrm>
            <a:off x="4009588" y="2769884"/>
            <a:ext cx="6115470" cy="1346651"/>
            <a:chOff x="806" y="677"/>
            <a:chExt cx="3071" cy="711"/>
          </a:xfrm>
        </p:grpSpPr>
        <p:sp>
          <p:nvSpPr>
            <p:cNvPr id="37" name="Freeform 5"/>
            <p:cNvSpPr/>
            <p:nvPr/>
          </p:nvSpPr>
          <p:spPr bwMode="auto">
            <a:xfrm>
              <a:off x="806" y="677"/>
              <a:ext cx="935" cy="711"/>
            </a:xfrm>
            <a:custGeom>
              <a:avLst/>
              <a:gdLst>
                <a:gd name="T0" fmla="*/ 304 w 395"/>
                <a:gd name="T1" fmla="*/ 283 h 298"/>
                <a:gd name="T2" fmla="*/ 274 w 395"/>
                <a:gd name="T3" fmla="*/ 298 h 298"/>
                <a:gd name="T4" fmla="*/ 13 w 395"/>
                <a:gd name="T5" fmla="*/ 298 h 298"/>
                <a:gd name="T6" fmla="*/ 6 w 395"/>
                <a:gd name="T7" fmla="*/ 283 h 298"/>
                <a:gd name="T8" fmla="*/ 92 w 395"/>
                <a:gd name="T9" fmla="*/ 164 h 298"/>
                <a:gd name="T10" fmla="*/ 92 w 395"/>
                <a:gd name="T11" fmla="*/ 134 h 298"/>
                <a:gd name="T12" fmla="*/ 6 w 395"/>
                <a:gd name="T13" fmla="*/ 15 h 298"/>
                <a:gd name="T14" fmla="*/ 13 w 395"/>
                <a:gd name="T15" fmla="*/ 0 h 298"/>
                <a:gd name="T16" fmla="*/ 274 w 395"/>
                <a:gd name="T17" fmla="*/ 0 h 298"/>
                <a:gd name="T18" fmla="*/ 304 w 395"/>
                <a:gd name="T19" fmla="*/ 15 h 298"/>
                <a:gd name="T20" fmla="*/ 390 w 395"/>
                <a:gd name="T21" fmla="*/ 134 h 298"/>
                <a:gd name="T22" fmla="*/ 390 w 395"/>
                <a:gd name="T23" fmla="*/ 164 h 298"/>
                <a:gd name="T24" fmla="*/ 304 w 395"/>
                <a:gd name="T25" fmla="*/ 283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5" h="298">
                  <a:moveTo>
                    <a:pt x="304" y="283"/>
                  </a:moveTo>
                  <a:cubicBezTo>
                    <a:pt x="298" y="291"/>
                    <a:pt x="285" y="298"/>
                    <a:pt x="274" y="298"/>
                  </a:cubicBezTo>
                  <a:cubicBezTo>
                    <a:pt x="13" y="298"/>
                    <a:pt x="13" y="298"/>
                    <a:pt x="13" y="298"/>
                  </a:cubicBezTo>
                  <a:cubicBezTo>
                    <a:pt x="3" y="298"/>
                    <a:pt x="0" y="291"/>
                    <a:pt x="6" y="283"/>
                  </a:cubicBezTo>
                  <a:cubicBezTo>
                    <a:pt x="92" y="164"/>
                    <a:pt x="92" y="164"/>
                    <a:pt x="92" y="164"/>
                  </a:cubicBezTo>
                  <a:cubicBezTo>
                    <a:pt x="97" y="156"/>
                    <a:pt x="97" y="142"/>
                    <a:pt x="92" y="134"/>
                  </a:cubicBezTo>
                  <a:cubicBezTo>
                    <a:pt x="6" y="15"/>
                    <a:pt x="6" y="15"/>
                    <a:pt x="6" y="15"/>
                  </a:cubicBezTo>
                  <a:cubicBezTo>
                    <a:pt x="0" y="7"/>
                    <a:pt x="3" y="0"/>
                    <a:pt x="13" y="0"/>
                  </a:cubicBezTo>
                  <a:cubicBezTo>
                    <a:pt x="274" y="0"/>
                    <a:pt x="274" y="0"/>
                    <a:pt x="274" y="0"/>
                  </a:cubicBezTo>
                  <a:cubicBezTo>
                    <a:pt x="285" y="0"/>
                    <a:pt x="298" y="7"/>
                    <a:pt x="304" y="15"/>
                  </a:cubicBezTo>
                  <a:cubicBezTo>
                    <a:pt x="390" y="134"/>
                    <a:pt x="390" y="134"/>
                    <a:pt x="390" y="134"/>
                  </a:cubicBezTo>
                  <a:cubicBezTo>
                    <a:pt x="395" y="142"/>
                    <a:pt x="395" y="156"/>
                    <a:pt x="390" y="164"/>
                  </a:cubicBezTo>
                  <a:lnTo>
                    <a:pt x="304" y="283"/>
                  </a:lnTo>
                  <a:close/>
                </a:path>
              </a:pathLst>
            </a:custGeom>
            <a:solidFill>
              <a:schemeClr val="accent1"/>
            </a:solidFill>
            <a:ln w="19050">
              <a:solidFill>
                <a:schemeClr val="bg1"/>
              </a:solidFill>
              <a:round/>
            </a:ln>
          </p:spPr>
          <p:txBody>
            <a:bodyPr vert="horz" wrap="square" lIns="83748" tIns="41874" rIns="83748" bIns="41874" numCol="1" anchor="t" anchorCtr="0" compatLnSpc="1"/>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Freeform 6"/>
            <p:cNvSpPr/>
            <p:nvPr/>
          </p:nvSpPr>
          <p:spPr bwMode="auto">
            <a:xfrm>
              <a:off x="1516" y="677"/>
              <a:ext cx="938" cy="711"/>
            </a:xfrm>
            <a:custGeom>
              <a:avLst/>
              <a:gdLst>
                <a:gd name="T0" fmla="*/ 304 w 396"/>
                <a:gd name="T1" fmla="*/ 283 h 298"/>
                <a:gd name="T2" fmla="*/ 275 w 396"/>
                <a:gd name="T3" fmla="*/ 298 h 298"/>
                <a:gd name="T4" fmla="*/ 14 w 396"/>
                <a:gd name="T5" fmla="*/ 298 h 298"/>
                <a:gd name="T6" fmla="*/ 6 w 396"/>
                <a:gd name="T7" fmla="*/ 283 h 298"/>
                <a:gd name="T8" fmla="*/ 92 w 396"/>
                <a:gd name="T9" fmla="*/ 164 h 298"/>
                <a:gd name="T10" fmla="*/ 92 w 396"/>
                <a:gd name="T11" fmla="*/ 134 h 298"/>
                <a:gd name="T12" fmla="*/ 6 w 396"/>
                <a:gd name="T13" fmla="*/ 15 h 298"/>
                <a:gd name="T14" fmla="*/ 14 w 396"/>
                <a:gd name="T15" fmla="*/ 0 h 298"/>
                <a:gd name="T16" fmla="*/ 275 w 396"/>
                <a:gd name="T17" fmla="*/ 0 h 298"/>
                <a:gd name="T18" fmla="*/ 304 w 396"/>
                <a:gd name="T19" fmla="*/ 15 h 298"/>
                <a:gd name="T20" fmla="*/ 390 w 396"/>
                <a:gd name="T21" fmla="*/ 134 h 298"/>
                <a:gd name="T22" fmla="*/ 390 w 396"/>
                <a:gd name="T23" fmla="*/ 164 h 298"/>
                <a:gd name="T24" fmla="*/ 304 w 396"/>
                <a:gd name="T25" fmla="*/ 283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6" h="298">
                  <a:moveTo>
                    <a:pt x="304" y="283"/>
                  </a:moveTo>
                  <a:cubicBezTo>
                    <a:pt x="298" y="291"/>
                    <a:pt x="285" y="298"/>
                    <a:pt x="275" y="298"/>
                  </a:cubicBezTo>
                  <a:cubicBezTo>
                    <a:pt x="14" y="298"/>
                    <a:pt x="14" y="298"/>
                    <a:pt x="14" y="298"/>
                  </a:cubicBezTo>
                  <a:cubicBezTo>
                    <a:pt x="4" y="298"/>
                    <a:pt x="0" y="291"/>
                    <a:pt x="6" y="283"/>
                  </a:cubicBezTo>
                  <a:cubicBezTo>
                    <a:pt x="92" y="164"/>
                    <a:pt x="92" y="164"/>
                    <a:pt x="92" y="164"/>
                  </a:cubicBezTo>
                  <a:cubicBezTo>
                    <a:pt x="98" y="156"/>
                    <a:pt x="98" y="142"/>
                    <a:pt x="92" y="134"/>
                  </a:cubicBezTo>
                  <a:cubicBezTo>
                    <a:pt x="6" y="15"/>
                    <a:pt x="6" y="15"/>
                    <a:pt x="6" y="15"/>
                  </a:cubicBezTo>
                  <a:cubicBezTo>
                    <a:pt x="0" y="7"/>
                    <a:pt x="4" y="0"/>
                    <a:pt x="14" y="0"/>
                  </a:cubicBezTo>
                  <a:cubicBezTo>
                    <a:pt x="275" y="0"/>
                    <a:pt x="275" y="0"/>
                    <a:pt x="275" y="0"/>
                  </a:cubicBezTo>
                  <a:cubicBezTo>
                    <a:pt x="285" y="0"/>
                    <a:pt x="298" y="7"/>
                    <a:pt x="304" y="15"/>
                  </a:cubicBezTo>
                  <a:cubicBezTo>
                    <a:pt x="390" y="134"/>
                    <a:pt x="390" y="134"/>
                    <a:pt x="390" y="134"/>
                  </a:cubicBezTo>
                  <a:cubicBezTo>
                    <a:pt x="396" y="142"/>
                    <a:pt x="396" y="156"/>
                    <a:pt x="390" y="164"/>
                  </a:cubicBezTo>
                  <a:lnTo>
                    <a:pt x="304" y="283"/>
                  </a:lnTo>
                  <a:close/>
                </a:path>
              </a:pathLst>
            </a:custGeom>
            <a:solidFill>
              <a:schemeClr val="accent2"/>
            </a:solidFill>
            <a:ln w="19050">
              <a:solidFill>
                <a:schemeClr val="bg1"/>
              </a:solidFill>
              <a:round/>
            </a:ln>
          </p:spPr>
          <p:txBody>
            <a:bodyPr vert="horz" wrap="square" lIns="83748" tIns="41874" rIns="83748" bIns="41874" numCol="1" anchor="t" anchorCtr="0" compatLnSpc="1"/>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Freeform 7"/>
            <p:cNvSpPr/>
            <p:nvPr/>
          </p:nvSpPr>
          <p:spPr bwMode="auto">
            <a:xfrm>
              <a:off x="2229" y="677"/>
              <a:ext cx="937" cy="711"/>
            </a:xfrm>
            <a:custGeom>
              <a:avLst/>
              <a:gdLst>
                <a:gd name="T0" fmla="*/ 304 w 396"/>
                <a:gd name="T1" fmla="*/ 283 h 298"/>
                <a:gd name="T2" fmla="*/ 275 w 396"/>
                <a:gd name="T3" fmla="*/ 298 h 298"/>
                <a:gd name="T4" fmla="*/ 14 w 396"/>
                <a:gd name="T5" fmla="*/ 298 h 298"/>
                <a:gd name="T6" fmla="*/ 6 w 396"/>
                <a:gd name="T7" fmla="*/ 283 h 298"/>
                <a:gd name="T8" fmla="*/ 92 w 396"/>
                <a:gd name="T9" fmla="*/ 164 h 298"/>
                <a:gd name="T10" fmla="*/ 92 w 396"/>
                <a:gd name="T11" fmla="*/ 134 h 298"/>
                <a:gd name="T12" fmla="*/ 6 w 396"/>
                <a:gd name="T13" fmla="*/ 15 h 298"/>
                <a:gd name="T14" fmla="*/ 14 w 396"/>
                <a:gd name="T15" fmla="*/ 0 h 298"/>
                <a:gd name="T16" fmla="*/ 275 w 396"/>
                <a:gd name="T17" fmla="*/ 0 h 298"/>
                <a:gd name="T18" fmla="*/ 304 w 396"/>
                <a:gd name="T19" fmla="*/ 15 h 298"/>
                <a:gd name="T20" fmla="*/ 390 w 396"/>
                <a:gd name="T21" fmla="*/ 134 h 298"/>
                <a:gd name="T22" fmla="*/ 390 w 396"/>
                <a:gd name="T23" fmla="*/ 164 h 298"/>
                <a:gd name="T24" fmla="*/ 304 w 396"/>
                <a:gd name="T25" fmla="*/ 283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6" h="298">
                  <a:moveTo>
                    <a:pt x="304" y="283"/>
                  </a:moveTo>
                  <a:cubicBezTo>
                    <a:pt x="298" y="291"/>
                    <a:pt x="285" y="298"/>
                    <a:pt x="275" y="298"/>
                  </a:cubicBezTo>
                  <a:cubicBezTo>
                    <a:pt x="14" y="298"/>
                    <a:pt x="14" y="298"/>
                    <a:pt x="14" y="298"/>
                  </a:cubicBezTo>
                  <a:cubicBezTo>
                    <a:pt x="4" y="298"/>
                    <a:pt x="0" y="291"/>
                    <a:pt x="6" y="283"/>
                  </a:cubicBezTo>
                  <a:cubicBezTo>
                    <a:pt x="92" y="164"/>
                    <a:pt x="92" y="164"/>
                    <a:pt x="92" y="164"/>
                  </a:cubicBezTo>
                  <a:cubicBezTo>
                    <a:pt x="98" y="156"/>
                    <a:pt x="98" y="142"/>
                    <a:pt x="92" y="134"/>
                  </a:cubicBezTo>
                  <a:cubicBezTo>
                    <a:pt x="6" y="15"/>
                    <a:pt x="6" y="15"/>
                    <a:pt x="6" y="15"/>
                  </a:cubicBezTo>
                  <a:cubicBezTo>
                    <a:pt x="0" y="7"/>
                    <a:pt x="4" y="0"/>
                    <a:pt x="14" y="0"/>
                  </a:cubicBezTo>
                  <a:cubicBezTo>
                    <a:pt x="275" y="0"/>
                    <a:pt x="275" y="0"/>
                    <a:pt x="275" y="0"/>
                  </a:cubicBezTo>
                  <a:cubicBezTo>
                    <a:pt x="285" y="0"/>
                    <a:pt x="298" y="7"/>
                    <a:pt x="304" y="15"/>
                  </a:cubicBezTo>
                  <a:cubicBezTo>
                    <a:pt x="390" y="134"/>
                    <a:pt x="390" y="134"/>
                    <a:pt x="390" y="134"/>
                  </a:cubicBezTo>
                  <a:cubicBezTo>
                    <a:pt x="396" y="142"/>
                    <a:pt x="396" y="156"/>
                    <a:pt x="390" y="164"/>
                  </a:cubicBezTo>
                  <a:lnTo>
                    <a:pt x="304" y="283"/>
                  </a:lnTo>
                  <a:close/>
                </a:path>
              </a:pathLst>
            </a:custGeom>
            <a:solidFill>
              <a:schemeClr val="accent3"/>
            </a:solidFill>
            <a:ln w="19050">
              <a:solidFill>
                <a:schemeClr val="bg1"/>
              </a:solidFill>
              <a:round/>
            </a:ln>
          </p:spPr>
          <p:txBody>
            <a:bodyPr vert="horz" wrap="square" lIns="83748" tIns="41874" rIns="83748" bIns="41874" numCol="1" anchor="t" anchorCtr="0" compatLnSpc="1"/>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Freeform 8"/>
            <p:cNvSpPr/>
            <p:nvPr/>
          </p:nvSpPr>
          <p:spPr bwMode="auto">
            <a:xfrm>
              <a:off x="2942" y="677"/>
              <a:ext cx="935" cy="711"/>
            </a:xfrm>
            <a:custGeom>
              <a:avLst/>
              <a:gdLst>
                <a:gd name="T0" fmla="*/ 304 w 395"/>
                <a:gd name="T1" fmla="*/ 283 h 298"/>
                <a:gd name="T2" fmla="*/ 274 w 395"/>
                <a:gd name="T3" fmla="*/ 298 h 298"/>
                <a:gd name="T4" fmla="*/ 13 w 395"/>
                <a:gd name="T5" fmla="*/ 298 h 298"/>
                <a:gd name="T6" fmla="*/ 6 w 395"/>
                <a:gd name="T7" fmla="*/ 283 h 298"/>
                <a:gd name="T8" fmla="*/ 91 w 395"/>
                <a:gd name="T9" fmla="*/ 164 h 298"/>
                <a:gd name="T10" fmla="*/ 91 w 395"/>
                <a:gd name="T11" fmla="*/ 134 h 298"/>
                <a:gd name="T12" fmla="*/ 6 w 395"/>
                <a:gd name="T13" fmla="*/ 15 h 298"/>
                <a:gd name="T14" fmla="*/ 13 w 395"/>
                <a:gd name="T15" fmla="*/ 0 h 298"/>
                <a:gd name="T16" fmla="*/ 274 w 395"/>
                <a:gd name="T17" fmla="*/ 0 h 298"/>
                <a:gd name="T18" fmla="*/ 304 w 395"/>
                <a:gd name="T19" fmla="*/ 15 h 298"/>
                <a:gd name="T20" fmla="*/ 389 w 395"/>
                <a:gd name="T21" fmla="*/ 134 h 298"/>
                <a:gd name="T22" fmla="*/ 389 w 395"/>
                <a:gd name="T23" fmla="*/ 164 h 298"/>
                <a:gd name="T24" fmla="*/ 304 w 395"/>
                <a:gd name="T25" fmla="*/ 283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5" h="298">
                  <a:moveTo>
                    <a:pt x="304" y="283"/>
                  </a:moveTo>
                  <a:cubicBezTo>
                    <a:pt x="298" y="291"/>
                    <a:pt x="284" y="298"/>
                    <a:pt x="274" y="298"/>
                  </a:cubicBezTo>
                  <a:cubicBezTo>
                    <a:pt x="13" y="298"/>
                    <a:pt x="13" y="298"/>
                    <a:pt x="13" y="298"/>
                  </a:cubicBezTo>
                  <a:cubicBezTo>
                    <a:pt x="3" y="298"/>
                    <a:pt x="0" y="291"/>
                    <a:pt x="6" y="283"/>
                  </a:cubicBezTo>
                  <a:cubicBezTo>
                    <a:pt x="91" y="164"/>
                    <a:pt x="91" y="164"/>
                    <a:pt x="91" y="164"/>
                  </a:cubicBezTo>
                  <a:cubicBezTo>
                    <a:pt x="97" y="156"/>
                    <a:pt x="97" y="142"/>
                    <a:pt x="91" y="134"/>
                  </a:cubicBezTo>
                  <a:cubicBezTo>
                    <a:pt x="6" y="15"/>
                    <a:pt x="6" y="15"/>
                    <a:pt x="6" y="15"/>
                  </a:cubicBezTo>
                  <a:cubicBezTo>
                    <a:pt x="0" y="7"/>
                    <a:pt x="3" y="0"/>
                    <a:pt x="13" y="0"/>
                  </a:cubicBezTo>
                  <a:cubicBezTo>
                    <a:pt x="274" y="0"/>
                    <a:pt x="274" y="0"/>
                    <a:pt x="274" y="0"/>
                  </a:cubicBezTo>
                  <a:cubicBezTo>
                    <a:pt x="284" y="0"/>
                    <a:pt x="298" y="7"/>
                    <a:pt x="304" y="15"/>
                  </a:cubicBezTo>
                  <a:cubicBezTo>
                    <a:pt x="389" y="134"/>
                    <a:pt x="389" y="134"/>
                    <a:pt x="389" y="134"/>
                  </a:cubicBezTo>
                  <a:cubicBezTo>
                    <a:pt x="395" y="142"/>
                    <a:pt x="395" y="156"/>
                    <a:pt x="389" y="164"/>
                  </a:cubicBezTo>
                  <a:lnTo>
                    <a:pt x="304" y="283"/>
                  </a:lnTo>
                  <a:close/>
                </a:path>
              </a:pathLst>
            </a:custGeom>
            <a:solidFill>
              <a:schemeClr val="accent4"/>
            </a:solidFill>
            <a:ln w="19050">
              <a:solidFill>
                <a:schemeClr val="bg1"/>
              </a:solidFill>
              <a:round/>
            </a:ln>
          </p:spPr>
          <p:txBody>
            <a:bodyPr vert="horz" wrap="square" lIns="83748" tIns="41874" rIns="83748" bIns="41874" numCol="1" anchor="t" anchorCtr="0" compatLnSpc="1"/>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cxnSp>
        <p:nvCxnSpPr>
          <p:cNvPr id="47" name="Straight Connector 46"/>
          <p:cNvCxnSpPr/>
          <p:nvPr/>
        </p:nvCxnSpPr>
        <p:spPr>
          <a:xfrm>
            <a:off x="4956629" y="2382393"/>
            <a:ext cx="0" cy="324991"/>
          </a:xfrm>
          <a:prstGeom prst="line">
            <a:avLst/>
          </a:prstGeom>
          <a:ln w="6350">
            <a:solidFill>
              <a:schemeClr val="bg1">
                <a:lumMod val="65000"/>
              </a:schemeClr>
            </a:solidFill>
            <a:prstDash val="sysDash"/>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3722097" y="2382393"/>
            <a:ext cx="1234533" cy="0"/>
          </a:xfrm>
          <a:prstGeom prst="line">
            <a:avLst/>
          </a:prstGeom>
          <a:ln w="6350">
            <a:solidFill>
              <a:schemeClr val="bg1">
                <a:lumMod val="65000"/>
              </a:schemeClr>
            </a:solidFill>
            <a:prstDash val="sysDash"/>
            <a:tailEnd type="diamond" w="lg" len="lg"/>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5648574" y="4191534"/>
            <a:ext cx="0" cy="324991"/>
          </a:xfrm>
          <a:prstGeom prst="line">
            <a:avLst/>
          </a:prstGeom>
          <a:ln w="6350">
            <a:solidFill>
              <a:schemeClr val="bg1">
                <a:lumMod val="65000"/>
              </a:schemeClr>
            </a:solidFill>
            <a:prstDash val="sysDash"/>
            <a:headEnd type="oval"/>
            <a:tailEnd type="none"/>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a:off x="3696204" y="4516530"/>
            <a:ext cx="1945319" cy="0"/>
          </a:xfrm>
          <a:prstGeom prst="line">
            <a:avLst/>
          </a:prstGeom>
          <a:ln w="6350">
            <a:solidFill>
              <a:schemeClr val="bg1">
                <a:lumMod val="65000"/>
              </a:schemeClr>
            </a:solidFill>
            <a:prstDash val="sysDash"/>
            <a:tailEnd type="diamond" w="lg" len="lg"/>
          </a:ln>
        </p:spPr>
        <p:style>
          <a:lnRef idx="1">
            <a:schemeClr val="accent1"/>
          </a:lnRef>
          <a:fillRef idx="0">
            <a:schemeClr val="accent1"/>
          </a:fillRef>
          <a:effectRef idx="0">
            <a:schemeClr val="accent1"/>
          </a:effectRef>
          <a:fontRef idx="minor">
            <a:schemeClr val="tx1"/>
          </a:fontRef>
        </p:style>
      </p:cxnSp>
      <p:sp>
        <p:nvSpPr>
          <p:cNvPr id="51" name="Content Placeholder 2"/>
          <p:cNvSpPr txBox="1"/>
          <p:nvPr/>
        </p:nvSpPr>
        <p:spPr>
          <a:xfrm>
            <a:off x="2756967" y="2104904"/>
            <a:ext cx="813850" cy="492443"/>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spcBef>
                <a:spcPts val="0"/>
              </a:spcBef>
              <a:spcAft>
                <a:spcPts val="0"/>
              </a:spcAft>
            </a:pPr>
            <a:r>
              <a:rPr lang="en-US" altLang="zh-CN" sz="1600" dirty="0" smtClean="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X-One</a:t>
            </a:r>
            <a:r>
              <a:rPr lang="zh-CN" altLang="en-US" sz="1600" dirty="0" smtClean="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柜台系统</a:t>
            </a:r>
            <a:endParaRPr lang="en-US" sz="1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2" name="Content Placeholder 2"/>
          <p:cNvSpPr txBox="1"/>
          <p:nvPr/>
        </p:nvSpPr>
        <p:spPr>
          <a:xfrm>
            <a:off x="2769888" y="4237290"/>
            <a:ext cx="926316" cy="497257"/>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spcBef>
                <a:spcPts val="0"/>
              </a:spcBef>
              <a:spcAft>
                <a:spcPts val="0"/>
              </a:spcAft>
            </a:pPr>
            <a:r>
              <a:rPr lang="en-US" altLang="zh-CN" sz="1600" dirty="0" err="1" smtClean="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Datafeed</a:t>
            </a:r>
            <a:r>
              <a:rPr lang="zh-CN" altLang="en-US" sz="1600" dirty="0" smtClean="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，历史数据</a:t>
            </a:r>
            <a:endParaRPr lang="en-US" sz="1600"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53" name="Straight Connector 52"/>
          <p:cNvCxnSpPr/>
          <p:nvPr/>
        </p:nvCxnSpPr>
        <p:spPr>
          <a:xfrm>
            <a:off x="7808728" y="2373915"/>
            <a:ext cx="0" cy="324991"/>
          </a:xfrm>
          <a:prstGeom prst="line">
            <a:avLst/>
          </a:prstGeom>
          <a:ln w="6350">
            <a:solidFill>
              <a:schemeClr val="bg1">
                <a:lumMod val="65000"/>
              </a:schemeClr>
            </a:solidFill>
            <a:prstDash val="sys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a:off x="6574195" y="2373915"/>
            <a:ext cx="1234533" cy="0"/>
          </a:xfrm>
          <a:prstGeom prst="line">
            <a:avLst/>
          </a:prstGeom>
          <a:ln w="6350">
            <a:solidFill>
              <a:schemeClr val="bg1">
                <a:lumMod val="65000"/>
              </a:schemeClr>
            </a:solidFill>
            <a:prstDash val="sysDash"/>
            <a:tailEnd type="diamond" w="lg" len="lg"/>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527261" y="4183056"/>
            <a:ext cx="0" cy="324991"/>
          </a:xfrm>
          <a:prstGeom prst="line">
            <a:avLst/>
          </a:prstGeom>
          <a:ln w="6350">
            <a:solidFill>
              <a:schemeClr val="bg1">
                <a:lumMod val="65000"/>
              </a:schemeClr>
            </a:solidFill>
            <a:prstDash val="sysDash"/>
            <a:headEnd type="oval"/>
            <a:tailEnd type="none"/>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a:off x="6561591" y="4508051"/>
            <a:ext cx="1978290" cy="0"/>
          </a:xfrm>
          <a:prstGeom prst="line">
            <a:avLst/>
          </a:prstGeom>
          <a:ln w="6350">
            <a:solidFill>
              <a:schemeClr val="bg1">
                <a:lumMod val="65000"/>
              </a:schemeClr>
            </a:solidFill>
            <a:prstDash val="sysDash"/>
            <a:tailEnd type="diamond" w="lg" len="lg"/>
          </a:ln>
        </p:spPr>
        <p:style>
          <a:lnRef idx="1">
            <a:schemeClr val="accent1"/>
          </a:lnRef>
          <a:fillRef idx="0">
            <a:schemeClr val="accent1"/>
          </a:fillRef>
          <a:effectRef idx="0">
            <a:schemeClr val="accent1"/>
          </a:effectRef>
          <a:fontRef idx="minor">
            <a:schemeClr val="tx1"/>
          </a:fontRef>
        </p:style>
      </p:cxnSp>
      <p:sp>
        <p:nvSpPr>
          <p:cNvPr id="57" name="Content Placeholder 2"/>
          <p:cNvSpPr txBox="1"/>
          <p:nvPr/>
        </p:nvSpPr>
        <p:spPr>
          <a:xfrm>
            <a:off x="5599205" y="2031220"/>
            <a:ext cx="889007" cy="738664"/>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spcBef>
                <a:spcPts val="0"/>
              </a:spcBef>
              <a:spcAft>
                <a:spcPts val="0"/>
              </a:spcAft>
            </a:pPr>
            <a:r>
              <a:rPr lang="en-US" altLang="zh-CN" sz="1600" dirty="0" err="1" smtClean="0">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rPr>
              <a:t>X_Quant</a:t>
            </a:r>
            <a:r>
              <a:rPr lang="zh-CN" altLang="en-US" sz="1600" dirty="0" smtClean="0">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rPr>
              <a:t>策略交易平台</a:t>
            </a:r>
            <a:endParaRPr lang="en-US" sz="1600" dirty="0">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8" name="Content Placeholder 2"/>
          <p:cNvSpPr txBox="1"/>
          <p:nvPr/>
        </p:nvSpPr>
        <p:spPr>
          <a:xfrm>
            <a:off x="5766910" y="4242104"/>
            <a:ext cx="656005" cy="492443"/>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spcBef>
                <a:spcPts val="0"/>
              </a:spcBef>
              <a:spcAft>
                <a:spcPts val="0"/>
              </a:spcAft>
            </a:pPr>
            <a:r>
              <a:rPr lang="zh-CN" altLang="en-US" sz="1600" dirty="0" smtClean="0">
                <a:solidFill>
                  <a:schemeClr val="accent4"/>
                </a:solidFill>
                <a:latin typeface="Arial" panose="020B0604020202020204" pitchFamily="34" charset="0"/>
                <a:ea typeface="微软雅黑" panose="020B0503020204020204" pitchFamily="34" charset="-122"/>
                <a:cs typeface="+mn-ea"/>
                <a:sym typeface="Arial" panose="020B0604020202020204" pitchFamily="34" charset="0"/>
              </a:rPr>
              <a:t>链路服务</a:t>
            </a:r>
            <a:endParaRPr lang="en-US" sz="1600" dirty="0">
              <a:solidFill>
                <a:schemeClr val="accent4"/>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文本框 34"/>
          <p:cNvSpPr txBox="1"/>
          <p:nvPr/>
        </p:nvSpPr>
        <p:spPr>
          <a:xfrm>
            <a:off x="372973" y="362225"/>
            <a:ext cx="2041411" cy="374375"/>
          </a:xfrm>
          <a:prstGeom prst="rect">
            <a:avLst/>
          </a:prstGeom>
          <a:noFill/>
        </p:spPr>
        <p:txBody>
          <a:bodyPr wrap="none" lIns="96434" tIns="48217" rIns="96434" bIns="48217" rtlCol="0">
            <a:spAutoFit/>
          </a:bodyPr>
          <a:lstStyle/>
          <a:p>
            <a:pPr defTabSz="963930"/>
            <a:r>
              <a:rPr lang="zh-CN" altLang="en-US" dirty="0" smtClean="0">
                <a:solidFill>
                  <a:srgbClr val="E7E6E6">
                    <a:lumMod val="25000"/>
                  </a:srgbClr>
                </a:solidFill>
                <a:latin typeface="微软雅黑" panose="020B0503020204020204" pitchFamily="34" charset="-122"/>
                <a:ea typeface="微软雅黑" panose="020B0503020204020204" pitchFamily="34" charset="-122"/>
                <a:cs typeface="+mn-ea"/>
                <a:sym typeface="+mn-lt"/>
              </a:rPr>
              <a:t>机构客户</a:t>
            </a:r>
            <a:r>
              <a:rPr lang="zh-CN" altLang="en-US" sz="1800" dirty="0" smtClean="0">
                <a:solidFill>
                  <a:srgbClr val="E7E6E6">
                    <a:lumMod val="25000"/>
                  </a:srgbClr>
                </a:solidFill>
                <a:latin typeface="微软雅黑" panose="020B0503020204020204" pitchFamily="34" charset="-122"/>
                <a:ea typeface="微软雅黑" panose="020B0503020204020204" pitchFamily="34" charset="-122"/>
                <a:cs typeface="+mn-ea"/>
                <a:sym typeface="+mn-lt"/>
              </a:rPr>
              <a:t>解决方案</a:t>
            </a:r>
            <a:endParaRPr lang="zh-CN" altLang="en-US" sz="1800" dirty="0">
              <a:solidFill>
                <a:srgbClr val="E7E6E6">
                  <a:lumMod val="25000"/>
                </a:srgbClr>
              </a:solidFill>
              <a:latin typeface="微软雅黑" panose="020B0503020204020204" pitchFamily="34" charset="-122"/>
              <a:ea typeface="微软雅黑" panose="020B0503020204020204" pitchFamily="34" charset="-122"/>
              <a:cs typeface="+mn-ea"/>
              <a:sym typeface="+mn-lt"/>
            </a:endParaRPr>
          </a:p>
        </p:txBody>
      </p:sp>
      <p:pic>
        <p:nvPicPr>
          <p:cNvPr id="60" name="图片 59"/>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860278" y="172156"/>
            <a:ext cx="3893811" cy="754511"/>
          </a:xfrm>
          <a:prstGeom prst="rect">
            <a:avLst/>
          </a:prstGeom>
        </p:spPr>
      </p:pic>
      <p:pic>
        <p:nvPicPr>
          <p:cNvPr id="29" name="Picture 2" descr="E:\公主殿下\2.19\1.png"/>
          <p:cNvPicPr>
            <a:picLocks noChangeAspect="1" noChangeArrowheads="1"/>
          </p:cNvPicPr>
          <p:nvPr/>
        </p:nvPicPr>
        <p:blipFill>
          <a:blip r:embed="rId2" cstate="print"/>
          <a:srcRect/>
          <a:stretch>
            <a:fillRect/>
          </a:stretch>
        </p:blipFill>
        <p:spPr bwMode="auto">
          <a:xfrm>
            <a:off x="4816016" y="3256285"/>
            <a:ext cx="406400" cy="382588"/>
          </a:xfrm>
          <a:prstGeom prst="rect">
            <a:avLst/>
          </a:prstGeom>
          <a:noFill/>
        </p:spPr>
      </p:pic>
      <p:pic>
        <p:nvPicPr>
          <p:cNvPr id="30" name="Picture 3" descr="E:\公主殿下\2.19\2.png"/>
          <p:cNvPicPr>
            <a:picLocks noChangeAspect="1" noChangeArrowheads="1"/>
          </p:cNvPicPr>
          <p:nvPr/>
        </p:nvPicPr>
        <p:blipFill>
          <a:blip r:embed="rId3" cstate="print"/>
          <a:srcRect/>
          <a:stretch>
            <a:fillRect/>
          </a:stretch>
        </p:blipFill>
        <p:spPr bwMode="auto">
          <a:xfrm>
            <a:off x="9093671" y="3256285"/>
            <a:ext cx="406400" cy="382587"/>
          </a:xfrm>
          <a:prstGeom prst="rect">
            <a:avLst/>
          </a:prstGeom>
          <a:noFill/>
        </p:spPr>
      </p:pic>
      <p:pic>
        <p:nvPicPr>
          <p:cNvPr id="77826" name="Picture 2" descr="E:\公主殿下\2.19\4.png"/>
          <p:cNvPicPr>
            <a:picLocks noChangeAspect="1" noChangeArrowheads="1"/>
          </p:cNvPicPr>
          <p:nvPr/>
        </p:nvPicPr>
        <p:blipFill>
          <a:blip r:embed="rId4" cstate="print"/>
          <a:srcRect/>
          <a:stretch>
            <a:fillRect/>
          </a:stretch>
        </p:blipFill>
        <p:spPr bwMode="auto">
          <a:xfrm>
            <a:off x="6141343" y="3184277"/>
            <a:ext cx="536575" cy="536575"/>
          </a:xfrm>
          <a:prstGeom prst="rect">
            <a:avLst/>
          </a:prstGeom>
          <a:noFill/>
        </p:spPr>
      </p:pic>
      <p:pic>
        <p:nvPicPr>
          <p:cNvPr id="77827" name="Picture 3" descr="E:\公主殿下\2.19\5.png"/>
          <p:cNvPicPr>
            <a:picLocks noChangeAspect="1" noChangeArrowheads="1"/>
          </p:cNvPicPr>
          <p:nvPr/>
        </p:nvPicPr>
        <p:blipFill>
          <a:blip r:embed="rId5" cstate="print"/>
          <a:srcRect/>
          <a:stretch>
            <a:fillRect/>
          </a:stretch>
        </p:blipFill>
        <p:spPr bwMode="auto">
          <a:xfrm>
            <a:off x="7581503" y="3184277"/>
            <a:ext cx="536575" cy="536575"/>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1500" fill="hold"/>
                                        <p:tgtEl>
                                          <p:spTgt spid="36"/>
                                        </p:tgtEl>
                                        <p:attrNameLst>
                                          <p:attrName>ppt_x</p:attrName>
                                        </p:attrNameLst>
                                      </p:cBhvr>
                                      <p:tavLst>
                                        <p:tav tm="0">
                                          <p:val>
                                            <p:strVal val="0-#ppt_w/2"/>
                                          </p:val>
                                        </p:tav>
                                        <p:tav tm="100000">
                                          <p:val>
                                            <p:strVal val="#ppt_x"/>
                                          </p:val>
                                        </p:tav>
                                      </p:tavLst>
                                    </p:anim>
                                    <p:anim calcmode="lin" valueType="num">
                                      <p:cBhvr additive="base">
                                        <p:cTn id="8" dur="1500" fill="hold"/>
                                        <p:tgtEl>
                                          <p:spTgt spid="36"/>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22" presetClass="entr" presetSubtype="4" fill="hold" nodeType="after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wipe(down)">
                                      <p:cBhvr>
                                        <p:cTn id="12" dur="500"/>
                                        <p:tgtEl>
                                          <p:spTgt spid="47"/>
                                        </p:tgtEl>
                                      </p:cBhvr>
                                    </p:animEffect>
                                  </p:childTnLst>
                                </p:cTn>
                              </p:par>
                            </p:childTnLst>
                          </p:cTn>
                        </p:par>
                        <p:par>
                          <p:cTn id="13" fill="hold">
                            <p:stCondLst>
                              <p:cond delay="2000"/>
                            </p:stCondLst>
                            <p:childTnLst>
                              <p:par>
                                <p:cTn id="14" presetID="22" presetClass="entr" presetSubtype="2" fill="hold" nodeType="afterEffect">
                                  <p:stCondLst>
                                    <p:cond delay="0"/>
                                  </p:stCondLst>
                                  <p:childTnLst>
                                    <p:set>
                                      <p:cBhvr>
                                        <p:cTn id="15" dur="1" fill="hold">
                                          <p:stCondLst>
                                            <p:cond delay="0"/>
                                          </p:stCondLst>
                                        </p:cTn>
                                        <p:tgtEl>
                                          <p:spTgt spid="48"/>
                                        </p:tgtEl>
                                        <p:attrNameLst>
                                          <p:attrName>style.visibility</p:attrName>
                                        </p:attrNameLst>
                                      </p:cBhvr>
                                      <p:to>
                                        <p:strVal val="visible"/>
                                      </p:to>
                                    </p:set>
                                    <p:animEffect transition="in" filter="wipe(right)">
                                      <p:cBhvr>
                                        <p:cTn id="16" dur="500"/>
                                        <p:tgtEl>
                                          <p:spTgt spid="48"/>
                                        </p:tgtEl>
                                      </p:cBhvr>
                                    </p:animEffect>
                                  </p:childTnLst>
                                </p:cTn>
                              </p:par>
                            </p:childTnLst>
                          </p:cTn>
                        </p:par>
                        <p:par>
                          <p:cTn id="17" fill="hold">
                            <p:stCondLst>
                              <p:cond delay="2500"/>
                            </p:stCondLst>
                            <p:childTnLst>
                              <p:par>
                                <p:cTn id="18" presetID="22" presetClass="entr" presetSubtype="2" fill="hold" grpId="0" nodeType="afterEffect">
                                  <p:stCondLst>
                                    <p:cond delay="0"/>
                                  </p:stCondLst>
                                  <p:childTnLst>
                                    <p:set>
                                      <p:cBhvr>
                                        <p:cTn id="19" dur="1" fill="hold">
                                          <p:stCondLst>
                                            <p:cond delay="0"/>
                                          </p:stCondLst>
                                        </p:cTn>
                                        <p:tgtEl>
                                          <p:spTgt spid="51"/>
                                        </p:tgtEl>
                                        <p:attrNameLst>
                                          <p:attrName>style.visibility</p:attrName>
                                        </p:attrNameLst>
                                      </p:cBhvr>
                                      <p:to>
                                        <p:strVal val="visible"/>
                                      </p:to>
                                    </p:set>
                                    <p:animEffect transition="in" filter="wipe(right)">
                                      <p:cBhvr>
                                        <p:cTn id="20" dur="750"/>
                                        <p:tgtEl>
                                          <p:spTgt spid="51"/>
                                        </p:tgtEl>
                                      </p:cBhvr>
                                    </p:animEffect>
                                  </p:childTnLst>
                                </p:cTn>
                              </p:par>
                            </p:childTnLst>
                          </p:cTn>
                        </p:par>
                        <p:par>
                          <p:cTn id="21" fill="hold">
                            <p:stCondLst>
                              <p:cond delay="3500"/>
                            </p:stCondLst>
                            <p:childTnLst>
                              <p:par>
                                <p:cTn id="22" presetID="22" presetClass="entr" presetSubtype="1" fill="hold"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up)">
                                      <p:cBhvr>
                                        <p:cTn id="24" dur="500"/>
                                        <p:tgtEl>
                                          <p:spTgt spid="49"/>
                                        </p:tgtEl>
                                      </p:cBhvr>
                                    </p:animEffect>
                                  </p:childTnLst>
                                </p:cTn>
                              </p:par>
                            </p:childTnLst>
                          </p:cTn>
                        </p:par>
                        <p:par>
                          <p:cTn id="25" fill="hold">
                            <p:stCondLst>
                              <p:cond delay="4000"/>
                            </p:stCondLst>
                            <p:childTnLst>
                              <p:par>
                                <p:cTn id="26" presetID="22" presetClass="entr" presetSubtype="2" fill="hold" nodeType="afterEffect">
                                  <p:stCondLst>
                                    <p:cond delay="0"/>
                                  </p:stCondLst>
                                  <p:childTnLst>
                                    <p:set>
                                      <p:cBhvr>
                                        <p:cTn id="27" dur="1" fill="hold">
                                          <p:stCondLst>
                                            <p:cond delay="0"/>
                                          </p:stCondLst>
                                        </p:cTn>
                                        <p:tgtEl>
                                          <p:spTgt spid="50"/>
                                        </p:tgtEl>
                                        <p:attrNameLst>
                                          <p:attrName>style.visibility</p:attrName>
                                        </p:attrNameLst>
                                      </p:cBhvr>
                                      <p:to>
                                        <p:strVal val="visible"/>
                                      </p:to>
                                    </p:set>
                                    <p:animEffect transition="in" filter="wipe(right)">
                                      <p:cBhvr>
                                        <p:cTn id="28" dur="500"/>
                                        <p:tgtEl>
                                          <p:spTgt spid="50"/>
                                        </p:tgtEl>
                                      </p:cBhvr>
                                    </p:animEffect>
                                  </p:childTnLst>
                                </p:cTn>
                              </p:par>
                            </p:childTnLst>
                          </p:cTn>
                        </p:par>
                        <p:par>
                          <p:cTn id="29" fill="hold">
                            <p:stCondLst>
                              <p:cond delay="4500"/>
                            </p:stCondLst>
                            <p:childTnLst>
                              <p:par>
                                <p:cTn id="30" presetID="22" presetClass="entr" presetSubtype="2" fill="hold" grpId="0" nodeType="afterEffect">
                                  <p:stCondLst>
                                    <p:cond delay="0"/>
                                  </p:stCondLst>
                                  <p:childTnLst>
                                    <p:set>
                                      <p:cBhvr>
                                        <p:cTn id="31" dur="1" fill="hold">
                                          <p:stCondLst>
                                            <p:cond delay="0"/>
                                          </p:stCondLst>
                                        </p:cTn>
                                        <p:tgtEl>
                                          <p:spTgt spid="52"/>
                                        </p:tgtEl>
                                        <p:attrNameLst>
                                          <p:attrName>style.visibility</p:attrName>
                                        </p:attrNameLst>
                                      </p:cBhvr>
                                      <p:to>
                                        <p:strVal val="visible"/>
                                      </p:to>
                                    </p:set>
                                    <p:animEffect transition="in" filter="wipe(right)">
                                      <p:cBhvr>
                                        <p:cTn id="32" dur="750"/>
                                        <p:tgtEl>
                                          <p:spTgt spid="52"/>
                                        </p:tgtEl>
                                      </p:cBhvr>
                                    </p:animEffect>
                                  </p:childTnLst>
                                </p:cTn>
                              </p:par>
                            </p:childTnLst>
                          </p:cTn>
                        </p:par>
                        <p:par>
                          <p:cTn id="33" fill="hold">
                            <p:stCondLst>
                              <p:cond delay="5500"/>
                            </p:stCondLst>
                            <p:childTnLst>
                              <p:par>
                                <p:cTn id="34" presetID="22" presetClass="entr" presetSubtype="4" fill="hold"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wipe(down)">
                                      <p:cBhvr>
                                        <p:cTn id="36" dur="500"/>
                                        <p:tgtEl>
                                          <p:spTgt spid="53"/>
                                        </p:tgtEl>
                                      </p:cBhvr>
                                    </p:animEffect>
                                  </p:childTnLst>
                                </p:cTn>
                              </p:par>
                            </p:childTnLst>
                          </p:cTn>
                        </p:par>
                        <p:par>
                          <p:cTn id="37" fill="hold">
                            <p:stCondLst>
                              <p:cond delay="6000"/>
                            </p:stCondLst>
                            <p:childTnLst>
                              <p:par>
                                <p:cTn id="38" presetID="22" presetClass="entr" presetSubtype="2" fill="hold" nodeType="afterEffect">
                                  <p:stCondLst>
                                    <p:cond delay="0"/>
                                  </p:stCondLst>
                                  <p:childTnLst>
                                    <p:set>
                                      <p:cBhvr>
                                        <p:cTn id="39" dur="1" fill="hold">
                                          <p:stCondLst>
                                            <p:cond delay="0"/>
                                          </p:stCondLst>
                                        </p:cTn>
                                        <p:tgtEl>
                                          <p:spTgt spid="54"/>
                                        </p:tgtEl>
                                        <p:attrNameLst>
                                          <p:attrName>style.visibility</p:attrName>
                                        </p:attrNameLst>
                                      </p:cBhvr>
                                      <p:to>
                                        <p:strVal val="visible"/>
                                      </p:to>
                                    </p:set>
                                    <p:animEffect transition="in" filter="wipe(right)">
                                      <p:cBhvr>
                                        <p:cTn id="40" dur="500"/>
                                        <p:tgtEl>
                                          <p:spTgt spid="54"/>
                                        </p:tgtEl>
                                      </p:cBhvr>
                                    </p:animEffect>
                                  </p:childTnLst>
                                </p:cTn>
                              </p:par>
                            </p:childTnLst>
                          </p:cTn>
                        </p:par>
                        <p:par>
                          <p:cTn id="41" fill="hold">
                            <p:stCondLst>
                              <p:cond delay="6500"/>
                            </p:stCondLst>
                            <p:childTnLst>
                              <p:par>
                                <p:cTn id="42" presetID="22" presetClass="entr" presetSubtype="2"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right)">
                                      <p:cBhvr>
                                        <p:cTn id="44" dur="750"/>
                                        <p:tgtEl>
                                          <p:spTgt spid="57"/>
                                        </p:tgtEl>
                                      </p:cBhvr>
                                    </p:animEffect>
                                  </p:childTnLst>
                                </p:cTn>
                              </p:par>
                            </p:childTnLst>
                          </p:cTn>
                        </p:par>
                        <p:par>
                          <p:cTn id="45" fill="hold">
                            <p:stCondLst>
                              <p:cond delay="7500"/>
                            </p:stCondLst>
                            <p:childTnLst>
                              <p:par>
                                <p:cTn id="46" presetID="22" presetClass="entr" presetSubtype="1" fill="hold" nodeType="after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wipe(up)">
                                      <p:cBhvr>
                                        <p:cTn id="48" dur="500"/>
                                        <p:tgtEl>
                                          <p:spTgt spid="55"/>
                                        </p:tgtEl>
                                      </p:cBhvr>
                                    </p:animEffect>
                                  </p:childTnLst>
                                </p:cTn>
                              </p:par>
                            </p:childTnLst>
                          </p:cTn>
                        </p:par>
                        <p:par>
                          <p:cTn id="49" fill="hold">
                            <p:stCondLst>
                              <p:cond delay="8000"/>
                            </p:stCondLst>
                            <p:childTnLst>
                              <p:par>
                                <p:cTn id="50" presetID="22" presetClass="entr" presetSubtype="2" fill="hold" nodeType="afterEffect">
                                  <p:stCondLst>
                                    <p:cond delay="0"/>
                                  </p:stCondLst>
                                  <p:childTnLst>
                                    <p:set>
                                      <p:cBhvr>
                                        <p:cTn id="51" dur="1" fill="hold">
                                          <p:stCondLst>
                                            <p:cond delay="0"/>
                                          </p:stCondLst>
                                        </p:cTn>
                                        <p:tgtEl>
                                          <p:spTgt spid="56"/>
                                        </p:tgtEl>
                                        <p:attrNameLst>
                                          <p:attrName>style.visibility</p:attrName>
                                        </p:attrNameLst>
                                      </p:cBhvr>
                                      <p:to>
                                        <p:strVal val="visible"/>
                                      </p:to>
                                    </p:set>
                                    <p:animEffect transition="in" filter="wipe(right)">
                                      <p:cBhvr>
                                        <p:cTn id="52" dur="500"/>
                                        <p:tgtEl>
                                          <p:spTgt spid="56"/>
                                        </p:tgtEl>
                                      </p:cBhvr>
                                    </p:animEffect>
                                  </p:childTnLst>
                                </p:cTn>
                              </p:par>
                            </p:childTnLst>
                          </p:cTn>
                        </p:par>
                        <p:par>
                          <p:cTn id="53" fill="hold">
                            <p:stCondLst>
                              <p:cond delay="8500"/>
                            </p:stCondLst>
                            <p:childTnLst>
                              <p:par>
                                <p:cTn id="54" presetID="22" presetClass="entr" presetSubtype="2"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Effect transition="in" filter="wipe(right)">
                                      <p:cBhvr>
                                        <p:cTn id="56"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2" grpId="0"/>
      <p:bldP spid="57" grpId="0"/>
      <p:bldP spid="58"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129"/>
          <p:cNvGrpSpPr/>
          <p:nvPr/>
        </p:nvGrpSpPr>
        <p:grpSpPr>
          <a:xfrm>
            <a:off x="3564749" y="4131163"/>
            <a:ext cx="948576" cy="948576"/>
            <a:chOff x="2502224" y="2594793"/>
            <a:chExt cx="905504" cy="905504"/>
          </a:xfrm>
        </p:grpSpPr>
        <p:sp>
          <p:nvSpPr>
            <p:cNvPr id="131" name="Freeform 130"/>
            <p:cNvSpPr/>
            <p:nvPr/>
          </p:nvSpPr>
          <p:spPr>
            <a:xfrm>
              <a:off x="2596064" y="2688633"/>
              <a:ext cx="717824" cy="71782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1249680">
                <a:lnSpc>
                  <a:spcPct val="120000"/>
                </a:lnSpc>
                <a:spcAft>
                  <a:spcPct val="35000"/>
                </a:spcAft>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2" name="Freeform 9"/>
            <p:cNvSpPr>
              <a:spLocks noEditPoints="1"/>
            </p:cNvSpPr>
            <p:nvPr/>
          </p:nvSpPr>
          <p:spPr bwMode="auto">
            <a:xfrm>
              <a:off x="2808330" y="2883878"/>
              <a:ext cx="293292" cy="327335"/>
            </a:xfrm>
            <a:custGeom>
              <a:avLst/>
              <a:gdLst/>
              <a:ahLst/>
              <a:cxnLst>
                <a:cxn ang="0">
                  <a:pos x="374" y="158"/>
                </a:cxn>
                <a:cxn ang="0">
                  <a:pos x="352" y="158"/>
                </a:cxn>
                <a:cxn ang="0">
                  <a:pos x="209" y="0"/>
                </a:cxn>
                <a:cxn ang="0">
                  <a:pos x="67" y="158"/>
                </a:cxn>
                <a:cxn ang="0">
                  <a:pos x="44" y="158"/>
                </a:cxn>
                <a:cxn ang="0">
                  <a:pos x="0" y="203"/>
                </a:cxn>
                <a:cxn ang="0">
                  <a:pos x="0" y="414"/>
                </a:cxn>
                <a:cxn ang="0">
                  <a:pos x="44" y="478"/>
                </a:cxn>
                <a:cxn ang="0">
                  <a:pos x="374" y="478"/>
                </a:cxn>
                <a:cxn ang="0">
                  <a:pos x="428" y="414"/>
                </a:cxn>
                <a:cxn ang="0">
                  <a:pos x="428" y="203"/>
                </a:cxn>
                <a:cxn ang="0">
                  <a:pos x="374" y="158"/>
                </a:cxn>
                <a:cxn ang="0">
                  <a:pos x="247" y="414"/>
                </a:cxn>
                <a:cxn ang="0">
                  <a:pos x="172" y="414"/>
                </a:cxn>
                <a:cxn ang="0">
                  <a:pos x="186" y="309"/>
                </a:cxn>
                <a:cxn ang="0">
                  <a:pos x="161" y="265"/>
                </a:cxn>
                <a:cxn ang="0">
                  <a:pos x="210" y="216"/>
                </a:cxn>
                <a:cxn ang="0">
                  <a:pos x="258" y="264"/>
                </a:cxn>
                <a:cxn ang="0">
                  <a:pos x="232" y="310"/>
                </a:cxn>
                <a:cxn ang="0">
                  <a:pos x="247" y="414"/>
                </a:cxn>
                <a:cxn ang="0">
                  <a:pos x="112" y="158"/>
                </a:cxn>
                <a:cxn ang="0">
                  <a:pos x="209" y="45"/>
                </a:cxn>
                <a:cxn ang="0">
                  <a:pos x="307" y="158"/>
                </a:cxn>
                <a:cxn ang="0">
                  <a:pos x="112" y="158"/>
                </a:cxn>
              </a:cxnLst>
              <a:rect l="0" t="0" r="r" b="b"/>
              <a:pathLst>
                <a:path w="428" h="478">
                  <a:moveTo>
                    <a:pt x="374" y="158"/>
                  </a:moveTo>
                  <a:cubicBezTo>
                    <a:pt x="352" y="158"/>
                    <a:pt x="352" y="158"/>
                    <a:pt x="352" y="158"/>
                  </a:cubicBezTo>
                  <a:cubicBezTo>
                    <a:pt x="352" y="58"/>
                    <a:pt x="292" y="0"/>
                    <a:pt x="209" y="0"/>
                  </a:cubicBezTo>
                  <a:cubicBezTo>
                    <a:pt x="127" y="0"/>
                    <a:pt x="67" y="58"/>
                    <a:pt x="67" y="158"/>
                  </a:cubicBezTo>
                  <a:cubicBezTo>
                    <a:pt x="44" y="158"/>
                    <a:pt x="44" y="158"/>
                    <a:pt x="44" y="158"/>
                  </a:cubicBezTo>
                  <a:cubicBezTo>
                    <a:pt x="11" y="158"/>
                    <a:pt x="0" y="170"/>
                    <a:pt x="0" y="203"/>
                  </a:cubicBezTo>
                  <a:cubicBezTo>
                    <a:pt x="0" y="414"/>
                    <a:pt x="0" y="414"/>
                    <a:pt x="0" y="414"/>
                  </a:cubicBezTo>
                  <a:cubicBezTo>
                    <a:pt x="0" y="447"/>
                    <a:pt x="11" y="478"/>
                    <a:pt x="44" y="478"/>
                  </a:cubicBezTo>
                  <a:cubicBezTo>
                    <a:pt x="374" y="478"/>
                    <a:pt x="374" y="478"/>
                    <a:pt x="374" y="478"/>
                  </a:cubicBezTo>
                  <a:cubicBezTo>
                    <a:pt x="407" y="478"/>
                    <a:pt x="428" y="447"/>
                    <a:pt x="428" y="414"/>
                  </a:cubicBezTo>
                  <a:cubicBezTo>
                    <a:pt x="428" y="203"/>
                    <a:pt x="428" y="203"/>
                    <a:pt x="428" y="203"/>
                  </a:cubicBezTo>
                  <a:cubicBezTo>
                    <a:pt x="428" y="170"/>
                    <a:pt x="407" y="158"/>
                    <a:pt x="374" y="158"/>
                  </a:cubicBezTo>
                  <a:moveTo>
                    <a:pt x="247" y="414"/>
                  </a:moveTo>
                  <a:cubicBezTo>
                    <a:pt x="172" y="414"/>
                    <a:pt x="172" y="414"/>
                    <a:pt x="172" y="414"/>
                  </a:cubicBezTo>
                  <a:cubicBezTo>
                    <a:pt x="186" y="309"/>
                    <a:pt x="186" y="309"/>
                    <a:pt x="186" y="309"/>
                  </a:cubicBezTo>
                  <a:cubicBezTo>
                    <a:pt x="171" y="301"/>
                    <a:pt x="161" y="283"/>
                    <a:pt x="161" y="265"/>
                  </a:cubicBezTo>
                  <a:cubicBezTo>
                    <a:pt x="161" y="238"/>
                    <a:pt x="183" y="216"/>
                    <a:pt x="210" y="216"/>
                  </a:cubicBezTo>
                  <a:cubicBezTo>
                    <a:pt x="236" y="216"/>
                    <a:pt x="258" y="237"/>
                    <a:pt x="258" y="264"/>
                  </a:cubicBezTo>
                  <a:cubicBezTo>
                    <a:pt x="258" y="282"/>
                    <a:pt x="248" y="302"/>
                    <a:pt x="232" y="310"/>
                  </a:cubicBezTo>
                  <a:lnTo>
                    <a:pt x="247" y="414"/>
                  </a:lnTo>
                  <a:close/>
                  <a:moveTo>
                    <a:pt x="112" y="158"/>
                  </a:moveTo>
                  <a:cubicBezTo>
                    <a:pt x="112" y="66"/>
                    <a:pt x="161" y="45"/>
                    <a:pt x="209" y="45"/>
                  </a:cubicBezTo>
                  <a:cubicBezTo>
                    <a:pt x="258" y="45"/>
                    <a:pt x="307" y="66"/>
                    <a:pt x="307" y="158"/>
                  </a:cubicBezTo>
                  <a:lnTo>
                    <a:pt x="112" y="158"/>
                  </a:lnTo>
                  <a:close/>
                </a:path>
              </a:pathLst>
            </a:custGeom>
            <a:solidFill>
              <a:srgbClr val="FFFFFF"/>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3" name="Freeform 132"/>
            <p:cNvSpPr/>
            <p:nvPr/>
          </p:nvSpPr>
          <p:spPr>
            <a:xfrm>
              <a:off x="2502224" y="2594793"/>
              <a:ext cx="905504" cy="9055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tx1">
                  <a:lumMod val="75000"/>
                  <a:lumOff val="25000"/>
                </a:schemeClr>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7161" tIns="257161" rIns="222187" bIns="222187" numCol="1" spcCol="1270" anchor="ctr" anchorCtr="0">
              <a:noAutofit/>
            </a:bodyPr>
            <a:lstStyle/>
            <a:p>
              <a:pPr algn="ctr" defTabSz="1249680">
                <a:lnSpc>
                  <a:spcPct val="120000"/>
                </a:lnSpc>
                <a:spcAft>
                  <a:spcPct val="35000"/>
                </a:spcAft>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cxnSp>
        <p:nvCxnSpPr>
          <p:cNvPr id="134" name="Straight Connector 133"/>
          <p:cNvCxnSpPr/>
          <p:nvPr/>
        </p:nvCxnSpPr>
        <p:spPr>
          <a:xfrm>
            <a:off x="4539212" y="4605451"/>
            <a:ext cx="724166" cy="2233"/>
          </a:xfrm>
          <a:prstGeom prst="line">
            <a:avLst/>
          </a:prstGeom>
          <a:ln w="19050">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6" name="Group 135"/>
          <p:cNvGrpSpPr/>
          <p:nvPr/>
        </p:nvGrpSpPr>
        <p:grpSpPr>
          <a:xfrm>
            <a:off x="8461613" y="3141272"/>
            <a:ext cx="948576" cy="948576"/>
            <a:chOff x="5714220" y="3605271"/>
            <a:chExt cx="905504" cy="905504"/>
          </a:xfrm>
        </p:grpSpPr>
        <p:sp>
          <p:nvSpPr>
            <p:cNvPr id="137" name="Freeform 136"/>
            <p:cNvSpPr/>
            <p:nvPr/>
          </p:nvSpPr>
          <p:spPr>
            <a:xfrm>
              <a:off x="5808060" y="3699111"/>
              <a:ext cx="717824" cy="71782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7161" tIns="222187" rIns="222187" bIns="128580" numCol="1" spcCol="1270" anchor="ctr" anchorCtr="0">
              <a:noAutofit/>
            </a:bodyPr>
            <a:lstStyle/>
            <a:p>
              <a:pPr algn="ctr" defTabSz="1249680">
                <a:lnSpc>
                  <a:spcPct val="120000"/>
                </a:lnSpc>
                <a:spcAft>
                  <a:spcPct val="35000"/>
                </a:spcAft>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8" name="Freeform 100"/>
            <p:cNvSpPr>
              <a:spLocks noEditPoints="1"/>
            </p:cNvSpPr>
            <p:nvPr/>
          </p:nvSpPr>
          <p:spPr bwMode="auto">
            <a:xfrm>
              <a:off x="5994749" y="3892925"/>
              <a:ext cx="344447" cy="330196"/>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9" name="Freeform 138"/>
            <p:cNvSpPr/>
            <p:nvPr/>
          </p:nvSpPr>
          <p:spPr>
            <a:xfrm>
              <a:off x="5714220" y="3605271"/>
              <a:ext cx="905504" cy="9055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tx1">
                  <a:lumMod val="75000"/>
                  <a:lumOff val="25000"/>
                </a:schemeClr>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7161" tIns="257161" rIns="222187" bIns="222187" numCol="1" spcCol="1270" anchor="ctr" anchorCtr="0">
              <a:noAutofit/>
            </a:bodyPr>
            <a:lstStyle/>
            <a:p>
              <a:pPr algn="ctr" defTabSz="1249680">
                <a:lnSpc>
                  <a:spcPct val="120000"/>
                </a:lnSpc>
                <a:spcAft>
                  <a:spcPct val="35000"/>
                </a:spcAft>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cxnSp>
        <p:nvCxnSpPr>
          <p:cNvPr id="141" name="Straight Connector 140"/>
          <p:cNvCxnSpPr/>
          <p:nvPr/>
        </p:nvCxnSpPr>
        <p:spPr>
          <a:xfrm>
            <a:off x="7465115" y="3615560"/>
            <a:ext cx="984401" cy="2233"/>
          </a:xfrm>
          <a:prstGeom prst="line">
            <a:avLst/>
          </a:prstGeom>
          <a:ln w="19050">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a:off x="4539212" y="2911959"/>
            <a:ext cx="724166" cy="2233"/>
          </a:xfrm>
          <a:prstGeom prst="line">
            <a:avLst/>
          </a:prstGeom>
          <a:ln w="19050">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56"/>
          <p:cNvGrpSpPr/>
          <p:nvPr/>
        </p:nvGrpSpPr>
        <p:grpSpPr>
          <a:xfrm>
            <a:off x="3564749" y="2437671"/>
            <a:ext cx="948576" cy="948576"/>
            <a:chOff x="1991932" y="1640533"/>
            <a:chExt cx="850954" cy="850954"/>
          </a:xfrm>
        </p:grpSpPr>
        <p:grpSp>
          <p:nvGrpSpPr>
            <p:cNvPr id="12" name="Group 149"/>
            <p:cNvGrpSpPr/>
            <p:nvPr/>
          </p:nvGrpSpPr>
          <p:grpSpPr>
            <a:xfrm>
              <a:off x="1991932" y="1640533"/>
              <a:ext cx="850954" cy="850954"/>
              <a:chOff x="2502224" y="2594793"/>
              <a:chExt cx="905504" cy="905504"/>
            </a:xfrm>
          </p:grpSpPr>
          <p:sp>
            <p:nvSpPr>
              <p:cNvPr id="151" name="Freeform 150"/>
              <p:cNvSpPr/>
              <p:nvPr/>
            </p:nvSpPr>
            <p:spPr>
              <a:xfrm>
                <a:off x="2596064" y="2688633"/>
                <a:ext cx="717824" cy="71782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chemeClr val="accent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1249680">
                  <a:lnSpc>
                    <a:spcPct val="120000"/>
                  </a:lnSpc>
                  <a:spcAft>
                    <a:spcPct val="35000"/>
                  </a:spcAft>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3" name="Freeform 152"/>
              <p:cNvSpPr/>
              <p:nvPr/>
            </p:nvSpPr>
            <p:spPr>
              <a:xfrm>
                <a:off x="2502224" y="2594793"/>
                <a:ext cx="905504" cy="9055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tx1">
                    <a:lumMod val="75000"/>
                    <a:lumOff val="25000"/>
                  </a:schemeClr>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7161" tIns="257161" rIns="222187" bIns="222187" numCol="1" spcCol="1270" anchor="ctr" anchorCtr="0">
                <a:noAutofit/>
              </a:bodyPr>
              <a:lstStyle/>
              <a:p>
                <a:pPr algn="ctr" defTabSz="1249680">
                  <a:lnSpc>
                    <a:spcPct val="120000"/>
                  </a:lnSpc>
                  <a:spcAft>
                    <a:spcPct val="35000"/>
                  </a:spcAft>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56" name="Freeform 187"/>
            <p:cNvSpPr>
              <a:spLocks noEditPoints="1"/>
            </p:cNvSpPr>
            <p:nvPr/>
          </p:nvSpPr>
          <p:spPr bwMode="auto">
            <a:xfrm>
              <a:off x="2249043" y="1957202"/>
              <a:ext cx="336732" cy="217616"/>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59" name="Text Placeholder 3"/>
          <p:cNvSpPr txBox="1"/>
          <p:nvPr/>
        </p:nvSpPr>
        <p:spPr>
          <a:xfrm>
            <a:off x="1657463" y="4220094"/>
            <a:ext cx="1773186" cy="5909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85240">
              <a:lnSpc>
                <a:spcPct val="120000"/>
              </a:lnSpc>
              <a:spcBef>
                <a:spcPct val="20000"/>
              </a:spcBef>
              <a:defRPr/>
            </a:pPr>
            <a:r>
              <a:rPr lang="en-US" altLang="zh-CN" b="1" dirty="0" smtClean="0">
                <a:solidFill>
                  <a:schemeClr val="tx1"/>
                </a:solidFill>
                <a:latin typeface="Arial" panose="020B0604020202020204" pitchFamily="34" charset="0"/>
                <a:ea typeface="微软雅黑" panose="020B0503020204020204" pitchFamily="34" charset="-122"/>
                <a:cs typeface="+mn-ea"/>
                <a:sym typeface="Arial" panose="020B0604020202020204" pitchFamily="34" charset="0"/>
              </a:rPr>
              <a:t>2.Datafeed.</a:t>
            </a:r>
            <a:r>
              <a:rPr lang="zh-CN" altLang="en-US" b="1" dirty="0" smtClean="0">
                <a:solidFill>
                  <a:schemeClr val="tx1"/>
                </a:solidFill>
                <a:latin typeface="Arial" panose="020B0604020202020204" pitchFamily="34" charset="0"/>
                <a:ea typeface="微软雅黑" panose="020B0503020204020204" pitchFamily="34" charset="-122"/>
                <a:cs typeface="+mn-ea"/>
                <a:sym typeface="Arial" panose="020B0604020202020204" pitchFamily="34" charset="0"/>
              </a:rPr>
              <a:t>历史数据</a:t>
            </a:r>
            <a:endParaRPr lang="en-US" altLang="zh-CN"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0" name="Text Placeholder 3"/>
          <p:cNvSpPr txBox="1"/>
          <p:nvPr/>
        </p:nvSpPr>
        <p:spPr>
          <a:xfrm>
            <a:off x="9563707" y="3266144"/>
            <a:ext cx="1773186" cy="29546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85240">
              <a:lnSpc>
                <a:spcPct val="120000"/>
              </a:lnSpc>
              <a:spcBef>
                <a:spcPct val="20000"/>
              </a:spcBef>
              <a:defRPr/>
            </a:pPr>
            <a:r>
              <a:rPr lang="en-US" altLang="zh-CN" b="1" dirty="0" smtClean="0">
                <a:solidFill>
                  <a:schemeClr val="tx1"/>
                </a:solidFill>
                <a:latin typeface="Arial" panose="020B0604020202020204" pitchFamily="34" charset="0"/>
                <a:ea typeface="微软雅黑" panose="020B0503020204020204" pitchFamily="34" charset="-122"/>
                <a:cs typeface="+mn-ea"/>
                <a:sym typeface="Arial" panose="020B0604020202020204" pitchFamily="34" charset="0"/>
              </a:rPr>
              <a:t>X-One</a:t>
            </a:r>
            <a:r>
              <a:rPr lang="zh-CN" altLang="en-US" b="1" dirty="0" smtClean="0">
                <a:solidFill>
                  <a:schemeClr val="tx1"/>
                </a:solidFill>
                <a:latin typeface="Arial" panose="020B0604020202020204" pitchFamily="34" charset="0"/>
                <a:ea typeface="微软雅黑" panose="020B0503020204020204" pitchFamily="34" charset="-122"/>
                <a:cs typeface="+mn-ea"/>
                <a:sym typeface="Arial" panose="020B0604020202020204" pitchFamily="34" charset="0"/>
              </a:rPr>
              <a:t>上海自运维</a:t>
            </a:r>
            <a:endParaRPr lang="en-US" altLang="zh-CN"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1" name="Text Placeholder 3"/>
          <p:cNvSpPr txBox="1"/>
          <p:nvPr/>
        </p:nvSpPr>
        <p:spPr>
          <a:xfrm>
            <a:off x="1657463" y="2555287"/>
            <a:ext cx="1773186"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85240">
              <a:lnSpc>
                <a:spcPct val="120000"/>
              </a:lnSpc>
              <a:spcBef>
                <a:spcPct val="20000"/>
              </a:spcBef>
              <a:defRPr/>
            </a:pPr>
            <a:r>
              <a:rPr lang="en-US" altLang="zh-CN" sz="1800" b="1" dirty="0" smtClean="0">
                <a:solidFill>
                  <a:schemeClr val="tx1"/>
                </a:solidFill>
                <a:latin typeface="Arial" panose="020B0604020202020204" pitchFamily="34" charset="0"/>
                <a:ea typeface="微软雅黑" panose="020B0503020204020204" pitchFamily="34" charset="-122"/>
                <a:cs typeface="+mn-ea"/>
                <a:sym typeface="Arial" panose="020B0604020202020204" pitchFamily="34" charset="0"/>
              </a:rPr>
              <a:t>1.G</a:t>
            </a:r>
            <a:r>
              <a:rPr lang="zh-CN" altLang="en-US" sz="1800" b="1"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rPr>
              <a:t>机房交易方案</a:t>
            </a:r>
            <a:r>
              <a:rPr lang="zh-CN" altLang="en-US" sz="18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rPr>
              <a:t>：</a:t>
            </a:r>
            <a:r>
              <a:rPr lang="en-US" altLang="zh-CN" sz="18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rPr>
              <a:t>X-One</a:t>
            </a:r>
            <a:r>
              <a:rPr lang="zh-CN" altLang="en-US" sz="18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rPr>
              <a:t>柜台系统➕机位租赁</a:t>
            </a:r>
            <a:endParaRPr lang="en-US" altLang="zh-CN" sz="18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 name="Group 128"/>
          <p:cNvGrpSpPr/>
          <p:nvPr/>
        </p:nvGrpSpPr>
        <p:grpSpPr>
          <a:xfrm>
            <a:off x="5069713" y="2772229"/>
            <a:ext cx="2719324" cy="2764086"/>
            <a:chOff x="3124200" y="1657350"/>
            <a:chExt cx="2700338" cy="2744788"/>
          </a:xfrm>
        </p:grpSpPr>
        <p:sp>
          <p:nvSpPr>
            <p:cNvPr id="3077" name="Freeform 5"/>
            <p:cNvSpPr/>
            <p:nvPr/>
          </p:nvSpPr>
          <p:spPr bwMode="auto">
            <a:xfrm>
              <a:off x="3789363" y="1657350"/>
              <a:ext cx="1874838" cy="738188"/>
            </a:xfrm>
            <a:custGeom>
              <a:avLst/>
              <a:gdLst/>
              <a:ahLst/>
              <a:cxnLst>
                <a:cxn ang="0">
                  <a:pos x="1181" y="465"/>
                </a:cxn>
                <a:cxn ang="0">
                  <a:pos x="12" y="428"/>
                </a:cxn>
                <a:cxn ang="0">
                  <a:pos x="0" y="0"/>
                </a:cxn>
                <a:cxn ang="0">
                  <a:pos x="1172" y="125"/>
                </a:cxn>
                <a:cxn ang="0">
                  <a:pos x="1181" y="465"/>
                </a:cxn>
              </a:cxnLst>
              <a:rect l="0" t="0" r="r" b="b"/>
              <a:pathLst>
                <a:path w="1181" h="465">
                  <a:moveTo>
                    <a:pt x="1181" y="465"/>
                  </a:moveTo>
                  <a:lnTo>
                    <a:pt x="12" y="428"/>
                  </a:lnTo>
                  <a:lnTo>
                    <a:pt x="0" y="0"/>
                  </a:lnTo>
                  <a:lnTo>
                    <a:pt x="1172" y="125"/>
                  </a:lnTo>
                  <a:lnTo>
                    <a:pt x="1181" y="465"/>
                  </a:lnTo>
                  <a:close/>
                </a:path>
              </a:pathLst>
            </a:custGeom>
            <a:solidFill>
              <a:schemeClr val="accent4"/>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78" name="Freeform 6"/>
            <p:cNvSpPr/>
            <p:nvPr/>
          </p:nvSpPr>
          <p:spPr bwMode="auto">
            <a:xfrm>
              <a:off x="3624263" y="1671637"/>
              <a:ext cx="184150" cy="709613"/>
            </a:xfrm>
            <a:custGeom>
              <a:avLst/>
              <a:gdLst/>
              <a:ahLst/>
              <a:cxnLst>
                <a:cxn ang="0">
                  <a:pos x="104" y="0"/>
                </a:cxn>
                <a:cxn ang="0">
                  <a:pos x="116" y="428"/>
                </a:cxn>
                <a:cxn ang="0">
                  <a:pos x="0" y="447"/>
                </a:cxn>
                <a:cxn ang="0">
                  <a:pos x="3" y="80"/>
                </a:cxn>
                <a:cxn ang="0">
                  <a:pos x="104" y="0"/>
                </a:cxn>
              </a:cxnLst>
              <a:rect l="0" t="0" r="r" b="b"/>
              <a:pathLst>
                <a:path w="116" h="447">
                  <a:moveTo>
                    <a:pt x="104" y="0"/>
                  </a:moveTo>
                  <a:lnTo>
                    <a:pt x="116" y="428"/>
                  </a:lnTo>
                  <a:lnTo>
                    <a:pt x="0" y="447"/>
                  </a:lnTo>
                  <a:lnTo>
                    <a:pt x="3" y="80"/>
                  </a:lnTo>
                  <a:lnTo>
                    <a:pt x="104" y="0"/>
                  </a:lnTo>
                  <a:close/>
                </a:path>
              </a:pathLst>
            </a:custGeom>
            <a:solidFill>
              <a:schemeClr val="accent4">
                <a:lumMod val="75000"/>
              </a:schemeClr>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79" name="Freeform 7"/>
            <p:cNvSpPr/>
            <p:nvPr/>
          </p:nvSpPr>
          <p:spPr bwMode="auto">
            <a:xfrm>
              <a:off x="3284538" y="2332037"/>
              <a:ext cx="339725" cy="665163"/>
            </a:xfrm>
            <a:custGeom>
              <a:avLst/>
              <a:gdLst/>
              <a:ahLst/>
              <a:cxnLst>
                <a:cxn ang="0">
                  <a:pos x="0" y="419"/>
                </a:cxn>
                <a:cxn ang="0">
                  <a:pos x="6" y="0"/>
                </a:cxn>
                <a:cxn ang="0">
                  <a:pos x="214" y="22"/>
                </a:cxn>
                <a:cxn ang="0">
                  <a:pos x="208" y="419"/>
                </a:cxn>
                <a:cxn ang="0">
                  <a:pos x="0" y="419"/>
                </a:cxn>
              </a:cxnLst>
              <a:rect l="0" t="0" r="r" b="b"/>
              <a:pathLst>
                <a:path w="214" h="419">
                  <a:moveTo>
                    <a:pt x="0" y="419"/>
                  </a:moveTo>
                  <a:lnTo>
                    <a:pt x="6" y="0"/>
                  </a:lnTo>
                  <a:lnTo>
                    <a:pt x="214" y="22"/>
                  </a:lnTo>
                  <a:lnTo>
                    <a:pt x="208" y="419"/>
                  </a:lnTo>
                  <a:lnTo>
                    <a:pt x="0" y="419"/>
                  </a:lnTo>
                  <a:close/>
                </a:path>
              </a:pathLst>
            </a:custGeom>
            <a:solidFill>
              <a:schemeClr val="accent3">
                <a:lumMod val="50000"/>
              </a:schemeClr>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80" name="Freeform 8"/>
            <p:cNvSpPr/>
            <p:nvPr/>
          </p:nvSpPr>
          <p:spPr bwMode="auto">
            <a:xfrm>
              <a:off x="3124200" y="3633787"/>
              <a:ext cx="485775" cy="681038"/>
            </a:xfrm>
            <a:custGeom>
              <a:avLst/>
              <a:gdLst/>
              <a:ahLst/>
              <a:cxnLst>
                <a:cxn ang="0">
                  <a:pos x="98" y="3"/>
                </a:cxn>
                <a:cxn ang="0">
                  <a:pos x="306" y="0"/>
                </a:cxn>
                <a:cxn ang="0">
                  <a:pos x="303" y="291"/>
                </a:cxn>
                <a:cxn ang="0">
                  <a:pos x="0" y="429"/>
                </a:cxn>
                <a:cxn ang="0">
                  <a:pos x="95" y="138"/>
                </a:cxn>
                <a:cxn ang="0">
                  <a:pos x="98" y="3"/>
                </a:cxn>
              </a:cxnLst>
              <a:rect l="0" t="0" r="r" b="b"/>
              <a:pathLst>
                <a:path w="306" h="429">
                  <a:moveTo>
                    <a:pt x="98" y="3"/>
                  </a:moveTo>
                  <a:lnTo>
                    <a:pt x="306" y="0"/>
                  </a:lnTo>
                  <a:lnTo>
                    <a:pt x="303" y="291"/>
                  </a:lnTo>
                  <a:lnTo>
                    <a:pt x="0" y="429"/>
                  </a:lnTo>
                  <a:lnTo>
                    <a:pt x="95" y="138"/>
                  </a:lnTo>
                  <a:lnTo>
                    <a:pt x="98" y="3"/>
                  </a:lnTo>
                  <a:close/>
                </a:path>
              </a:pathLst>
            </a:custGeom>
            <a:solidFill>
              <a:schemeClr val="accent1">
                <a:lumMod val="50000"/>
              </a:schemeClr>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81" name="Freeform 9"/>
            <p:cNvSpPr/>
            <p:nvPr/>
          </p:nvSpPr>
          <p:spPr bwMode="auto">
            <a:xfrm>
              <a:off x="3614738" y="2336800"/>
              <a:ext cx="207963" cy="660400"/>
            </a:xfrm>
            <a:custGeom>
              <a:avLst/>
              <a:gdLst/>
              <a:ahLst/>
              <a:cxnLst>
                <a:cxn ang="0">
                  <a:pos x="0" y="416"/>
                </a:cxn>
                <a:cxn ang="0">
                  <a:pos x="6" y="19"/>
                </a:cxn>
                <a:cxn ang="0">
                  <a:pos x="122" y="0"/>
                </a:cxn>
                <a:cxn ang="0">
                  <a:pos x="131" y="410"/>
                </a:cxn>
                <a:cxn ang="0">
                  <a:pos x="0" y="416"/>
                </a:cxn>
              </a:cxnLst>
              <a:rect l="0" t="0" r="r" b="b"/>
              <a:pathLst>
                <a:path w="131" h="416">
                  <a:moveTo>
                    <a:pt x="0" y="416"/>
                  </a:moveTo>
                  <a:lnTo>
                    <a:pt x="6" y="19"/>
                  </a:lnTo>
                  <a:lnTo>
                    <a:pt x="122" y="0"/>
                  </a:lnTo>
                  <a:lnTo>
                    <a:pt x="131" y="410"/>
                  </a:lnTo>
                  <a:lnTo>
                    <a:pt x="0" y="416"/>
                  </a:lnTo>
                  <a:close/>
                </a:path>
              </a:pathLst>
            </a:custGeom>
            <a:solidFill>
              <a:schemeClr val="accent3">
                <a:lumMod val="75000"/>
              </a:schemeClr>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82" name="Freeform 10"/>
            <p:cNvSpPr/>
            <p:nvPr/>
          </p:nvSpPr>
          <p:spPr bwMode="auto">
            <a:xfrm>
              <a:off x="3605213" y="3633787"/>
              <a:ext cx="368300" cy="768350"/>
            </a:xfrm>
            <a:custGeom>
              <a:avLst/>
              <a:gdLst/>
              <a:ahLst/>
              <a:cxnLst>
                <a:cxn ang="0">
                  <a:pos x="0" y="291"/>
                </a:cxn>
                <a:cxn ang="0">
                  <a:pos x="3" y="0"/>
                </a:cxn>
                <a:cxn ang="0">
                  <a:pos x="150" y="13"/>
                </a:cxn>
                <a:cxn ang="0">
                  <a:pos x="153" y="159"/>
                </a:cxn>
                <a:cxn ang="0">
                  <a:pos x="232" y="484"/>
                </a:cxn>
                <a:cxn ang="0">
                  <a:pos x="0" y="291"/>
                </a:cxn>
              </a:cxnLst>
              <a:rect l="0" t="0" r="r" b="b"/>
              <a:pathLst>
                <a:path w="232" h="484">
                  <a:moveTo>
                    <a:pt x="0" y="291"/>
                  </a:moveTo>
                  <a:lnTo>
                    <a:pt x="3" y="0"/>
                  </a:lnTo>
                  <a:lnTo>
                    <a:pt x="150" y="13"/>
                  </a:lnTo>
                  <a:lnTo>
                    <a:pt x="153" y="159"/>
                  </a:lnTo>
                  <a:lnTo>
                    <a:pt x="232" y="484"/>
                  </a:lnTo>
                  <a:lnTo>
                    <a:pt x="0" y="291"/>
                  </a:lnTo>
                  <a:close/>
                </a:path>
              </a:pathLst>
            </a:custGeom>
            <a:solidFill>
              <a:schemeClr val="accent1">
                <a:lumMod val="75000"/>
              </a:schemeClr>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83" name="Freeform 11"/>
            <p:cNvSpPr/>
            <p:nvPr/>
          </p:nvSpPr>
          <p:spPr bwMode="auto">
            <a:xfrm>
              <a:off x="3808413" y="2336800"/>
              <a:ext cx="1865313" cy="650875"/>
            </a:xfrm>
            <a:custGeom>
              <a:avLst/>
              <a:gdLst/>
              <a:ahLst/>
              <a:cxnLst>
                <a:cxn ang="0">
                  <a:pos x="1175" y="377"/>
                </a:cxn>
                <a:cxn ang="0">
                  <a:pos x="9" y="410"/>
                </a:cxn>
                <a:cxn ang="0">
                  <a:pos x="0" y="0"/>
                </a:cxn>
                <a:cxn ang="0">
                  <a:pos x="1169" y="37"/>
                </a:cxn>
                <a:cxn ang="0">
                  <a:pos x="1175" y="377"/>
                </a:cxn>
              </a:cxnLst>
              <a:rect l="0" t="0" r="r" b="b"/>
              <a:pathLst>
                <a:path w="1175" h="410">
                  <a:moveTo>
                    <a:pt x="1175" y="377"/>
                  </a:moveTo>
                  <a:lnTo>
                    <a:pt x="9" y="410"/>
                  </a:lnTo>
                  <a:lnTo>
                    <a:pt x="0" y="0"/>
                  </a:lnTo>
                  <a:lnTo>
                    <a:pt x="1169" y="37"/>
                  </a:lnTo>
                  <a:lnTo>
                    <a:pt x="1175" y="377"/>
                  </a:lnTo>
                  <a:close/>
                </a:path>
              </a:pathLst>
            </a:custGeom>
            <a:solidFill>
              <a:schemeClr val="accent3"/>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84" name="Freeform 12"/>
            <p:cNvSpPr/>
            <p:nvPr/>
          </p:nvSpPr>
          <p:spPr bwMode="auto">
            <a:xfrm>
              <a:off x="3822700" y="2935287"/>
              <a:ext cx="1865313" cy="719138"/>
            </a:xfrm>
            <a:custGeom>
              <a:avLst/>
              <a:gdLst/>
              <a:ahLst/>
              <a:cxnLst>
                <a:cxn ang="0">
                  <a:pos x="1175" y="361"/>
                </a:cxn>
                <a:cxn ang="0">
                  <a:pos x="13" y="453"/>
                </a:cxn>
                <a:cxn ang="0">
                  <a:pos x="0" y="33"/>
                </a:cxn>
                <a:cxn ang="0">
                  <a:pos x="1166" y="0"/>
                </a:cxn>
                <a:cxn ang="0">
                  <a:pos x="1175" y="361"/>
                </a:cxn>
              </a:cxnLst>
              <a:rect l="0" t="0" r="r" b="b"/>
              <a:pathLst>
                <a:path w="1175" h="453">
                  <a:moveTo>
                    <a:pt x="1175" y="361"/>
                  </a:moveTo>
                  <a:lnTo>
                    <a:pt x="13" y="453"/>
                  </a:lnTo>
                  <a:lnTo>
                    <a:pt x="0" y="33"/>
                  </a:lnTo>
                  <a:lnTo>
                    <a:pt x="1166" y="0"/>
                  </a:lnTo>
                  <a:lnTo>
                    <a:pt x="1175" y="361"/>
                  </a:lnTo>
                  <a:close/>
                </a:path>
              </a:pathLst>
            </a:custGeom>
            <a:solidFill>
              <a:schemeClr val="accent2"/>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85" name="Freeform 13"/>
            <p:cNvSpPr/>
            <p:nvPr/>
          </p:nvSpPr>
          <p:spPr bwMode="auto">
            <a:xfrm>
              <a:off x="3843338" y="3508375"/>
              <a:ext cx="1981200" cy="893763"/>
            </a:xfrm>
            <a:custGeom>
              <a:avLst/>
              <a:gdLst/>
              <a:ahLst/>
              <a:cxnLst>
                <a:cxn ang="0">
                  <a:pos x="0" y="92"/>
                </a:cxn>
                <a:cxn ang="0">
                  <a:pos x="1162" y="0"/>
                </a:cxn>
                <a:cxn ang="0">
                  <a:pos x="1165" y="116"/>
                </a:cxn>
                <a:cxn ang="0">
                  <a:pos x="1248" y="391"/>
                </a:cxn>
                <a:cxn ang="0">
                  <a:pos x="82" y="563"/>
                </a:cxn>
                <a:cxn ang="0">
                  <a:pos x="3" y="238"/>
                </a:cxn>
                <a:cxn ang="0">
                  <a:pos x="0" y="92"/>
                </a:cxn>
              </a:cxnLst>
              <a:rect l="0" t="0" r="r" b="b"/>
              <a:pathLst>
                <a:path w="1248" h="563">
                  <a:moveTo>
                    <a:pt x="0" y="92"/>
                  </a:moveTo>
                  <a:lnTo>
                    <a:pt x="1162" y="0"/>
                  </a:lnTo>
                  <a:lnTo>
                    <a:pt x="1165" y="116"/>
                  </a:lnTo>
                  <a:lnTo>
                    <a:pt x="1248" y="391"/>
                  </a:lnTo>
                  <a:lnTo>
                    <a:pt x="82" y="563"/>
                  </a:lnTo>
                  <a:lnTo>
                    <a:pt x="3" y="238"/>
                  </a:lnTo>
                  <a:lnTo>
                    <a:pt x="0" y="92"/>
                  </a:lnTo>
                  <a:close/>
                </a:path>
              </a:pathLst>
            </a:custGeom>
            <a:solidFill>
              <a:schemeClr val="accent1"/>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86" name="Freeform 14"/>
            <p:cNvSpPr/>
            <p:nvPr/>
          </p:nvSpPr>
          <p:spPr bwMode="auto">
            <a:xfrm>
              <a:off x="3609975" y="2987675"/>
              <a:ext cx="233363" cy="666750"/>
            </a:xfrm>
            <a:custGeom>
              <a:avLst/>
              <a:gdLst/>
              <a:ahLst/>
              <a:cxnLst>
                <a:cxn ang="0">
                  <a:pos x="134" y="0"/>
                </a:cxn>
                <a:cxn ang="0">
                  <a:pos x="147" y="420"/>
                </a:cxn>
                <a:cxn ang="0">
                  <a:pos x="0" y="407"/>
                </a:cxn>
                <a:cxn ang="0">
                  <a:pos x="3" y="6"/>
                </a:cxn>
                <a:cxn ang="0">
                  <a:pos x="134" y="0"/>
                </a:cxn>
              </a:cxnLst>
              <a:rect l="0" t="0" r="r" b="b"/>
              <a:pathLst>
                <a:path w="147" h="420">
                  <a:moveTo>
                    <a:pt x="134" y="0"/>
                  </a:moveTo>
                  <a:lnTo>
                    <a:pt x="147" y="420"/>
                  </a:lnTo>
                  <a:lnTo>
                    <a:pt x="0" y="407"/>
                  </a:lnTo>
                  <a:lnTo>
                    <a:pt x="3" y="6"/>
                  </a:lnTo>
                  <a:lnTo>
                    <a:pt x="134" y="0"/>
                  </a:lnTo>
                  <a:close/>
                </a:path>
              </a:pathLst>
            </a:custGeom>
            <a:solidFill>
              <a:schemeClr val="accent2">
                <a:lumMod val="75000"/>
              </a:schemeClr>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87" name="Freeform 15"/>
            <p:cNvSpPr/>
            <p:nvPr/>
          </p:nvSpPr>
          <p:spPr bwMode="auto">
            <a:xfrm>
              <a:off x="3279775" y="2997200"/>
              <a:ext cx="334963" cy="641350"/>
            </a:xfrm>
            <a:custGeom>
              <a:avLst/>
              <a:gdLst/>
              <a:ahLst/>
              <a:cxnLst>
                <a:cxn ang="0">
                  <a:pos x="208" y="401"/>
                </a:cxn>
                <a:cxn ang="0">
                  <a:pos x="0" y="404"/>
                </a:cxn>
                <a:cxn ang="0">
                  <a:pos x="3" y="0"/>
                </a:cxn>
                <a:cxn ang="0">
                  <a:pos x="211" y="0"/>
                </a:cxn>
                <a:cxn ang="0">
                  <a:pos x="208" y="401"/>
                </a:cxn>
              </a:cxnLst>
              <a:rect l="0" t="0" r="r" b="b"/>
              <a:pathLst>
                <a:path w="211" h="404">
                  <a:moveTo>
                    <a:pt x="208" y="401"/>
                  </a:moveTo>
                  <a:lnTo>
                    <a:pt x="0" y="404"/>
                  </a:lnTo>
                  <a:lnTo>
                    <a:pt x="3" y="0"/>
                  </a:lnTo>
                  <a:lnTo>
                    <a:pt x="211" y="0"/>
                  </a:lnTo>
                  <a:lnTo>
                    <a:pt x="208" y="401"/>
                  </a:lnTo>
                  <a:close/>
                </a:path>
              </a:pathLst>
            </a:custGeom>
            <a:solidFill>
              <a:schemeClr val="accent2">
                <a:lumMod val="50000"/>
              </a:schemeClr>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88" name="Freeform 16"/>
            <p:cNvSpPr/>
            <p:nvPr/>
          </p:nvSpPr>
          <p:spPr bwMode="auto">
            <a:xfrm>
              <a:off x="3124200" y="4095750"/>
              <a:ext cx="849313" cy="306388"/>
            </a:xfrm>
            <a:custGeom>
              <a:avLst/>
              <a:gdLst/>
              <a:ahLst/>
              <a:cxnLst>
                <a:cxn ang="0">
                  <a:pos x="0" y="138"/>
                </a:cxn>
                <a:cxn ang="0">
                  <a:pos x="303" y="0"/>
                </a:cxn>
                <a:cxn ang="0">
                  <a:pos x="535" y="193"/>
                </a:cxn>
                <a:cxn ang="0">
                  <a:pos x="0" y="138"/>
                </a:cxn>
              </a:cxnLst>
              <a:rect l="0" t="0" r="r" b="b"/>
              <a:pathLst>
                <a:path w="535" h="193">
                  <a:moveTo>
                    <a:pt x="0" y="138"/>
                  </a:moveTo>
                  <a:lnTo>
                    <a:pt x="303" y="0"/>
                  </a:lnTo>
                  <a:lnTo>
                    <a:pt x="535" y="193"/>
                  </a:lnTo>
                  <a:lnTo>
                    <a:pt x="0" y="138"/>
                  </a:lnTo>
                  <a:close/>
                </a:path>
              </a:pathLst>
            </a:custGeom>
            <a:solidFill>
              <a:schemeClr val="accent1"/>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89" name="Freeform 17"/>
            <p:cNvSpPr/>
            <p:nvPr/>
          </p:nvSpPr>
          <p:spPr bwMode="auto">
            <a:xfrm>
              <a:off x="3294063" y="1685925"/>
              <a:ext cx="334963" cy="681038"/>
            </a:xfrm>
            <a:custGeom>
              <a:avLst/>
              <a:gdLst/>
              <a:ahLst/>
              <a:cxnLst>
                <a:cxn ang="0">
                  <a:pos x="208" y="429"/>
                </a:cxn>
                <a:cxn ang="0">
                  <a:pos x="0" y="407"/>
                </a:cxn>
                <a:cxn ang="0">
                  <a:pos x="3" y="0"/>
                </a:cxn>
                <a:cxn ang="0">
                  <a:pos x="211" y="61"/>
                </a:cxn>
                <a:cxn ang="0">
                  <a:pos x="208" y="429"/>
                </a:cxn>
              </a:cxnLst>
              <a:rect l="0" t="0" r="r" b="b"/>
              <a:pathLst>
                <a:path w="211" h="429">
                  <a:moveTo>
                    <a:pt x="208" y="429"/>
                  </a:moveTo>
                  <a:lnTo>
                    <a:pt x="0" y="407"/>
                  </a:lnTo>
                  <a:lnTo>
                    <a:pt x="3" y="0"/>
                  </a:lnTo>
                  <a:lnTo>
                    <a:pt x="211" y="61"/>
                  </a:lnTo>
                  <a:lnTo>
                    <a:pt x="208" y="429"/>
                  </a:lnTo>
                  <a:close/>
                </a:path>
              </a:pathLst>
            </a:custGeom>
            <a:solidFill>
              <a:schemeClr val="accent4">
                <a:lumMod val="50000"/>
              </a:schemeClr>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 name="Group 80"/>
            <p:cNvGrpSpPr/>
            <p:nvPr/>
          </p:nvGrpSpPr>
          <p:grpSpPr>
            <a:xfrm rot="364498">
              <a:off x="4089643" y="1872450"/>
              <a:ext cx="1244431" cy="1867007"/>
              <a:chOff x="2616022" y="2850356"/>
              <a:chExt cx="635178" cy="952952"/>
            </a:xfrm>
          </p:grpSpPr>
          <p:grpSp>
            <p:nvGrpSpPr>
              <p:cNvPr id="4" name="Group 81"/>
              <p:cNvGrpSpPr/>
              <p:nvPr/>
            </p:nvGrpSpPr>
            <p:grpSpPr>
              <a:xfrm>
                <a:off x="2616022" y="2850356"/>
                <a:ext cx="635178" cy="166118"/>
                <a:chOff x="2616022" y="2850356"/>
                <a:chExt cx="635178" cy="166118"/>
              </a:xfrm>
            </p:grpSpPr>
            <p:sp>
              <p:nvSpPr>
                <p:cNvPr id="125" name="Freeform 39"/>
                <p:cNvSpPr/>
                <p:nvPr/>
              </p:nvSpPr>
              <p:spPr bwMode="auto">
                <a:xfrm>
                  <a:off x="3171825" y="2850356"/>
                  <a:ext cx="79375" cy="114300"/>
                </a:xfrm>
                <a:custGeom>
                  <a:avLst/>
                  <a:gdLst/>
                  <a:ahLst/>
                  <a:cxnLst>
                    <a:cxn ang="0">
                      <a:pos x="51" y="37"/>
                    </a:cxn>
                    <a:cxn ang="0">
                      <a:pos x="26" y="75"/>
                    </a:cxn>
                    <a:cxn ang="0">
                      <a:pos x="0" y="38"/>
                    </a:cxn>
                    <a:cxn ang="0">
                      <a:pos x="25" y="0"/>
                    </a:cxn>
                    <a:cxn ang="0">
                      <a:pos x="51" y="37"/>
                    </a:cxn>
                  </a:cxnLst>
                  <a:rect l="0" t="0" r="r" b="b"/>
                  <a:pathLst>
                    <a:path w="52" h="75">
                      <a:moveTo>
                        <a:pt x="51" y="37"/>
                      </a:moveTo>
                      <a:cubicBezTo>
                        <a:pt x="52" y="58"/>
                        <a:pt x="41" y="75"/>
                        <a:pt x="26" y="75"/>
                      </a:cubicBezTo>
                      <a:cubicBezTo>
                        <a:pt x="12" y="75"/>
                        <a:pt x="0" y="59"/>
                        <a:pt x="0" y="38"/>
                      </a:cubicBezTo>
                      <a:cubicBezTo>
                        <a:pt x="0" y="17"/>
                        <a:pt x="11" y="0"/>
                        <a:pt x="25" y="0"/>
                      </a:cubicBezTo>
                      <a:cubicBezTo>
                        <a:pt x="39" y="0"/>
                        <a:pt x="51" y="16"/>
                        <a:pt x="51" y="37"/>
                      </a:cubicBezTo>
                      <a:close/>
                    </a:path>
                  </a:pathLst>
                </a:custGeom>
                <a:solidFill>
                  <a:srgbClr val="E6E6E6"/>
                </a:solidFill>
                <a:ln w="9525">
                  <a:noFill/>
                  <a:round/>
                </a:ln>
              </p:spPr>
              <p:txBody>
                <a:bodyPr vert="horz" wrap="square" lIns="128580" tIns="64290" rIns="128580" bIns="64290" numCol="1" anchor="t" anchorCtr="0" compatLnSpc="1"/>
                <a:lstStyle/>
                <a:p>
                  <a:pPr>
                    <a:lnSpc>
                      <a:spcPct val="120000"/>
                    </a:lnSpc>
                  </a:pPr>
                  <a:endParaRPr lang="en-US" sz="800" baseline="-250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6" name="Freeform 40"/>
                <p:cNvSpPr/>
                <p:nvPr/>
              </p:nvSpPr>
              <p:spPr bwMode="auto">
                <a:xfrm>
                  <a:off x="3190875" y="2877344"/>
                  <a:ext cx="39688" cy="58738"/>
                </a:xfrm>
                <a:custGeom>
                  <a:avLst/>
                  <a:gdLst/>
                  <a:ahLst/>
                  <a:cxnLst>
                    <a:cxn ang="0">
                      <a:pos x="27" y="19"/>
                    </a:cxn>
                    <a:cxn ang="0">
                      <a:pos x="14" y="39"/>
                    </a:cxn>
                    <a:cxn ang="0">
                      <a:pos x="1" y="20"/>
                    </a:cxn>
                    <a:cxn ang="0">
                      <a:pos x="13" y="0"/>
                    </a:cxn>
                    <a:cxn ang="0">
                      <a:pos x="27" y="19"/>
                    </a:cxn>
                  </a:cxnLst>
                  <a:rect l="0" t="0" r="r" b="b"/>
                  <a:pathLst>
                    <a:path w="27" h="39">
                      <a:moveTo>
                        <a:pt x="27" y="19"/>
                      </a:moveTo>
                      <a:cubicBezTo>
                        <a:pt x="27" y="30"/>
                        <a:pt x="21" y="38"/>
                        <a:pt x="14" y="39"/>
                      </a:cubicBezTo>
                      <a:cubicBezTo>
                        <a:pt x="7" y="39"/>
                        <a:pt x="1" y="30"/>
                        <a:pt x="1" y="20"/>
                      </a:cubicBezTo>
                      <a:cubicBezTo>
                        <a:pt x="0" y="9"/>
                        <a:pt x="6" y="0"/>
                        <a:pt x="13" y="0"/>
                      </a:cubicBezTo>
                      <a:cubicBezTo>
                        <a:pt x="21" y="0"/>
                        <a:pt x="27" y="8"/>
                        <a:pt x="27" y="19"/>
                      </a:cubicBezTo>
                      <a:close/>
                    </a:path>
                  </a:pathLst>
                </a:custGeom>
                <a:solidFill>
                  <a:schemeClr val="accent3">
                    <a:lumMod val="50000"/>
                  </a:schemeClr>
                </a:solidFill>
                <a:ln w="9525">
                  <a:noFill/>
                  <a:round/>
                </a:ln>
              </p:spPr>
              <p:txBody>
                <a:bodyPr vert="horz" wrap="square" lIns="128580" tIns="64290" rIns="128580" bIns="64290" numCol="1" anchor="t" anchorCtr="0" compatLnSpc="1"/>
                <a:lstStyle/>
                <a:p>
                  <a:pPr>
                    <a:lnSpc>
                      <a:spcPct val="120000"/>
                    </a:lnSpc>
                  </a:pPr>
                  <a:endParaRPr lang="en-US" sz="800" baseline="-250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7" name="Freeform 39"/>
                <p:cNvSpPr/>
                <p:nvPr/>
              </p:nvSpPr>
              <p:spPr bwMode="auto">
                <a:xfrm>
                  <a:off x="2616022" y="2902174"/>
                  <a:ext cx="79375" cy="114300"/>
                </a:xfrm>
                <a:custGeom>
                  <a:avLst/>
                  <a:gdLst/>
                  <a:ahLst/>
                  <a:cxnLst>
                    <a:cxn ang="0">
                      <a:pos x="51" y="37"/>
                    </a:cxn>
                    <a:cxn ang="0">
                      <a:pos x="26" y="75"/>
                    </a:cxn>
                    <a:cxn ang="0">
                      <a:pos x="0" y="38"/>
                    </a:cxn>
                    <a:cxn ang="0">
                      <a:pos x="25" y="0"/>
                    </a:cxn>
                    <a:cxn ang="0">
                      <a:pos x="51" y="37"/>
                    </a:cxn>
                  </a:cxnLst>
                  <a:rect l="0" t="0" r="r" b="b"/>
                  <a:pathLst>
                    <a:path w="52" h="75">
                      <a:moveTo>
                        <a:pt x="51" y="37"/>
                      </a:moveTo>
                      <a:cubicBezTo>
                        <a:pt x="52" y="58"/>
                        <a:pt x="41" y="75"/>
                        <a:pt x="26" y="75"/>
                      </a:cubicBezTo>
                      <a:cubicBezTo>
                        <a:pt x="12" y="75"/>
                        <a:pt x="0" y="59"/>
                        <a:pt x="0" y="38"/>
                      </a:cubicBezTo>
                      <a:cubicBezTo>
                        <a:pt x="0" y="17"/>
                        <a:pt x="11" y="0"/>
                        <a:pt x="25" y="0"/>
                      </a:cubicBezTo>
                      <a:cubicBezTo>
                        <a:pt x="39" y="0"/>
                        <a:pt x="51" y="16"/>
                        <a:pt x="51" y="37"/>
                      </a:cubicBezTo>
                      <a:close/>
                    </a:path>
                  </a:pathLst>
                </a:custGeom>
                <a:solidFill>
                  <a:srgbClr val="E6E6E6"/>
                </a:solidFill>
                <a:ln w="9525">
                  <a:noFill/>
                  <a:round/>
                </a:ln>
              </p:spPr>
              <p:txBody>
                <a:bodyPr vert="horz" wrap="square" lIns="128580" tIns="64290" rIns="128580" bIns="64290" numCol="1" anchor="t" anchorCtr="0" compatLnSpc="1"/>
                <a:lstStyle/>
                <a:p>
                  <a:pPr>
                    <a:lnSpc>
                      <a:spcPct val="120000"/>
                    </a:lnSpc>
                  </a:pPr>
                  <a:endParaRPr lang="en-US" sz="800" baseline="-250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8" name="Freeform 40"/>
                <p:cNvSpPr/>
                <p:nvPr/>
              </p:nvSpPr>
              <p:spPr bwMode="auto">
                <a:xfrm>
                  <a:off x="2635071" y="2929161"/>
                  <a:ext cx="39688" cy="58738"/>
                </a:xfrm>
                <a:custGeom>
                  <a:avLst/>
                  <a:gdLst/>
                  <a:ahLst/>
                  <a:cxnLst>
                    <a:cxn ang="0">
                      <a:pos x="27" y="19"/>
                    </a:cxn>
                    <a:cxn ang="0">
                      <a:pos x="14" y="39"/>
                    </a:cxn>
                    <a:cxn ang="0">
                      <a:pos x="1" y="20"/>
                    </a:cxn>
                    <a:cxn ang="0">
                      <a:pos x="13" y="0"/>
                    </a:cxn>
                    <a:cxn ang="0">
                      <a:pos x="27" y="19"/>
                    </a:cxn>
                  </a:cxnLst>
                  <a:rect l="0" t="0" r="r" b="b"/>
                  <a:pathLst>
                    <a:path w="27" h="39">
                      <a:moveTo>
                        <a:pt x="27" y="19"/>
                      </a:moveTo>
                      <a:cubicBezTo>
                        <a:pt x="27" y="30"/>
                        <a:pt x="21" y="38"/>
                        <a:pt x="14" y="39"/>
                      </a:cubicBezTo>
                      <a:cubicBezTo>
                        <a:pt x="7" y="39"/>
                        <a:pt x="1" y="30"/>
                        <a:pt x="1" y="20"/>
                      </a:cubicBezTo>
                      <a:cubicBezTo>
                        <a:pt x="0" y="9"/>
                        <a:pt x="6" y="0"/>
                        <a:pt x="13" y="0"/>
                      </a:cubicBezTo>
                      <a:cubicBezTo>
                        <a:pt x="21" y="0"/>
                        <a:pt x="27" y="8"/>
                        <a:pt x="27" y="19"/>
                      </a:cubicBezTo>
                      <a:close/>
                    </a:path>
                  </a:pathLst>
                </a:custGeom>
                <a:solidFill>
                  <a:schemeClr val="accent3">
                    <a:lumMod val="50000"/>
                  </a:schemeClr>
                </a:solidFill>
                <a:ln w="9525">
                  <a:noFill/>
                  <a:round/>
                </a:ln>
              </p:spPr>
              <p:txBody>
                <a:bodyPr vert="horz" wrap="square" lIns="128580" tIns="64290" rIns="128580" bIns="64290" numCol="1" anchor="t" anchorCtr="0" compatLnSpc="1"/>
                <a:lstStyle/>
                <a:p>
                  <a:pPr>
                    <a:lnSpc>
                      <a:spcPct val="120000"/>
                    </a:lnSpc>
                  </a:pPr>
                  <a:endParaRPr lang="en-US" sz="800" baseline="-250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22" name="Freeform 41"/>
              <p:cNvSpPr/>
              <p:nvPr/>
            </p:nvSpPr>
            <p:spPr bwMode="auto">
              <a:xfrm>
                <a:off x="2641600" y="2900019"/>
                <a:ext cx="585788" cy="903289"/>
              </a:xfrm>
              <a:custGeom>
                <a:avLst/>
                <a:gdLst/>
                <a:ahLst/>
                <a:cxnLst>
                  <a:cxn ang="0">
                    <a:pos x="176" y="595"/>
                  </a:cxn>
                  <a:cxn ang="0">
                    <a:pos x="149" y="589"/>
                  </a:cxn>
                  <a:cxn ang="0">
                    <a:pos x="0" y="35"/>
                  </a:cxn>
                  <a:cxn ang="0">
                    <a:pos x="8" y="25"/>
                  </a:cxn>
                  <a:cxn ang="0">
                    <a:pos x="8" y="25"/>
                  </a:cxn>
                  <a:cxn ang="0">
                    <a:pos x="17" y="35"/>
                  </a:cxn>
                  <a:cxn ang="0">
                    <a:pos x="156" y="573"/>
                  </a:cxn>
                  <a:cxn ang="0">
                    <a:pos x="207" y="567"/>
                  </a:cxn>
                  <a:cxn ang="0">
                    <a:pos x="365" y="10"/>
                  </a:cxn>
                  <a:cxn ang="0">
                    <a:pos x="373" y="1"/>
                  </a:cxn>
                  <a:cxn ang="0">
                    <a:pos x="382" y="8"/>
                  </a:cxn>
                  <a:cxn ang="0">
                    <a:pos x="345" y="290"/>
                  </a:cxn>
                  <a:cxn ang="0">
                    <a:pos x="217" y="581"/>
                  </a:cxn>
                  <a:cxn ang="0">
                    <a:pos x="176" y="595"/>
                  </a:cxn>
                </a:cxnLst>
                <a:rect l="0" t="0" r="r" b="b"/>
                <a:pathLst>
                  <a:path w="386" h="595">
                    <a:moveTo>
                      <a:pt x="176" y="595"/>
                    </a:moveTo>
                    <a:cubicBezTo>
                      <a:pt x="167" y="595"/>
                      <a:pt x="158" y="593"/>
                      <a:pt x="149" y="589"/>
                    </a:cubicBezTo>
                    <a:cubicBezTo>
                      <a:pt x="1" y="523"/>
                      <a:pt x="0" y="55"/>
                      <a:pt x="0" y="35"/>
                    </a:cubicBezTo>
                    <a:cubicBezTo>
                      <a:pt x="0" y="30"/>
                      <a:pt x="4" y="25"/>
                      <a:pt x="8" y="25"/>
                    </a:cubicBezTo>
                    <a:cubicBezTo>
                      <a:pt x="8" y="25"/>
                      <a:pt x="8" y="25"/>
                      <a:pt x="8" y="25"/>
                    </a:cubicBezTo>
                    <a:cubicBezTo>
                      <a:pt x="13" y="25"/>
                      <a:pt x="17" y="30"/>
                      <a:pt x="17" y="35"/>
                    </a:cubicBezTo>
                    <a:cubicBezTo>
                      <a:pt x="17" y="40"/>
                      <a:pt x="18" y="511"/>
                      <a:pt x="156" y="573"/>
                    </a:cubicBezTo>
                    <a:cubicBezTo>
                      <a:pt x="173" y="581"/>
                      <a:pt x="190" y="579"/>
                      <a:pt x="207" y="567"/>
                    </a:cubicBezTo>
                    <a:cubicBezTo>
                      <a:pt x="311" y="491"/>
                      <a:pt x="373" y="83"/>
                      <a:pt x="365" y="10"/>
                    </a:cubicBezTo>
                    <a:cubicBezTo>
                      <a:pt x="365" y="5"/>
                      <a:pt x="368" y="1"/>
                      <a:pt x="373" y="1"/>
                    </a:cubicBezTo>
                    <a:cubicBezTo>
                      <a:pt x="377" y="0"/>
                      <a:pt x="382" y="4"/>
                      <a:pt x="382" y="8"/>
                    </a:cubicBezTo>
                    <a:cubicBezTo>
                      <a:pt x="386" y="46"/>
                      <a:pt x="372" y="171"/>
                      <a:pt x="345" y="290"/>
                    </a:cubicBezTo>
                    <a:cubicBezTo>
                      <a:pt x="320" y="398"/>
                      <a:pt x="278" y="536"/>
                      <a:pt x="217" y="581"/>
                    </a:cubicBezTo>
                    <a:cubicBezTo>
                      <a:pt x="204" y="590"/>
                      <a:pt x="190" y="595"/>
                      <a:pt x="176" y="595"/>
                    </a:cubicBezTo>
                    <a:close/>
                  </a:path>
                </a:pathLst>
              </a:custGeom>
              <a:solidFill>
                <a:srgbClr val="F2F2F2"/>
              </a:solidFill>
              <a:ln w="9525">
                <a:noFill/>
                <a:round/>
              </a:ln>
            </p:spPr>
            <p:txBody>
              <a:bodyPr vert="horz" wrap="square" lIns="128580" tIns="64290" rIns="128580" bIns="64290" numCol="1" anchor="t" anchorCtr="0" compatLnSpc="1"/>
              <a:lstStyle/>
              <a:p>
                <a:pPr>
                  <a:lnSpc>
                    <a:spcPct val="120000"/>
                  </a:lnSpc>
                </a:pPr>
                <a:endParaRPr lang="en-US" sz="800" baseline="-25000">
                  <a:latin typeface="Arial" panose="020B0604020202020204" pitchFamily="34" charset="0"/>
                  <a:ea typeface="微软雅黑" panose="020B0503020204020204" pitchFamily="34" charset="-122"/>
                  <a:cs typeface="+mn-ea"/>
                  <a:sym typeface="Arial" panose="020B0604020202020204" pitchFamily="34" charset="0"/>
                </a:endParaRPr>
              </a:p>
            </p:txBody>
          </p:sp>
        </p:grpSp>
      </p:grpSp>
      <p:sp>
        <p:nvSpPr>
          <p:cNvPr id="49" name="文本框 48"/>
          <p:cNvSpPr txBox="1"/>
          <p:nvPr/>
        </p:nvSpPr>
        <p:spPr>
          <a:xfrm>
            <a:off x="372973" y="362225"/>
            <a:ext cx="2272243" cy="374375"/>
          </a:xfrm>
          <a:prstGeom prst="rect">
            <a:avLst/>
          </a:prstGeom>
          <a:noFill/>
        </p:spPr>
        <p:txBody>
          <a:bodyPr wrap="none" lIns="96434" tIns="48217" rIns="96434" bIns="48217" rtlCol="0">
            <a:spAutoFit/>
          </a:bodyPr>
          <a:lstStyle/>
          <a:p>
            <a:pPr defTabSz="963930"/>
            <a:r>
              <a:rPr lang="zh-CN" altLang="en-US" dirty="0" smtClean="0">
                <a:solidFill>
                  <a:srgbClr val="E7E6E6">
                    <a:lumMod val="25000"/>
                  </a:srgbClr>
                </a:solidFill>
                <a:latin typeface="微软雅黑" panose="020B0503020204020204" pitchFamily="34" charset="-122"/>
                <a:ea typeface="微软雅黑" panose="020B0503020204020204" pitchFamily="34" charset="-122"/>
                <a:cs typeface="+mn-ea"/>
                <a:sym typeface="+mn-lt"/>
              </a:rPr>
              <a:t>程序化客户解决方案</a:t>
            </a:r>
            <a:endParaRPr lang="zh-CN" altLang="en-US" sz="1800" dirty="0">
              <a:solidFill>
                <a:srgbClr val="E7E6E6">
                  <a:lumMod val="25000"/>
                </a:srgbClr>
              </a:solidFill>
              <a:latin typeface="微软雅黑" panose="020B0503020204020204" pitchFamily="34" charset="-122"/>
              <a:ea typeface="微软雅黑" panose="020B0503020204020204" pitchFamily="34" charset="-122"/>
              <a:cs typeface="+mn-ea"/>
              <a:sym typeface="+mn-lt"/>
            </a:endParaRPr>
          </a:p>
        </p:txBody>
      </p:sp>
      <p:sp>
        <p:nvSpPr>
          <p:cNvPr id="7" name="文本框 6"/>
          <p:cNvSpPr txBox="1"/>
          <p:nvPr/>
        </p:nvSpPr>
        <p:spPr>
          <a:xfrm>
            <a:off x="6598920" y="6309360"/>
            <a:ext cx="184731" cy="369332"/>
          </a:xfrm>
          <a:prstGeom prst="rect">
            <a:avLst/>
          </a:prstGeom>
          <a:noFill/>
        </p:spPr>
        <p:txBody>
          <a:bodyPr wrap="none" rtlCol="0">
            <a:spAutoFit/>
          </a:bodyPr>
          <a:lstStyle/>
          <a:p>
            <a:endParaRPr kumimoji="1" lang="zh-CN" altLang="en-US" dirty="0"/>
          </a:p>
        </p:txBody>
      </p:sp>
      <p:pic>
        <p:nvPicPr>
          <p:cNvPr id="45" name="图片 4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860278" y="172156"/>
            <a:ext cx="3893811" cy="75451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2" fill="hold" nodeType="afterEffect">
                                  <p:stCondLst>
                                    <p:cond delay="0"/>
                                  </p:stCondLst>
                                  <p:childTnLst>
                                    <p:set>
                                      <p:cBhvr>
                                        <p:cTn id="11" dur="1" fill="hold">
                                          <p:stCondLst>
                                            <p:cond delay="0"/>
                                          </p:stCondLst>
                                        </p:cTn>
                                        <p:tgtEl>
                                          <p:spTgt spid="134"/>
                                        </p:tgtEl>
                                        <p:attrNameLst>
                                          <p:attrName>style.visibility</p:attrName>
                                        </p:attrNameLst>
                                      </p:cBhvr>
                                      <p:to>
                                        <p:strVal val="visible"/>
                                      </p:to>
                                    </p:set>
                                    <p:animEffect transition="in" filter="wipe(right)">
                                      <p:cBhvr>
                                        <p:cTn id="12" dur="500"/>
                                        <p:tgtEl>
                                          <p:spTgt spid="134"/>
                                        </p:tgtEl>
                                      </p:cBhvr>
                                    </p:animEffect>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59"/>
                                        </p:tgtEl>
                                        <p:attrNameLst>
                                          <p:attrName>style.visibility</p:attrName>
                                        </p:attrNameLst>
                                      </p:cBhvr>
                                      <p:to>
                                        <p:strVal val="visible"/>
                                      </p:to>
                                    </p:set>
                                    <p:animEffect transition="in" filter="wipe(right)">
                                      <p:cBhvr>
                                        <p:cTn id="22" dur="500"/>
                                        <p:tgtEl>
                                          <p:spTgt spid="159"/>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141"/>
                                        </p:tgtEl>
                                        <p:attrNameLst>
                                          <p:attrName>style.visibility</p:attrName>
                                        </p:attrNameLst>
                                      </p:cBhvr>
                                      <p:to>
                                        <p:strVal val="visible"/>
                                      </p:to>
                                    </p:set>
                                    <p:animEffect transition="in" filter="wipe(left)">
                                      <p:cBhvr>
                                        <p:cTn id="26" dur="500"/>
                                        <p:tgtEl>
                                          <p:spTgt spid="141"/>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p:cTn id="30" dur="500" fill="hold"/>
                                        <p:tgtEl>
                                          <p:spTgt spid="6"/>
                                        </p:tgtEl>
                                        <p:attrNameLst>
                                          <p:attrName>ppt_w</p:attrName>
                                        </p:attrNameLst>
                                      </p:cBhvr>
                                      <p:tavLst>
                                        <p:tav tm="0">
                                          <p:val>
                                            <p:fltVal val="0"/>
                                          </p:val>
                                        </p:tav>
                                        <p:tav tm="100000">
                                          <p:val>
                                            <p:strVal val="#ppt_w"/>
                                          </p:val>
                                        </p:tav>
                                      </p:tavLst>
                                    </p:anim>
                                    <p:anim calcmode="lin" valueType="num">
                                      <p:cBhvr>
                                        <p:cTn id="31" dur="500" fill="hold"/>
                                        <p:tgtEl>
                                          <p:spTgt spid="6"/>
                                        </p:tgtEl>
                                        <p:attrNameLst>
                                          <p:attrName>ppt_h</p:attrName>
                                        </p:attrNameLst>
                                      </p:cBhvr>
                                      <p:tavLst>
                                        <p:tav tm="0">
                                          <p:val>
                                            <p:fltVal val="0"/>
                                          </p:val>
                                        </p:tav>
                                        <p:tav tm="100000">
                                          <p:val>
                                            <p:strVal val="#ppt_h"/>
                                          </p:val>
                                        </p:tav>
                                      </p:tavLst>
                                    </p:anim>
                                    <p:animEffect transition="in" filter="fade">
                                      <p:cBhvr>
                                        <p:cTn id="32" dur="500"/>
                                        <p:tgtEl>
                                          <p:spTgt spid="6"/>
                                        </p:tgtEl>
                                      </p:cBhvr>
                                    </p:animEffect>
                                  </p:childTnLst>
                                </p:cTn>
                              </p:par>
                            </p:childTnLst>
                          </p:cTn>
                        </p:par>
                        <p:par>
                          <p:cTn id="33" fill="hold">
                            <p:stCondLst>
                              <p:cond delay="3000"/>
                            </p:stCondLst>
                            <p:childTnLst>
                              <p:par>
                                <p:cTn id="34" presetID="22" presetClass="entr" presetSubtype="8" fill="hold" grpId="0" nodeType="afterEffect">
                                  <p:stCondLst>
                                    <p:cond delay="0"/>
                                  </p:stCondLst>
                                  <p:childTnLst>
                                    <p:set>
                                      <p:cBhvr>
                                        <p:cTn id="35" dur="1" fill="hold">
                                          <p:stCondLst>
                                            <p:cond delay="0"/>
                                          </p:stCondLst>
                                        </p:cTn>
                                        <p:tgtEl>
                                          <p:spTgt spid="160"/>
                                        </p:tgtEl>
                                        <p:attrNameLst>
                                          <p:attrName>style.visibility</p:attrName>
                                        </p:attrNameLst>
                                      </p:cBhvr>
                                      <p:to>
                                        <p:strVal val="visible"/>
                                      </p:to>
                                    </p:set>
                                    <p:animEffect transition="in" filter="wipe(left)">
                                      <p:cBhvr>
                                        <p:cTn id="36" dur="500"/>
                                        <p:tgtEl>
                                          <p:spTgt spid="160"/>
                                        </p:tgtEl>
                                      </p:cBhvr>
                                    </p:animEffect>
                                  </p:childTnLst>
                                </p:cTn>
                              </p:par>
                            </p:childTnLst>
                          </p:cTn>
                        </p:par>
                        <p:par>
                          <p:cTn id="37" fill="hold">
                            <p:stCondLst>
                              <p:cond delay="3500"/>
                            </p:stCondLst>
                            <p:childTnLst>
                              <p:par>
                                <p:cTn id="38" presetID="22" presetClass="entr" presetSubtype="2" fill="hold" nodeType="afterEffect">
                                  <p:stCondLst>
                                    <p:cond delay="0"/>
                                  </p:stCondLst>
                                  <p:childTnLst>
                                    <p:set>
                                      <p:cBhvr>
                                        <p:cTn id="39" dur="1" fill="hold">
                                          <p:stCondLst>
                                            <p:cond delay="0"/>
                                          </p:stCondLst>
                                        </p:cTn>
                                        <p:tgtEl>
                                          <p:spTgt spid="154"/>
                                        </p:tgtEl>
                                        <p:attrNameLst>
                                          <p:attrName>style.visibility</p:attrName>
                                        </p:attrNameLst>
                                      </p:cBhvr>
                                      <p:to>
                                        <p:strVal val="visible"/>
                                      </p:to>
                                    </p:set>
                                    <p:animEffect transition="in" filter="wipe(right)">
                                      <p:cBhvr>
                                        <p:cTn id="40" dur="500"/>
                                        <p:tgtEl>
                                          <p:spTgt spid="154"/>
                                        </p:tgtEl>
                                      </p:cBhvr>
                                    </p:animEffect>
                                  </p:childTnLst>
                                </p:cTn>
                              </p:par>
                            </p:childTnLst>
                          </p:cTn>
                        </p:par>
                        <p:par>
                          <p:cTn id="41" fill="hold">
                            <p:stCondLst>
                              <p:cond delay="4000"/>
                            </p:stCondLst>
                            <p:childTnLst>
                              <p:par>
                                <p:cTn id="42" presetID="53" presetClass="entr" presetSubtype="16"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p:cTn id="44" dur="500" fill="hold"/>
                                        <p:tgtEl>
                                          <p:spTgt spid="11"/>
                                        </p:tgtEl>
                                        <p:attrNameLst>
                                          <p:attrName>ppt_w</p:attrName>
                                        </p:attrNameLst>
                                      </p:cBhvr>
                                      <p:tavLst>
                                        <p:tav tm="0">
                                          <p:val>
                                            <p:fltVal val="0"/>
                                          </p:val>
                                        </p:tav>
                                        <p:tav tm="100000">
                                          <p:val>
                                            <p:strVal val="#ppt_w"/>
                                          </p:val>
                                        </p:tav>
                                      </p:tavLst>
                                    </p:anim>
                                    <p:anim calcmode="lin" valueType="num">
                                      <p:cBhvr>
                                        <p:cTn id="45" dur="500" fill="hold"/>
                                        <p:tgtEl>
                                          <p:spTgt spid="11"/>
                                        </p:tgtEl>
                                        <p:attrNameLst>
                                          <p:attrName>ppt_h</p:attrName>
                                        </p:attrNameLst>
                                      </p:cBhvr>
                                      <p:tavLst>
                                        <p:tav tm="0">
                                          <p:val>
                                            <p:fltVal val="0"/>
                                          </p:val>
                                        </p:tav>
                                        <p:tav tm="100000">
                                          <p:val>
                                            <p:strVal val="#ppt_h"/>
                                          </p:val>
                                        </p:tav>
                                      </p:tavLst>
                                    </p:anim>
                                    <p:animEffect transition="in" filter="fade">
                                      <p:cBhvr>
                                        <p:cTn id="46" dur="500"/>
                                        <p:tgtEl>
                                          <p:spTgt spid="11"/>
                                        </p:tgtEl>
                                      </p:cBhvr>
                                    </p:animEffect>
                                  </p:childTnLst>
                                </p:cTn>
                              </p:par>
                            </p:childTnLst>
                          </p:cTn>
                        </p:par>
                        <p:par>
                          <p:cTn id="47" fill="hold">
                            <p:stCondLst>
                              <p:cond delay="4500"/>
                            </p:stCondLst>
                            <p:childTnLst>
                              <p:par>
                                <p:cTn id="48" presetID="22" presetClass="entr" presetSubtype="2" fill="hold" grpId="0" nodeType="afterEffect">
                                  <p:stCondLst>
                                    <p:cond delay="0"/>
                                  </p:stCondLst>
                                  <p:childTnLst>
                                    <p:set>
                                      <p:cBhvr>
                                        <p:cTn id="49" dur="1" fill="hold">
                                          <p:stCondLst>
                                            <p:cond delay="0"/>
                                          </p:stCondLst>
                                        </p:cTn>
                                        <p:tgtEl>
                                          <p:spTgt spid="161"/>
                                        </p:tgtEl>
                                        <p:attrNameLst>
                                          <p:attrName>style.visibility</p:attrName>
                                        </p:attrNameLst>
                                      </p:cBhvr>
                                      <p:to>
                                        <p:strVal val="visible"/>
                                      </p:to>
                                    </p:set>
                                    <p:animEffect transition="in" filter="wipe(right)">
                                      <p:cBhvr>
                                        <p:cTn id="50" dur="500"/>
                                        <p:tgtEl>
                                          <p:spTgt spid="1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 grpId="0"/>
      <p:bldP spid="160" grpId="0"/>
      <p:bldP spid="161"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129"/>
          <p:cNvGrpSpPr/>
          <p:nvPr/>
        </p:nvGrpSpPr>
        <p:grpSpPr>
          <a:xfrm>
            <a:off x="3564749" y="4131163"/>
            <a:ext cx="948576" cy="948576"/>
            <a:chOff x="2502224" y="2594793"/>
            <a:chExt cx="905504" cy="905504"/>
          </a:xfrm>
        </p:grpSpPr>
        <p:sp>
          <p:nvSpPr>
            <p:cNvPr id="131" name="Freeform 130"/>
            <p:cNvSpPr/>
            <p:nvPr/>
          </p:nvSpPr>
          <p:spPr>
            <a:xfrm>
              <a:off x="2596064" y="2688633"/>
              <a:ext cx="717824" cy="71782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1249680">
                <a:lnSpc>
                  <a:spcPct val="120000"/>
                </a:lnSpc>
                <a:spcAft>
                  <a:spcPct val="35000"/>
                </a:spcAft>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2" name="Freeform 9"/>
            <p:cNvSpPr>
              <a:spLocks noEditPoints="1"/>
            </p:cNvSpPr>
            <p:nvPr/>
          </p:nvSpPr>
          <p:spPr bwMode="auto">
            <a:xfrm>
              <a:off x="2808330" y="2883878"/>
              <a:ext cx="293292" cy="327335"/>
            </a:xfrm>
            <a:custGeom>
              <a:avLst/>
              <a:gdLst/>
              <a:ahLst/>
              <a:cxnLst>
                <a:cxn ang="0">
                  <a:pos x="374" y="158"/>
                </a:cxn>
                <a:cxn ang="0">
                  <a:pos x="352" y="158"/>
                </a:cxn>
                <a:cxn ang="0">
                  <a:pos x="209" y="0"/>
                </a:cxn>
                <a:cxn ang="0">
                  <a:pos x="67" y="158"/>
                </a:cxn>
                <a:cxn ang="0">
                  <a:pos x="44" y="158"/>
                </a:cxn>
                <a:cxn ang="0">
                  <a:pos x="0" y="203"/>
                </a:cxn>
                <a:cxn ang="0">
                  <a:pos x="0" y="414"/>
                </a:cxn>
                <a:cxn ang="0">
                  <a:pos x="44" y="478"/>
                </a:cxn>
                <a:cxn ang="0">
                  <a:pos x="374" y="478"/>
                </a:cxn>
                <a:cxn ang="0">
                  <a:pos x="428" y="414"/>
                </a:cxn>
                <a:cxn ang="0">
                  <a:pos x="428" y="203"/>
                </a:cxn>
                <a:cxn ang="0">
                  <a:pos x="374" y="158"/>
                </a:cxn>
                <a:cxn ang="0">
                  <a:pos x="247" y="414"/>
                </a:cxn>
                <a:cxn ang="0">
                  <a:pos x="172" y="414"/>
                </a:cxn>
                <a:cxn ang="0">
                  <a:pos x="186" y="309"/>
                </a:cxn>
                <a:cxn ang="0">
                  <a:pos x="161" y="265"/>
                </a:cxn>
                <a:cxn ang="0">
                  <a:pos x="210" y="216"/>
                </a:cxn>
                <a:cxn ang="0">
                  <a:pos x="258" y="264"/>
                </a:cxn>
                <a:cxn ang="0">
                  <a:pos x="232" y="310"/>
                </a:cxn>
                <a:cxn ang="0">
                  <a:pos x="247" y="414"/>
                </a:cxn>
                <a:cxn ang="0">
                  <a:pos x="112" y="158"/>
                </a:cxn>
                <a:cxn ang="0">
                  <a:pos x="209" y="45"/>
                </a:cxn>
                <a:cxn ang="0">
                  <a:pos x="307" y="158"/>
                </a:cxn>
                <a:cxn ang="0">
                  <a:pos x="112" y="158"/>
                </a:cxn>
              </a:cxnLst>
              <a:rect l="0" t="0" r="r" b="b"/>
              <a:pathLst>
                <a:path w="428" h="478">
                  <a:moveTo>
                    <a:pt x="374" y="158"/>
                  </a:moveTo>
                  <a:cubicBezTo>
                    <a:pt x="352" y="158"/>
                    <a:pt x="352" y="158"/>
                    <a:pt x="352" y="158"/>
                  </a:cubicBezTo>
                  <a:cubicBezTo>
                    <a:pt x="352" y="58"/>
                    <a:pt x="292" y="0"/>
                    <a:pt x="209" y="0"/>
                  </a:cubicBezTo>
                  <a:cubicBezTo>
                    <a:pt x="127" y="0"/>
                    <a:pt x="67" y="58"/>
                    <a:pt x="67" y="158"/>
                  </a:cubicBezTo>
                  <a:cubicBezTo>
                    <a:pt x="44" y="158"/>
                    <a:pt x="44" y="158"/>
                    <a:pt x="44" y="158"/>
                  </a:cubicBezTo>
                  <a:cubicBezTo>
                    <a:pt x="11" y="158"/>
                    <a:pt x="0" y="170"/>
                    <a:pt x="0" y="203"/>
                  </a:cubicBezTo>
                  <a:cubicBezTo>
                    <a:pt x="0" y="414"/>
                    <a:pt x="0" y="414"/>
                    <a:pt x="0" y="414"/>
                  </a:cubicBezTo>
                  <a:cubicBezTo>
                    <a:pt x="0" y="447"/>
                    <a:pt x="11" y="478"/>
                    <a:pt x="44" y="478"/>
                  </a:cubicBezTo>
                  <a:cubicBezTo>
                    <a:pt x="374" y="478"/>
                    <a:pt x="374" y="478"/>
                    <a:pt x="374" y="478"/>
                  </a:cubicBezTo>
                  <a:cubicBezTo>
                    <a:pt x="407" y="478"/>
                    <a:pt x="428" y="447"/>
                    <a:pt x="428" y="414"/>
                  </a:cubicBezTo>
                  <a:cubicBezTo>
                    <a:pt x="428" y="203"/>
                    <a:pt x="428" y="203"/>
                    <a:pt x="428" y="203"/>
                  </a:cubicBezTo>
                  <a:cubicBezTo>
                    <a:pt x="428" y="170"/>
                    <a:pt x="407" y="158"/>
                    <a:pt x="374" y="158"/>
                  </a:cubicBezTo>
                  <a:moveTo>
                    <a:pt x="247" y="414"/>
                  </a:moveTo>
                  <a:cubicBezTo>
                    <a:pt x="172" y="414"/>
                    <a:pt x="172" y="414"/>
                    <a:pt x="172" y="414"/>
                  </a:cubicBezTo>
                  <a:cubicBezTo>
                    <a:pt x="186" y="309"/>
                    <a:pt x="186" y="309"/>
                    <a:pt x="186" y="309"/>
                  </a:cubicBezTo>
                  <a:cubicBezTo>
                    <a:pt x="171" y="301"/>
                    <a:pt x="161" y="283"/>
                    <a:pt x="161" y="265"/>
                  </a:cubicBezTo>
                  <a:cubicBezTo>
                    <a:pt x="161" y="238"/>
                    <a:pt x="183" y="216"/>
                    <a:pt x="210" y="216"/>
                  </a:cubicBezTo>
                  <a:cubicBezTo>
                    <a:pt x="236" y="216"/>
                    <a:pt x="258" y="237"/>
                    <a:pt x="258" y="264"/>
                  </a:cubicBezTo>
                  <a:cubicBezTo>
                    <a:pt x="258" y="282"/>
                    <a:pt x="248" y="302"/>
                    <a:pt x="232" y="310"/>
                  </a:cubicBezTo>
                  <a:lnTo>
                    <a:pt x="247" y="414"/>
                  </a:lnTo>
                  <a:close/>
                  <a:moveTo>
                    <a:pt x="112" y="158"/>
                  </a:moveTo>
                  <a:cubicBezTo>
                    <a:pt x="112" y="66"/>
                    <a:pt x="161" y="45"/>
                    <a:pt x="209" y="45"/>
                  </a:cubicBezTo>
                  <a:cubicBezTo>
                    <a:pt x="258" y="45"/>
                    <a:pt x="307" y="66"/>
                    <a:pt x="307" y="158"/>
                  </a:cubicBezTo>
                  <a:lnTo>
                    <a:pt x="112" y="158"/>
                  </a:lnTo>
                  <a:close/>
                </a:path>
              </a:pathLst>
            </a:custGeom>
            <a:solidFill>
              <a:srgbClr val="FFFFFF"/>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3" name="Freeform 132"/>
            <p:cNvSpPr/>
            <p:nvPr/>
          </p:nvSpPr>
          <p:spPr>
            <a:xfrm>
              <a:off x="2502224" y="2594793"/>
              <a:ext cx="905504" cy="9055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tx1">
                  <a:lumMod val="75000"/>
                  <a:lumOff val="25000"/>
                </a:schemeClr>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7161" tIns="257161" rIns="222187" bIns="222187" numCol="1" spcCol="1270" anchor="ctr" anchorCtr="0">
              <a:noAutofit/>
            </a:bodyPr>
            <a:lstStyle/>
            <a:p>
              <a:pPr algn="ctr" defTabSz="1249680">
                <a:lnSpc>
                  <a:spcPct val="120000"/>
                </a:lnSpc>
                <a:spcAft>
                  <a:spcPct val="35000"/>
                </a:spcAft>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cxnSp>
        <p:nvCxnSpPr>
          <p:cNvPr id="134" name="Straight Connector 133"/>
          <p:cNvCxnSpPr/>
          <p:nvPr/>
        </p:nvCxnSpPr>
        <p:spPr>
          <a:xfrm>
            <a:off x="4539212" y="4605451"/>
            <a:ext cx="724166" cy="2233"/>
          </a:xfrm>
          <a:prstGeom prst="line">
            <a:avLst/>
          </a:prstGeom>
          <a:ln w="19050">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6" name="Group 135"/>
          <p:cNvGrpSpPr/>
          <p:nvPr/>
        </p:nvGrpSpPr>
        <p:grpSpPr>
          <a:xfrm>
            <a:off x="8461613" y="3141272"/>
            <a:ext cx="948576" cy="948576"/>
            <a:chOff x="5714220" y="3605271"/>
            <a:chExt cx="905504" cy="905504"/>
          </a:xfrm>
        </p:grpSpPr>
        <p:sp>
          <p:nvSpPr>
            <p:cNvPr id="137" name="Freeform 136"/>
            <p:cNvSpPr/>
            <p:nvPr/>
          </p:nvSpPr>
          <p:spPr>
            <a:xfrm>
              <a:off x="5808060" y="3699111"/>
              <a:ext cx="717824" cy="71782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7161" tIns="222187" rIns="222187" bIns="128580" numCol="1" spcCol="1270" anchor="ctr" anchorCtr="0">
              <a:noAutofit/>
            </a:bodyPr>
            <a:lstStyle/>
            <a:p>
              <a:pPr algn="ctr" defTabSz="1249680">
                <a:lnSpc>
                  <a:spcPct val="120000"/>
                </a:lnSpc>
                <a:spcAft>
                  <a:spcPct val="35000"/>
                </a:spcAft>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8" name="Freeform 100"/>
            <p:cNvSpPr>
              <a:spLocks noEditPoints="1"/>
            </p:cNvSpPr>
            <p:nvPr/>
          </p:nvSpPr>
          <p:spPr bwMode="auto">
            <a:xfrm>
              <a:off x="5994749" y="3892925"/>
              <a:ext cx="344447" cy="330196"/>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9" name="Freeform 138"/>
            <p:cNvSpPr/>
            <p:nvPr/>
          </p:nvSpPr>
          <p:spPr>
            <a:xfrm>
              <a:off x="5714220" y="3605271"/>
              <a:ext cx="905504" cy="9055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tx1">
                  <a:lumMod val="75000"/>
                  <a:lumOff val="25000"/>
                </a:schemeClr>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7161" tIns="257161" rIns="222187" bIns="222187" numCol="1" spcCol="1270" anchor="ctr" anchorCtr="0">
              <a:noAutofit/>
            </a:bodyPr>
            <a:lstStyle/>
            <a:p>
              <a:pPr algn="ctr" defTabSz="1249680">
                <a:lnSpc>
                  <a:spcPct val="120000"/>
                </a:lnSpc>
                <a:spcAft>
                  <a:spcPct val="35000"/>
                </a:spcAft>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cxnSp>
        <p:nvCxnSpPr>
          <p:cNvPr id="141" name="Straight Connector 140"/>
          <p:cNvCxnSpPr/>
          <p:nvPr/>
        </p:nvCxnSpPr>
        <p:spPr>
          <a:xfrm>
            <a:off x="7465115" y="3615560"/>
            <a:ext cx="984401" cy="2233"/>
          </a:xfrm>
          <a:prstGeom prst="line">
            <a:avLst/>
          </a:prstGeom>
          <a:ln w="19050">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a:off x="4539212" y="2911959"/>
            <a:ext cx="724166" cy="2233"/>
          </a:xfrm>
          <a:prstGeom prst="line">
            <a:avLst/>
          </a:prstGeom>
          <a:ln w="19050">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56"/>
          <p:cNvGrpSpPr/>
          <p:nvPr/>
        </p:nvGrpSpPr>
        <p:grpSpPr>
          <a:xfrm>
            <a:off x="3564749" y="2437671"/>
            <a:ext cx="948576" cy="948576"/>
            <a:chOff x="1991932" y="1640533"/>
            <a:chExt cx="850954" cy="850954"/>
          </a:xfrm>
        </p:grpSpPr>
        <p:grpSp>
          <p:nvGrpSpPr>
            <p:cNvPr id="12" name="Group 149"/>
            <p:cNvGrpSpPr/>
            <p:nvPr/>
          </p:nvGrpSpPr>
          <p:grpSpPr>
            <a:xfrm>
              <a:off x="1991932" y="1640533"/>
              <a:ext cx="850954" cy="850954"/>
              <a:chOff x="2502224" y="2594793"/>
              <a:chExt cx="905504" cy="905504"/>
            </a:xfrm>
          </p:grpSpPr>
          <p:sp>
            <p:nvSpPr>
              <p:cNvPr id="151" name="Freeform 150"/>
              <p:cNvSpPr/>
              <p:nvPr/>
            </p:nvSpPr>
            <p:spPr>
              <a:xfrm>
                <a:off x="2596064" y="2688633"/>
                <a:ext cx="717824" cy="71782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chemeClr val="accent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1249680">
                  <a:lnSpc>
                    <a:spcPct val="120000"/>
                  </a:lnSpc>
                  <a:spcAft>
                    <a:spcPct val="35000"/>
                  </a:spcAft>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3" name="Freeform 152"/>
              <p:cNvSpPr/>
              <p:nvPr/>
            </p:nvSpPr>
            <p:spPr>
              <a:xfrm>
                <a:off x="2502224" y="2594793"/>
                <a:ext cx="905504" cy="9055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tx1">
                    <a:lumMod val="75000"/>
                    <a:lumOff val="25000"/>
                  </a:schemeClr>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7161" tIns="257161" rIns="222187" bIns="222187" numCol="1" spcCol="1270" anchor="ctr" anchorCtr="0">
                <a:noAutofit/>
              </a:bodyPr>
              <a:lstStyle/>
              <a:p>
                <a:pPr algn="ctr" defTabSz="1249680">
                  <a:lnSpc>
                    <a:spcPct val="120000"/>
                  </a:lnSpc>
                  <a:spcAft>
                    <a:spcPct val="35000"/>
                  </a:spcAft>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56" name="Freeform 187"/>
            <p:cNvSpPr>
              <a:spLocks noEditPoints="1"/>
            </p:cNvSpPr>
            <p:nvPr/>
          </p:nvSpPr>
          <p:spPr bwMode="auto">
            <a:xfrm>
              <a:off x="2249043" y="1957202"/>
              <a:ext cx="336732" cy="217616"/>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59" name="Text Placeholder 3"/>
          <p:cNvSpPr txBox="1"/>
          <p:nvPr/>
        </p:nvSpPr>
        <p:spPr>
          <a:xfrm>
            <a:off x="1657463" y="4220094"/>
            <a:ext cx="1773186" cy="123110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85240">
              <a:lnSpc>
                <a:spcPct val="120000"/>
              </a:lnSpc>
              <a:spcBef>
                <a:spcPct val="20000"/>
              </a:spcBef>
              <a:defRPr/>
            </a:pPr>
            <a:r>
              <a:rPr lang="en-US" altLang="zh-CN" b="1" dirty="0" smtClean="0">
                <a:solidFill>
                  <a:schemeClr val="tx1"/>
                </a:solidFill>
                <a:latin typeface="Arial" panose="020B0604020202020204" pitchFamily="34" charset="0"/>
                <a:ea typeface="微软雅黑" panose="020B0503020204020204" pitchFamily="34" charset="-122"/>
                <a:cs typeface="+mn-ea"/>
                <a:sym typeface="Arial" panose="020B0604020202020204" pitchFamily="34" charset="0"/>
              </a:rPr>
              <a:t>G</a:t>
            </a:r>
            <a:r>
              <a:rPr lang="zh-CN" altLang="en-US" b="1" dirty="0" smtClean="0">
                <a:solidFill>
                  <a:schemeClr val="tx1"/>
                </a:solidFill>
                <a:latin typeface="Arial" panose="020B0604020202020204" pitchFamily="34" charset="0"/>
                <a:ea typeface="微软雅黑" panose="020B0503020204020204" pitchFamily="34" charset="-122"/>
                <a:cs typeface="+mn-ea"/>
                <a:sym typeface="Arial" panose="020B0604020202020204" pitchFamily="34" charset="0"/>
              </a:rPr>
              <a:t>机房交易方案</a:t>
            </a:r>
            <a:r>
              <a:rPr lang="zh-CN" altLang="en-US" dirty="0" smtClean="0">
                <a:solidFill>
                  <a:schemeClr val="tx1"/>
                </a:solidFill>
                <a:latin typeface="Arial" panose="020B0604020202020204" pitchFamily="34" charset="0"/>
                <a:ea typeface="微软雅黑" panose="020B0503020204020204" pitchFamily="34" charset="-122"/>
                <a:cs typeface="+mn-ea"/>
                <a:sym typeface="Arial" panose="020B0604020202020204" pitchFamily="34" charset="0"/>
              </a:rPr>
              <a:t>：</a:t>
            </a:r>
            <a:r>
              <a:rPr lang="en-US" altLang="zh-CN" dirty="0" smtClean="0">
                <a:solidFill>
                  <a:schemeClr val="tx1"/>
                </a:solidFill>
                <a:latin typeface="Arial" panose="020B0604020202020204" pitchFamily="34" charset="0"/>
                <a:ea typeface="微软雅黑" panose="020B0503020204020204" pitchFamily="34" charset="-122"/>
                <a:cs typeface="+mn-ea"/>
                <a:sym typeface="Arial" panose="020B0604020202020204" pitchFamily="34" charset="0"/>
              </a:rPr>
              <a:t>X-One</a:t>
            </a:r>
            <a:r>
              <a:rPr lang="zh-CN" altLang="en-US" dirty="0" smtClean="0">
                <a:solidFill>
                  <a:schemeClr val="tx1"/>
                </a:solidFill>
                <a:latin typeface="Arial" panose="020B0604020202020204" pitchFamily="34" charset="0"/>
                <a:ea typeface="微软雅黑" panose="020B0503020204020204" pitchFamily="34" charset="-122"/>
                <a:cs typeface="+mn-ea"/>
                <a:sym typeface="Arial" panose="020B0604020202020204" pitchFamily="34" charset="0"/>
              </a:rPr>
              <a:t>柜台系统➕机位租赁</a:t>
            </a:r>
            <a:endParaRPr lang="en-US" altLang="zh-CN" dirty="0" smtClean="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a:p>
            <a:pPr algn="r" defTabSz="1285240">
              <a:lnSpc>
                <a:spcPct val="120000"/>
              </a:lnSpc>
              <a:spcBef>
                <a:spcPct val="20000"/>
              </a:spcBef>
              <a:defRPr/>
            </a:pPr>
            <a:r>
              <a:rPr lang="en-US" altLang="zh-CN"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US" altLang="zh-CN"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0" name="Text Placeholder 3"/>
          <p:cNvSpPr txBox="1"/>
          <p:nvPr/>
        </p:nvSpPr>
        <p:spPr>
          <a:xfrm>
            <a:off x="9563707" y="3266144"/>
            <a:ext cx="1773186" cy="11818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85240">
              <a:lnSpc>
                <a:spcPct val="120000"/>
              </a:lnSpc>
              <a:spcBef>
                <a:spcPct val="20000"/>
              </a:spcBef>
              <a:defRPr/>
            </a:pPr>
            <a:r>
              <a:rPr lang="en-US" altLang="zh-CN" b="1" dirty="0" smtClean="0">
                <a:solidFill>
                  <a:schemeClr val="tx1"/>
                </a:solidFill>
                <a:latin typeface="Arial" panose="020B0604020202020204" pitchFamily="34" charset="0"/>
                <a:ea typeface="微软雅黑" panose="020B0503020204020204" pitchFamily="34" charset="-122"/>
                <a:cs typeface="+mn-ea"/>
                <a:sym typeface="Arial" panose="020B0604020202020204" pitchFamily="34" charset="0"/>
              </a:rPr>
              <a:t>X-Quant</a:t>
            </a:r>
            <a:r>
              <a:rPr lang="zh-CN" altLang="en-US" b="1" dirty="0" smtClean="0">
                <a:solidFill>
                  <a:schemeClr val="tx1"/>
                </a:solidFill>
                <a:latin typeface="Arial" panose="020B0604020202020204" pitchFamily="34" charset="0"/>
                <a:ea typeface="微软雅黑" panose="020B0503020204020204" pitchFamily="34" charset="-122"/>
                <a:cs typeface="+mn-ea"/>
                <a:sym typeface="Arial" panose="020B0604020202020204" pitchFamily="34" charset="0"/>
              </a:rPr>
              <a:t>策略交易平台</a:t>
            </a:r>
            <a:r>
              <a:rPr lang="zh-CN" altLang="en-US" dirty="0" smtClean="0">
                <a:solidFill>
                  <a:schemeClr val="tx1"/>
                </a:solidFill>
                <a:latin typeface="Arial" panose="020B0604020202020204" pitchFamily="34" charset="0"/>
                <a:ea typeface="微软雅黑" panose="020B0503020204020204" pitchFamily="34" charset="-122"/>
                <a:cs typeface="+mn-ea"/>
                <a:sym typeface="Arial" panose="020B0604020202020204" pitchFamily="34" charset="0"/>
              </a:rPr>
              <a:t>：针对有意愿从手工客户转向程序化交易的客户。</a:t>
            </a:r>
            <a:endParaRPr lang="en-US" altLang="zh-CN"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1" name="Text Placeholder 3"/>
          <p:cNvSpPr txBox="1"/>
          <p:nvPr/>
        </p:nvSpPr>
        <p:spPr>
          <a:xfrm>
            <a:off x="1657463" y="2555287"/>
            <a:ext cx="1773186" cy="6647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85240">
              <a:lnSpc>
                <a:spcPct val="120000"/>
              </a:lnSpc>
              <a:spcBef>
                <a:spcPct val="20000"/>
              </a:spcBef>
              <a:defRPr/>
            </a:pPr>
            <a:r>
              <a:rPr lang="zh-CN" altLang="en-US" sz="1800" b="1" dirty="0" smtClean="0">
                <a:solidFill>
                  <a:schemeClr val="tx1"/>
                </a:solidFill>
                <a:latin typeface="Arial" panose="020B0604020202020204" pitchFamily="34" charset="0"/>
                <a:ea typeface="微软雅黑" panose="020B0503020204020204" pitchFamily="34" charset="-122"/>
                <a:cs typeface="+mn-ea"/>
                <a:sym typeface="Arial" panose="020B0604020202020204" pitchFamily="34" charset="0"/>
              </a:rPr>
              <a:t>普通</a:t>
            </a:r>
            <a:r>
              <a:rPr lang="en-US" altLang="zh-CN" sz="1800" b="1" dirty="0" smtClean="0">
                <a:solidFill>
                  <a:schemeClr val="tx1"/>
                </a:solidFill>
                <a:latin typeface="Arial" panose="020B0604020202020204" pitchFamily="34" charset="0"/>
                <a:ea typeface="微软雅黑" panose="020B0503020204020204" pitchFamily="34" charset="-122"/>
                <a:cs typeface="+mn-ea"/>
                <a:sym typeface="Arial" panose="020B0604020202020204" pitchFamily="34" charset="0"/>
              </a:rPr>
              <a:t>X-Speed</a:t>
            </a:r>
            <a:r>
              <a:rPr lang="zh-CN" altLang="en-US" sz="1800" b="1" dirty="0" smtClean="0">
                <a:solidFill>
                  <a:schemeClr val="tx1"/>
                </a:solidFill>
                <a:latin typeface="Arial" panose="020B0604020202020204" pitchFamily="34" charset="0"/>
                <a:ea typeface="微软雅黑" panose="020B0503020204020204" pitchFamily="34" charset="-122"/>
                <a:cs typeface="+mn-ea"/>
                <a:sym typeface="Arial" panose="020B0604020202020204" pitchFamily="34" charset="0"/>
              </a:rPr>
              <a:t>交易方案</a:t>
            </a:r>
            <a:endParaRPr lang="en-US" altLang="zh-CN" sz="18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 name="Group 128"/>
          <p:cNvGrpSpPr/>
          <p:nvPr/>
        </p:nvGrpSpPr>
        <p:grpSpPr>
          <a:xfrm>
            <a:off x="5069713" y="2772229"/>
            <a:ext cx="2719324" cy="2764086"/>
            <a:chOff x="3124200" y="1657350"/>
            <a:chExt cx="2700338" cy="2744788"/>
          </a:xfrm>
        </p:grpSpPr>
        <p:sp>
          <p:nvSpPr>
            <p:cNvPr id="3077" name="Freeform 5"/>
            <p:cNvSpPr/>
            <p:nvPr/>
          </p:nvSpPr>
          <p:spPr bwMode="auto">
            <a:xfrm>
              <a:off x="3789363" y="1657350"/>
              <a:ext cx="1874838" cy="738188"/>
            </a:xfrm>
            <a:custGeom>
              <a:avLst/>
              <a:gdLst/>
              <a:ahLst/>
              <a:cxnLst>
                <a:cxn ang="0">
                  <a:pos x="1181" y="465"/>
                </a:cxn>
                <a:cxn ang="0">
                  <a:pos x="12" y="428"/>
                </a:cxn>
                <a:cxn ang="0">
                  <a:pos x="0" y="0"/>
                </a:cxn>
                <a:cxn ang="0">
                  <a:pos x="1172" y="125"/>
                </a:cxn>
                <a:cxn ang="0">
                  <a:pos x="1181" y="465"/>
                </a:cxn>
              </a:cxnLst>
              <a:rect l="0" t="0" r="r" b="b"/>
              <a:pathLst>
                <a:path w="1181" h="465">
                  <a:moveTo>
                    <a:pt x="1181" y="465"/>
                  </a:moveTo>
                  <a:lnTo>
                    <a:pt x="12" y="428"/>
                  </a:lnTo>
                  <a:lnTo>
                    <a:pt x="0" y="0"/>
                  </a:lnTo>
                  <a:lnTo>
                    <a:pt x="1172" y="125"/>
                  </a:lnTo>
                  <a:lnTo>
                    <a:pt x="1181" y="465"/>
                  </a:lnTo>
                  <a:close/>
                </a:path>
              </a:pathLst>
            </a:custGeom>
            <a:solidFill>
              <a:schemeClr val="accent4"/>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78" name="Freeform 6"/>
            <p:cNvSpPr/>
            <p:nvPr/>
          </p:nvSpPr>
          <p:spPr bwMode="auto">
            <a:xfrm>
              <a:off x="3624263" y="1671637"/>
              <a:ext cx="184150" cy="709613"/>
            </a:xfrm>
            <a:custGeom>
              <a:avLst/>
              <a:gdLst/>
              <a:ahLst/>
              <a:cxnLst>
                <a:cxn ang="0">
                  <a:pos x="104" y="0"/>
                </a:cxn>
                <a:cxn ang="0">
                  <a:pos x="116" y="428"/>
                </a:cxn>
                <a:cxn ang="0">
                  <a:pos x="0" y="447"/>
                </a:cxn>
                <a:cxn ang="0">
                  <a:pos x="3" y="80"/>
                </a:cxn>
                <a:cxn ang="0">
                  <a:pos x="104" y="0"/>
                </a:cxn>
              </a:cxnLst>
              <a:rect l="0" t="0" r="r" b="b"/>
              <a:pathLst>
                <a:path w="116" h="447">
                  <a:moveTo>
                    <a:pt x="104" y="0"/>
                  </a:moveTo>
                  <a:lnTo>
                    <a:pt x="116" y="428"/>
                  </a:lnTo>
                  <a:lnTo>
                    <a:pt x="0" y="447"/>
                  </a:lnTo>
                  <a:lnTo>
                    <a:pt x="3" y="80"/>
                  </a:lnTo>
                  <a:lnTo>
                    <a:pt x="104" y="0"/>
                  </a:lnTo>
                  <a:close/>
                </a:path>
              </a:pathLst>
            </a:custGeom>
            <a:solidFill>
              <a:schemeClr val="accent4">
                <a:lumMod val="75000"/>
              </a:schemeClr>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79" name="Freeform 7"/>
            <p:cNvSpPr/>
            <p:nvPr/>
          </p:nvSpPr>
          <p:spPr bwMode="auto">
            <a:xfrm>
              <a:off x="3284538" y="2332037"/>
              <a:ext cx="339725" cy="665163"/>
            </a:xfrm>
            <a:custGeom>
              <a:avLst/>
              <a:gdLst/>
              <a:ahLst/>
              <a:cxnLst>
                <a:cxn ang="0">
                  <a:pos x="0" y="419"/>
                </a:cxn>
                <a:cxn ang="0">
                  <a:pos x="6" y="0"/>
                </a:cxn>
                <a:cxn ang="0">
                  <a:pos x="214" y="22"/>
                </a:cxn>
                <a:cxn ang="0">
                  <a:pos x="208" y="419"/>
                </a:cxn>
                <a:cxn ang="0">
                  <a:pos x="0" y="419"/>
                </a:cxn>
              </a:cxnLst>
              <a:rect l="0" t="0" r="r" b="b"/>
              <a:pathLst>
                <a:path w="214" h="419">
                  <a:moveTo>
                    <a:pt x="0" y="419"/>
                  </a:moveTo>
                  <a:lnTo>
                    <a:pt x="6" y="0"/>
                  </a:lnTo>
                  <a:lnTo>
                    <a:pt x="214" y="22"/>
                  </a:lnTo>
                  <a:lnTo>
                    <a:pt x="208" y="419"/>
                  </a:lnTo>
                  <a:lnTo>
                    <a:pt x="0" y="419"/>
                  </a:lnTo>
                  <a:close/>
                </a:path>
              </a:pathLst>
            </a:custGeom>
            <a:solidFill>
              <a:schemeClr val="accent3">
                <a:lumMod val="50000"/>
              </a:schemeClr>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80" name="Freeform 8"/>
            <p:cNvSpPr/>
            <p:nvPr/>
          </p:nvSpPr>
          <p:spPr bwMode="auto">
            <a:xfrm>
              <a:off x="3124200" y="3633787"/>
              <a:ext cx="485775" cy="681038"/>
            </a:xfrm>
            <a:custGeom>
              <a:avLst/>
              <a:gdLst/>
              <a:ahLst/>
              <a:cxnLst>
                <a:cxn ang="0">
                  <a:pos x="98" y="3"/>
                </a:cxn>
                <a:cxn ang="0">
                  <a:pos x="306" y="0"/>
                </a:cxn>
                <a:cxn ang="0">
                  <a:pos x="303" y="291"/>
                </a:cxn>
                <a:cxn ang="0">
                  <a:pos x="0" y="429"/>
                </a:cxn>
                <a:cxn ang="0">
                  <a:pos x="95" y="138"/>
                </a:cxn>
                <a:cxn ang="0">
                  <a:pos x="98" y="3"/>
                </a:cxn>
              </a:cxnLst>
              <a:rect l="0" t="0" r="r" b="b"/>
              <a:pathLst>
                <a:path w="306" h="429">
                  <a:moveTo>
                    <a:pt x="98" y="3"/>
                  </a:moveTo>
                  <a:lnTo>
                    <a:pt x="306" y="0"/>
                  </a:lnTo>
                  <a:lnTo>
                    <a:pt x="303" y="291"/>
                  </a:lnTo>
                  <a:lnTo>
                    <a:pt x="0" y="429"/>
                  </a:lnTo>
                  <a:lnTo>
                    <a:pt x="95" y="138"/>
                  </a:lnTo>
                  <a:lnTo>
                    <a:pt x="98" y="3"/>
                  </a:lnTo>
                  <a:close/>
                </a:path>
              </a:pathLst>
            </a:custGeom>
            <a:solidFill>
              <a:schemeClr val="accent1">
                <a:lumMod val="50000"/>
              </a:schemeClr>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81" name="Freeform 9"/>
            <p:cNvSpPr/>
            <p:nvPr/>
          </p:nvSpPr>
          <p:spPr bwMode="auto">
            <a:xfrm>
              <a:off x="3614738" y="2336800"/>
              <a:ext cx="207963" cy="660400"/>
            </a:xfrm>
            <a:custGeom>
              <a:avLst/>
              <a:gdLst/>
              <a:ahLst/>
              <a:cxnLst>
                <a:cxn ang="0">
                  <a:pos x="0" y="416"/>
                </a:cxn>
                <a:cxn ang="0">
                  <a:pos x="6" y="19"/>
                </a:cxn>
                <a:cxn ang="0">
                  <a:pos x="122" y="0"/>
                </a:cxn>
                <a:cxn ang="0">
                  <a:pos x="131" y="410"/>
                </a:cxn>
                <a:cxn ang="0">
                  <a:pos x="0" y="416"/>
                </a:cxn>
              </a:cxnLst>
              <a:rect l="0" t="0" r="r" b="b"/>
              <a:pathLst>
                <a:path w="131" h="416">
                  <a:moveTo>
                    <a:pt x="0" y="416"/>
                  </a:moveTo>
                  <a:lnTo>
                    <a:pt x="6" y="19"/>
                  </a:lnTo>
                  <a:lnTo>
                    <a:pt x="122" y="0"/>
                  </a:lnTo>
                  <a:lnTo>
                    <a:pt x="131" y="410"/>
                  </a:lnTo>
                  <a:lnTo>
                    <a:pt x="0" y="416"/>
                  </a:lnTo>
                  <a:close/>
                </a:path>
              </a:pathLst>
            </a:custGeom>
            <a:solidFill>
              <a:schemeClr val="accent3">
                <a:lumMod val="75000"/>
              </a:schemeClr>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82" name="Freeform 10"/>
            <p:cNvSpPr/>
            <p:nvPr/>
          </p:nvSpPr>
          <p:spPr bwMode="auto">
            <a:xfrm>
              <a:off x="3605213" y="3633787"/>
              <a:ext cx="368300" cy="768350"/>
            </a:xfrm>
            <a:custGeom>
              <a:avLst/>
              <a:gdLst/>
              <a:ahLst/>
              <a:cxnLst>
                <a:cxn ang="0">
                  <a:pos x="0" y="291"/>
                </a:cxn>
                <a:cxn ang="0">
                  <a:pos x="3" y="0"/>
                </a:cxn>
                <a:cxn ang="0">
                  <a:pos x="150" y="13"/>
                </a:cxn>
                <a:cxn ang="0">
                  <a:pos x="153" y="159"/>
                </a:cxn>
                <a:cxn ang="0">
                  <a:pos x="232" y="484"/>
                </a:cxn>
                <a:cxn ang="0">
                  <a:pos x="0" y="291"/>
                </a:cxn>
              </a:cxnLst>
              <a:rect l="0" t="0" r="r" b="b"/>
              <a:pathLst>
                <a:path w="232" h="484">
                  <a:moveTo>
                    <a:pt x="0" y="291"/>
                  </a:moveTo>
                  <a:lnTo>
                    <a:pt x="3" y="0"/>
                  </a:lnTo>
                  <a:lnTo>
                    <a:pt x="150" y="13"/>
                  </a:lnTo>
                  <a:lnTo>
                    <a:pt x="153" y="159"/>
                  </a:lnTo>
                  <a:lnTo>
                    <a:pt x="232" y="484"/>
                  </a:lnTo>
                  <a:lnTo>
                    <a:pt x="0" y="291"/>
                  </a:lnTo>
                  <a:close/>
                </a:path>
              </a:pathLst>
            </a:custGeom>
            <a:solidFill>
              <a:schemeClr val="accent1">
                <a:lumMod val="75000"/>
              </a:schemeClr>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83" name="Freeform 11"/>
            <p:cNvSpPr/>
            <p:nvPr/>
          </p:nvSpPr>
          <p:spPr bwMode="auto">
            <a:xfrm>
              <a:off x="3808413" y="2336800"/>
              <a:ext cx="1865313" cy="650875"/>
            </a:xfrm>
            <a:custGeom>
              <a:avLst/>
              <a:gdLst/>
              <a:ahLst/>
              <a:cxnLst>
                <a:cxn ang="0">
                  <a:pos x="1175" y="377"/>
                </a:cxn>
                <a:cxn ang="0">
                  <a:pos x="9" y="410"/>
                </a:cxn>
                <a:cxn ang="0">
                  <a:pos x="0" y="0"/>
                </a:cxn>
                <a:cxn ang="0">
                  <a:pos x="1169" y="37"/>
                </a:cxn>
                <a:cxn ang="0">
                  <a:pos x="1175" y="377"/>
                </a:cxn>
              </a:cxnLst>
              <a:rect l="0" t="0" r="r" b="b"/>
              <a:pathLst>
                <a:path w="1175" h="410">
                  <a:moveTo>
                    <a:pt x="1175" y="377"/>
                  </a:moveTo>
                  <a:lnTo>
                    <a:pt x="9" y="410"/>
                  </a:lnTo>
                  <a:lnTo>
                    <a:pt x="0" y="0"/>
                  </a:lnTo>
                  <a:lnTo>
                    <a:pt x="1169" y="37"/>
                  </a:lnTo>
                  <a:lnTo>
                    <a:pt x="1175" y="377"/>
                  </a:lnTo>
                  <a:close/>
                </a:path>
              </a:pathLst>
            </a:custGeom>
            <a:solidFill>
              <a:schemeClr val="accent3"/>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84" name="Freeform 12"/>
            <p:cNvSpPr/>
            <p:nvPr/>
          </p:nvSpPr>
          <p:spPr bwMode="auto">
            <a:xfrm>
              <a:off x="3822700" y="2935287"/>
              <a:ext cx="1865313" cy="719138"/>
            </a:xfrm>
            <a:custGeom>
              <a:avLst/>
              <a:gdLst/>
              <a:ahLst/>
              <a:cxnLst>
                <a:cxn ang="0">
                  <a:pos x="1175" y="361"/>
                </a:cxn>
                <a:cxn ang="0">
                  <a:pos x="13" y="453"/>
                </a:cxn>
                <a:cxn ang="0">
                  <a:pos x="0" y="33"/>
                </a:cxn>
                <a:cxn ang="0">
                  <a:pos x="1166" y="0"/>
                </a:cxn>
                <a:cxn ang="0">
                  <a:pos x="1175" y="361"/>
                </a:cxn>
              </a:cxnLst>
              <a:rect l="0" t="0" r="r" b="b"/>
              <a:pathLst>
                <a:path w="1175" h="453">
                  <a:moveTo>
                    <a:pt x="1175" y="361"/>
                  </a:moveTo>
                  <a:lnTo>
                    <a:pt x="13" y="453"/>
                  </a:lnTo>
                  <a:lnTo>
                    <a:pt x="0" y="33"/>
                  </a:lnTo>
                  <a:lnTo>
                    <a:pt x="1166" y="0"/>
                  </a:lnTo>
                  <a:lnTo>
                    <a:pt x="1175" y="361"/>
                  </a:lnTo>
                  <a:close/>
                </a:path>
              </a:pathLst>
            </a:custGeom>
            <a:solidFill>
              <a:schemeClr val="accent2"/>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85" name="Freeform 13"/>
            <p:cNvSpPr/>
            <p:nvPr/>
          </p:nvSpPr>
          <p:spPr bwMode="auto">
            <a:xfrm>
              <a:off x="3843338" y="3508375"/>
              <a:ext cx="1981200" cy="893763"/>
            </a:xfrm>
            <a:custGeom>
              <a:avLst/>
              <a:gdLst/>
              <a:ahLst/>
              <a:cxnLst>
                <a:cxn ang="0">
                  <a:pos x="0" y="92"/>
                </a:cxn>
                <a:cxn ang="0">
                  <a:pos x="1162" y="0"/>
                </a:cxn>
                <a:cxn ang="0">
                  <a:pos x="1165" y="116"/>
                </a:cxn>
                <a:cxn ang="0">
                  <a:pos x="1248" y="391"/>
                </a:cxn>
                <a:cxn ang="0">
                  <a:pos x="82" y="563"/>
                </a:cxn>
                <a:cxn ang="0">
                  <a:pos x="3" y="238"/>
                </a:cxn>
                <a:cxn ang="0">
                  <a:pos x="0" y="92"/>
                </a:cxn>
              </a:cxnLst>
              <a:rect l="0" t="0" r="r" b="b"/>
              <a:pathLst>
                <a:path w="1248" h="563">
                  <a:moveTo>
                    <a:pt x="0" y="92"/>
                  </a:moveTo>
                  <a:lnTo>
                    <a:pt x="1162" y="0"/>
                  </a:lnTo>
                  <a:lnTo>
                    <a:pt x="1165" y="116"/>
                  </a:lnTo>
                  <a:lnTo>
                    <a:pt x="1248" y="391"/>
                  </a:lnTo>
                  <a:lnTo>
                    <a:pt x="82" y="563"/>
                  </a:lnTo>
                  <a:lnTo>
                    <a:pt x="3" y="238"/>
                  </a:lnTo>
                  <a:lnTo>
                    <a:pt x="0" y="92"/>
                  </a:lnTo>
                  <a:close/>
                </a:path>
              </a:pathLst>
            </a:custGeom>
            <a:solidFill>
              <a:schemeClr val="accent1"/>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86" name="Freeform 14"/>
            <p:cNvSpPr/>
            <p:nvPr/>
          </p:nvSpPr>
          <p:spPr bwMode="auto">
            <a:xfrm>
              <a:off x="3609975" y="2987675"/>
              <a:ext cx="233363" cy="666750"/>
            </a:xfrm>
            <a:custGeom>
              <a:avLst/>
              <a:gdLst/>
              <a:ahLst/>
              <a:cxnLst>
                <a:cxn ang="0">
                  <a:pos x="134" y="0"/>
                </a:cxn>
                <a:cxn ang="0">
                  <a:pos x="147" y="420"/>
                </a:cxn>
                <a:cxn ang="0">
                  <a:pos x="0" y="407"/>
                </a:cxn>
                <a:cxn ang="0">
                  <a:pos x="3" y="6"/>
                </a:cxn>
                <a:cxn ang="0">
                  <a:pos x="134" y="0"/>
                </a:cxn>
              </a:cxnLst>
              <a:rect l="0" t="0" r="r" b="b"/>
              <a:pathLst>
                <a:path w="147" h="420">
                  <a:moveTo>
                    <a:pt x="134" y="0"/>
                  </a:moveTo>
                  <a:lnTo>
                    <a:pt x="147" y="420"/>
                  </a:lnTo>
                  <a:lnTo>
                    <a:pt x="0" y="407"/>
                  </a:lnTo>
                  <a:lnTo>
                    <a:pt x="3" y="6"/>
                  </a:lnTo>
                  <a:lnTo>
                    <a:pt x="134" y="0"/>
                  </a:lnTo>
                  <a:close/>
                </a:path>
              </a:pathLst>
            </a:custGeom>
            <a:solidFill>
              <a:schemeClr val="accent2">
                <a:lumMod val="75000"/>
              </a:schemeClr>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87" name="Freeform 15"/>
            <p:cNvSpPr/>
            <p:nvPr/>
          </p:nvSpPr>
          <p:spPr bwMode="auto">
            <a:xfrm>
              <a:off x="3279775" y="2997200"/>
              <a:ext cx="334963" cy="641350"/>
            </a:xfrm>
            <a:custGeom>
              <a:avLst/>
              <a:gdLst/>
              <a:ahLst/>
              <a:cxnLst>
                <a:cxn ang="0">
                  <a:pos x="208" y="401"/>
                </a:cxn>
                <a:cxn ang="0">
                  <a:pos x="0" y="404"/>
                </a:cxn>
                <a:cxn ang="0">
                  <a:pos x="3" y="0"/>
                </a:cxn>
                <a:cxn ang="0">
                  <a:pos x="211" y="0"/>
                </a:cxn>
                <a:cxn ang="0">
                  <a:pos x="208" y="401"/>
                </a:cxn>
              </a:cxnLst>
              <a:rect l="0" t="0" r="r" b="b"/>
              <a:pathLst>
                <a:path w="211" h="404">
                  <a:moveTo>
                    <a:pt x="208" y="401"/>
                  </a:moveTo>
                  <a:lnTo>
                    <a:pt x="0" y="404"/>
                  </a:lnTo>
                  <a:lnTo>
                    <a:pt x="3" y="0"/>
                  </a:lnTo>
                  <a:lnTo>
                    <a:pt x="211" y="0"/>
                  </a:lnTo>
                  <a:lnTo>
                    <a:pt x="208" y="401"/>
                  </a:lnTo>
                  <a:close/>
                </a:path>
              </a:pathLst>
            </a:custGeom>
            <a:solidFill>
              <a:schemeClr val="accent2">
                <a:lumMod val="50000"/>
              </a:schemeClr>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88" name="Freeform 16"/>
            <p:cNvSpPr/>
            <p:nvPr/>
          </p:nvSpPr>
          <p:spPr bwMode="auto">
            <a:xfrm>
              <a:off x="3124200" y="4095750"/>
              <a:ext cx="849313" cy="306388"/>
            </a:xfrm>
            <a:custGeom>
              <a:avLst/>
              <a:gdLst/>
              <a:ahLst/>
              <a:cxnLst>
                <a:cxn ang="0">
                  <a:pos x="0" y="138"/>
                </a:cxn>
                <a:cxn ang="0">
                  <a:pos x="303" y="0"/>
                </a:cxn>
                <a:cxn ang="0">
                  <a:pos x="535" y="193"/>
                </a:cxn>
                <a:cxn ang="0">
                  <a:pos x="0" y="138"/>
                </a:cxn>
              </a:cxnLst>
              <a:rect l="0" t="0" r="r" b="b"/>
              <a:pathLst>
                <a:path w="535" h="193">
                  <a:moveTo>
                    <a:pt x="0" y="138"/>
                  </a:moveTo>
                  <a:lnTo>
                    <a:pt x="303" y="0"/>
                  </a:lnTo>
                  <a:lnTo>
                    <a:pt x="535" y="193"/>
                  </a:lnTo>
                  <a:lnTo>
                    <a:pt x="0" y="138"/>
                  </a:lnTo>
                  <a:close/>
                </a:path>
              </a:pathLst>
            </a:custGeom>
            <a:solidFill>
              <a:schemeClr val="accent1"/>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89" name="Freeform 17"/>
            <p:cNvSpPr/>
            <p:nvPr/>
          </p:nvSpPr>
          <p:spPr bwMode="auto">
            <a:xfrm>
              <a:off x="3294063" y="1685925"/>
              <a:ext cx="334963" cy="681038"/>
            </a:xfrm>
            <a:custGeom>
              <a:avLst/>
              <a:gdLst/>
              <a:ahLst/>
              <a:cxnLst>
                <a:cxn ang="0">
                  <a:pos x="208" y="429"/>
                </a:cxn>
                <a:cxn ang="0">
                  <a:pos x="0" y="407"/>
                </a:cxn>
                <a:cxn ang="0">
                  <a:pos x="3" y="0"/>
                </a:cxn>
                <a:cxn ang="0">
                  <a:pos x="211" y="61"/>
                </a:cxn>
                <a:cxn ang="0">
                  <a:pos x="208" y="429"/>
                </a:cxn>
              </a:cxnLst>
              <a:rect l="0" t="0" r="r" b="b"/>
              <a:pathLst>
                <a:path w="211" h="429">
                  <a:moveTo>
                    <a:pt x="208" y="429"/>
                  </a:moveTo>
                  <a:lnTo>
                    <a:pt x="0" y="407"/>
                  </a:lnTo>
                  <a:lnTo>
                    <a:pt x="3" y="0"/>
                  </a:lnTo>
                  <a:lnTo>
                    <a:pt x="211" y="61"/>
                  </a:lnTo>
                  <a:lnTo>
                    <a:pt x="208" y="429"/>
                  </a:lnTo>
                  <a:close/>
                </a:path>
              </a:pathLst>
            </a:custGeom>
            <a:solidFill>
              <a:schemeClr val="accent4">
                <a:lumMod val="50000"/>
              </a:schemeClr>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 name="Group 80"/>
            <p:cNvGrpSpPr/>
            <p:nvPr/>
          </p:nvGrpSpPr>
          <p:grpSpPr>
            <a:xfrm rot="364498">
              <a:off x="4089643" y="1872450"/>
              <a:ext cx="1244431" cy="1867007"/>
              <a:chOff x="2616022" y="2850356"/>
              <a:chExt cx="635178" cy="952952"/>
            </a:xfrm>
          </p:grpSpPr>
          <p:grpSp>
            <p:nvGrpSpPr>
              <p:cNvPr id="4" name="Group 81"/>
              <p:cNvGrpSpPr/>
              <p:nvPr/>
            </p:nvGrpSpPr>
            <p:grpSpPr>
              <a:xfrm>
                <a:off x="2616022" y="2850356"/>
                <a:ext cx="635178" cy="166118"/>
                <a:chOff x="2616022" y="2850356"/>
                <a:chExt cx="635178" cy="166118"/>
              </a:xfrm>
            </p:grpSpPr>
            <p:sp>
              <p:nvSpPr>
                <p:cNvPr id="125" name="Freeform 39"/>
                <p:cNvSpPr/>
                <p:nvPr/>
              </p:nvSpPr>
              <p:spPr bwMode="auto">
                <a:xfrm>
                  <a:off x="3171825" y="2850356"/>
                  <a:ext cx="79375" cy="114300"/>
                </a:xfrm>
                <a:custGeom>
                  <a:avLst/>
                  <a:gdLst/>
                  <a:ahLst/>
                  <a:cxnLst>
                    <a:cxn ang="0">
                      <a:pos x="51" y="37"/>
                    </a:cxn>
                    <a:cxn ang="0">
                      <a:pos x="26" y="75"/>
                    </a:cxn>
                    <a:cxn ang="0">
                      <a:pos x="0" y="38"/>
                    </a:cxn>
                    <a:cxn ang="0">
                      <a:pos x="25" y="0"/>
                    </a:cxn>
                    <a:cxn ang="0">
                      <a:pos x="51" y="37"/>
                    </a:cxn>
                  </a:cxnLst>
                  <a:rect l="0" t="0" r="r" b="b"/>
                  <a:pathLst>
                    <a:path w="52" h="75">
                      <a:moveTo>
                        <a:pt x="51" y="37"/>
                      </a:moveTo>
                      <a:cubicBezTo>
                        <a:pt x="52" y="58"/>
                        <a:pt x="41" y="75"/>
                        <a:pt x="26" y="75"/>
                      </a:cubicBezTo>
                      <a:cubicBezTo>
                        <a:pt x="12" y="75"/>
                        <a:pt x="0" y="59"/>
                        <a:pt x="0" y="38"/>
                      </a:cubicBezTo>
                      <a:cubicBezTo>
                        <a:pt x="0" y="17"/>
                        <a:pt x="11" y="0"/>
                        <a:pt x="25" y="0"/>
                      </a:cubicBezTo>
                      <a:cubicBezTo>
                        <a:pt x="39" y="0"/>
                        <a:pt x="51" y="16"/>
                        <a:pt x="51" y="37"/>
                      </a:cubicBezTo>
                      <a:close/>
                    </a:path>
                  </a:pathLst>
                </a:custGeom>
                <a:solidFill>
                  <a:srgbClr val="E6E6E6"/>
                </a:solidFill>
                <a:ln w="9525">
                  <a:noFill/>
                  <a:round/>
                </a:ln>
              </p:spPr>
              <p:txBody>
                <a:bodyPr vert="horz" wrap="square" lIns="128580" tIns="64290" rIns="128580" bIns="64290" numCol="1" anchor="t" anchorCtr="0" compatLnSpc="1"/>
                <a:lstStyle/>
                <a:p>
                  <a:pPr>
                    <a:lnSpc>
                      <a:spcPct val="120000"/>
                    </a:lnSpc>
                  </a:pPr>
                  <a:endParaRPr lang="en-US" sz="800" baseline="-250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6" name="Freeform 40"/>
                <p:cNvSpPr/>
                <p:nvPr/>
              </p:nvSpPr>
              <p:spPr bwMode="auto">
                <a:xfrm>
                  <a:off x="3190875" y="2877344"/>
                  <a:ext cx="39688" cy="58738"/>
                </a:xfrm>
                <a:custGeom>
                  <a:avLst/>
                  <a:gdLst/>
                  <a:ahLst/>
                  <a:cxnLst>
                    <a:cxn ang="0">
                      <a:pos x="27" y="19"/>
                    </a:cxn>
                    <a:cxn ang="0">
                      <a:pos x="14" y="39"/>
                    </a:cxn>
                    <a:cxn ang="0">
                      <a:pos x="1" y="20"/>
                    </a:cxn>
                    <a:cxn ang="0">
                      <a:pos x="13" y="0"/>
                    </a:cxn>
                    <a:cxn ang="0">
                      <a:pos x="27" y="19"/>
                    </a:cxn>
                  </a:cxnLst>
                  <a:rect l="0" t="0" r="r" b="b"/>
                  <a:pathLst>
                    <a:path w="27" h="39">
                      <a:moveTo>
                        <a:pt x="27" y="19"/>
                      </a:moveTo>
                      <a:cubicBezTo>
                        <a:pt x="27" y="30"/>
                        <a:pt x="21" y="38"/>
                        <a:pt x="14" y="39"/>
                      </a:cubicBezTo>
                      <a:cubicBezTo>
                        <a:pt x="7" y="39"/>
                        <a:pt x="1" y="30"/>
                        <a:pt x="1" y="20"/>
                      </a:cubicBezTo>
                      <a:cubicBezTo>
                        <a:pt x="0" y="9"/>
                        <a:pt x="6" y="0"/>
                        <a:pt x="13" y="0"/>
                      </a:cubicBezTo>
                      <a:cubicBezTo>
                        <a:pt x="21" y="0"/>
                        <a:pt x="27" y="8"/>
                        <a:pt x="27" y="19"/>
                      </a:cubicBezTo>
                      <a:close/>
                    </a:path>
                  </a:pathLst>
                </a:custGeom>
                <a:solidFill>
                  <a:schemeClr val="accent3">
                    <a:lumMod val="50000"/>
                  </a:schemeClr>
                </a:solidFill>
                <a:ln w="9525">
                  <a:noFill/>
                  <a:round/>
                </a:ln>
              </p:spPr>
              <p:txBody>
                <a:bodyPr vert="horz" wrap="square" lIns="128580" tIns="64290" rIns="128580" bIns="64290" numCol="1" anchor="t" anchorCtr="0" compatLnSpc="1"/>
                <a:lstStyle/>
                <a:p>
                  <a:pPr>
                    <a:lnSpc>
                      <a:spcPct val="120000"/>
                    </a:lnSpc>
                  </a:pPr>
                  <a:endParaRPr lang="en-US" sz="800" baseline="-250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7" name="Freeform 39"/>
                <p:cNvSpPr/>
                <p:nvPr/>
              </p:nvSpPr>
              <p:spPr bwMode="auto">
                <a:xfrm>
                  <a:off x="2616022" y="2902174"/>
                  <a:ext cx="79375" cy="114300"/>
                </a:xfrm>
                <a:custGeom>
                  <a:avLst/>
                  <a:gdLst/>
                  <a:ahLst/>
                  <a:cxnLst>
                    <a:cxn ang="0">
                      <a:pos x="51" y="37"/>
                    </a:cxn>
                    <a:cxn ang="0">
                      <a:pos x="26" y="75"/>
                    </a:cxn>
                    <a:cxn ang="0">
                      <a:pos x="0" y="38"/>
                    </a:cxn>
                    <a:cxn ang="0">
                      <a:pos x="25" y="0"/>
                    </a:cxn>
                    <a:cxn ang="0">
                      <a:pos x="51" y="37"/>
                    </a:cxn>
                  </a:cxnLst>
                  <a:rect l="0" t="0" r="r" b="b"/>
                  <a:pathLst>
                    <a:path w="52" h="75">
                      <a:moveTo>
                        <a:pt x="51" y="37"/>
                      </a:moveTo>
                      <a:cubicBezTo>
                        <a:pt x="52" y="58"/>
                        <a:pt x="41" y="75"/>
                        <a:pt x="26" y="75"/>
                      </a:cubicBezTo>
                      <a:cubicBezTo>
                        <a:pt x="12" y="75"/>
                        <a:pt x="0" y="59"/>
                        <a:pt x="0" y="38"/>
                      </a:cubicBezTo>
                      <a:cubicBezTo>
                        <a:pt x="0" y="17"/>
                        <a:pt x="11" y="0"/>
                        <a:pt x="25" y="0"/>
                      </a:cubicBezTo>
                      <a:cubicBezTo>
                        <a:pt x="39" y="0"/>
                        <a:pt x="51" y="16"/>
                        <a:pt x="51" y="37"/>
                      </a:cubicBezTo>
                      <a:close/>
                    </a:path>
                  </a:pathLst>
                </a:custGeom>
                <a:solidFill>
                  <a:srgbClr val="E6E6E6"/>
                </a:solidFill>
                <a:ln w="9525">
                  <a:noFill/>
                  <a:round/>
                </a:ln>
              </p:spPr>
              <p:txBody>
                <a:bodyPr vert="horz" wrap="square" lIns="128580" tIns="64290" rIns="128580" bIns="64290" numCol="1" anchor="t" anchorCtr="0" compatLnSpc="1"/>
                <a:lstStyle/>
                <a:p>
                  <a:pPr>
                    <a:lnSpc>
                      <a:spcPct val="120000"/>
                    </a:lnSpc>
                  </a:pPr>
                  <a:endParaRPr lang="en-US" sz="800" baseline="-250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8" name="Freeform 40"/>
                <p:cNvSpPr/>
                <p:nvPr/>
              </p:nvSpPr>
              <p:spPr bwMode="auto">
                <a:xfrm>
                  <a:off x="2635071" y="2929161"/>
                  <a:ext cx="39688" cy="58738"/>
                </a:xfrm>
                <a:custGeom>
                  <a:avLst/>
                  <a:gdLst/>
                  <a:ahLst/>
                  <a:cxnLst>
                    <a:cxn ang="0">
                      <a:pos x="27" y="19"/>
                    </a:cxn>
                    <a:cxn ang="0">
                      <a:pos x="14" y="39"/>
                    </a:cxn>
                    <a:cxn ang="0">
                      <a:pos x="1" y="20"/>
                    </a:cxn>
                    <a:cxn ang="0">
                      <a:pos x="13" y="0"/>
                    </a:cxn>
                    <a:cxn ang="0">
                      <a:pos x="27" y="19"/>
                    </a:cxn>
                  </a:cxnLst>
                  <a:rect l="0" t="0" r="r" b="b"/>
                  <a:pathLst>
                    <a:path w="27" h="39">
                      <a:moveTo>
                        <a:pt x="27" y="19"/>
                      </a:moveTo>
                      <a:cubicBezTo>
                        <a:pt x="27" y="30"/>
                        <a:pt x="21" y="38"/>
                        <a:pt x="14" y="39"/>
                      </a:cubicBezTo>
                      <a:cubicBezTo>
                        <a:pt x="7" y="39"/>
                        <a:pt x="1" y="30"/>
                        <a:pt x="1" y="20"/>
                      </a:cubicBezTo>
                      <a:cubicBezTo>
                        <a:pt x="0" y="9"/>
                        <a:pt x="6" y="0"/>
                        <a:pt x="13" y="0"/>
                      </a:cubicBezTo>
                      <a:cubicBezTo>
                        <a:pt x="21" y="0"/>
                        <a:pt x="27" y="8"/>
                        <a:pt x="27" y="19"/>
                      </a:cubicBezTo>
                      <a:close/>
                    </a:path>
                  </a:pathLst>
                </a:custGeom>
                <a:solidFill>
                  <a:schemeClr val="accent3">
                    <a:lumMod val="50000"/>
                  </a:schemeClr>
                </a:solidFill>
                <a:ln w="9525">
                  <a:noFill/>
                  <a:round/>
                </a:ln>
              </p:spPr>
              <p:txBody>
                <a:bodyPr vert="horz" wrap="square" lIns="128580" tIns="64290" rIns="128580" bIns="64290" numCol="1" anchor="t" anchorCtr="0" compatLnSpc="1"/>
                <a:lstStyle/>
                <a:p>
                  <a:pPr>
                    <a:lnSpc>
                      <a:spcPct val="120000"/>
                    </a:lnSpc>
                  </a:pPr>
                  <a:endParaRPr lang="en-US" sz="800" baseline="-250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22" name="Freeform 41"/>
              <p:cNvSpPr/>
              <p:nvPr/>
            </p:nvSpPr>
            <p:spPr bwMode="auto">
              <a:xfrm>
                <a:off x="2641600" y="2900019"/>
                <a:ext cx="585788" cy="903289"/>
              </a:xfrm>
              <a:custGeom>
                <a:avLst/>
                <a:gdLst/>
                <a:ahLst/>
                <a:cxnLst>
                  <a:cxn ang="0">
                    <a:pos x="176" y="595"/>
                  </a:cxn>
                  <a:cxn ang="0">
                    <a:pos x="149" y="589"/>
                  </a:cxn>
                  <a:cxn ang="0">
                    <a:pos x="0" y="35"/>
                  </a:cxn>
                  <a:cxn ang="0">
                    <a:pos x="8" y="25"/>
                  </a:cxn>
                  <a:cxn ang="0">
                    <a:pos x="8" y="25"/>
                  </a:cxn>
                  <a:cxn ang="0">
                    <a:pos x="17" y="35"/>
                  </a:cxn>
                  <a:cxn ang="0">
                    <a:pos x="156" y="573"/>
                  </a:cxn>
                  <a:cxn ang="0">
                    <a:pos x="207" y="567"/>
                  </a:cxn>
                  <a:cxn ang="0">
                    <a:pos x="365" y="10"/>
                  </a:cxn>
                  <a:cxn ang="0">
                    <a:pos x="373" y="1"/>
                  </a:cxn>
                  <a:cxn ang="0">
                    <a:pos x="382" y="8"/>
                  </a:cxn>
                  <a:cxn ang="0">
                    <a:pos x="345" y="290"/>
                  </a:cxn>
                  <a:cxn ang="0">
                    <a:pos x="217" y="581"/>
                  </a:cxn>
                  <a:cxn ang="0">
                    <a:pos x="176" y="595"/>
                  </a:cxn>
                </a:cxnLst>
                <a:rect l="0" t="0" r="r" b="b"/>
                <a:pathLst>
                  <a:path w="386" h="595">
                    <a:moveTo>
                      <a:pt x="176" y="595"/>
                    </a:moveTo>
                    <a:cubicBezTo>
                      <a:pt x="167" y="595"/>
                      <a:pt x="158" y="593"/>
                      <a:pt x="149" y="589"/>
                    </a:cubicBezTo>
                    <a:cubicBezTo>
                      <a:pt x="1" y="523"/>
                      <a:pt x="0" y="55"/>
                      <a:pt x="0" y="35"/>
                    </a:cubicBezTo>
                    <a:cubicBezTo>
                      <a:pt x="0" y="30"/>
                      <a:pt x="4" y="25"/>
                      <a:pt x="8" y="25"/>
                    </a:cubicBezTo>
                    <a:cubicBezTo>
                      <a:pt x="8" y="25"/>
                      <a:pt x="8" y="25"/>
                      <a:pt x="8" y="25"/>
                    </a:cubicBezTo>
                    <a:cubicBezTo>
                      <a:pt x="13" y="25"/>
                      <a:pt x="17" y="30"/>
                      <a:pt x="17" y="35"/>
                    </a:cubicBezTo>
                    <a:cubicBezTo>
                      <a:pt x="17" y="40"/>
                      <a:pt x="18" y="511"/>
                      <a:pt x="156" y="573"/>
                    </a:cubicBezTo>
                    <a:cubicBezTo>
                      <a:pt x="173" y="581"/>
                      <a:pt x="190" y="579"/>
                      <a:pt x="207" y="567"/>
                    </a:cubicBezTo>
                    <a:cubicBezTo>
                      <a:pt x="311" y="491"/>
                      <a:pt x="373" y="83"/>
                      <a:pt x="365" y="10"/>
                    </a:cubicBezTo>
                    <a:cubicBezTo>
                      <a:pt x="365" y="5"/>
                      <a:pt x="368" y="1"/>
                      <a:pt x="373" y="1"/>
                    </a:cubicBezTo>
                    <a:cubicBezTo>
                      <a:pt x="377" y="0"/>
                      <a:pt x="382" y="4"/>
                      <a:pt x="382" y="8"/>
                    </a:cubicBezTo>
                    <a:cubicBezTo>
                      <a:pt x="386" y="46"/>
                      <a:pt x="372" y="171"/>
                      <a:pt x="345" y="290"/>
                    </a:cubicBezTo>
                    <a:cubicBezTo>
                      <a:pt x="320" y="398"/>
                      <a:pt x="278" y="536"/>
                      <a:pt x="217" y="581"/>
                    </a:cubicBezTo>
                    <a:cubicBezTo>
                      <a:pt x="204" y="590"/>
                      <a:pt x="190" y="595"/>
                      <a:pt x="176" y="595"/>
                    </a:cubicBezTo>
                    <a:close/>
                  </a:path>
                </a:pathLst>
              </a:custGeom>
              <a:solidFill>
                <a:srgbClr val="F2F2F2"/>
              </a:solidFill>
              <a:ln w="9525">
                <a:noFill/>
                <a:round/>
              </a:ln>
            </p:spPr>
            <p:txBody>
              <a:bodyPr vert="horz" wrap="square" lIns="128580" tIns="64290" rIns="128580" bIns="64290" numCol="1" anchor="t" anchorCtr="0" compatLnSpc="1"/>
              <a:lstStyle/>
              <a:p>
                <a:pPr>
                  <a:lnSpc>
                    <a:spcPct val="120000"/>
                  </a:lnSpc>
                </a:pPr>
                <a:endParaRPr lang="en-US" sz="800" baseline="-25000">
                  <a:latin typeface="Arial" panose="020B0604020202020204" pitchFamily="34" charset="0"/>
                  <a:ea typeface="微软雅黑" panose="020B0503020204020204" pitchFamily="34" charset="-122"/>
                  <a:cs typeface="+mn-ea"/>
                  <a:sym typeface="Arial" panose="020B0604020202020204" pitchFamily="34" charset="0"/>
                </a:endParaRPr>
              </a:p>
            </p:txBody>
          </p:sp>
        </p:grpSp>
      </p:grpSp>
      <p:sp>
        <p:nvSpPr>
          <p:cNvPr id="49" name="文本框 48"/>
          <p:cNvSpPr txBox="1"/>
          <p:nvPr/>
        </p:nvSpPr>
        <p:spPr>
          <a:xfrm>
            <a:off x="372973" y="362225"/>
            <a:ext cx="2041411" cy="374375"/>
          </a:xfrm>
          <a:prstGeom prst="rect">
            <a:avLst/>
          </a:prstGeom>
          <a:noFill/>
        </p:spPr>
        <p:txBody>
          <a:bodyPr wrap="none" lIns="96434" tIns="48217" rIns="96434" bIns="48217" rtlCol="0">
            <a:spAutoFit/>
          </a:bodyPr>
          <a:lstStyle/>
          <a:p>
            <a:pPr defTabSz="963930"/>
            <a:r>
              <a:rPr lang="zh-CN" altLang="en-US" dirty="0" smtClean="0">
                <a:solidFill>
                  <a:srgbClr val="E7E6E6">
                    <a:lumMod val="25000"/>
                  </a:srgbClr>
                </a:solidFill>
                <a:latin typeface="微软雅黑" panose="020B0503020204020204" pitchFamily="34" charset="-122"/>
                <a:ea typeface="微软雅黑" panose="020B0503020204020204" pitchFamily="34" charset="-122"/>
                <a:cs typeface="+mn-ea"/>
                <a:sym typeface="+mn-lt"/>
              </a:rPr>
              <a:t>炒手客户解决方案</a:t>
            </a:r>
            <a:endParaRPr lang="zh-CN" altLang="en-US" sz="1800" dirty="0">
              <a:solidFill>
                <a:srgbClr val="E7E6E6">
                  <a:lumMod val="25000"/>
                </a:srgbClr>
              </a:solidFill>
              <a:latin typeface="微软雅黑" panose="020B0503020204020204" pitchFamily="34" charset="-122"/>
              <a:ea typeface="微软雅黑" panose="020B0503020204020204" pitchFamily="34" charset="-122"/>
              <a:cs typeface="+mn-ea"/>
              <a:sym typeface="+mn-lt"/>
            </a:endParaRPr>
          </a:p>
        </p:txBody>
      </p:sp>
      <p:sp>
        <p:nvSpPr>
          <p:cNvPr id="7" name="文本框 6"/>
          <p:cNvSpPr txBox="1"/>
          <p:nvPr/>
        </p:nvSpPr>
        <p:spPr>
          <a:xfrm>
            <a:off x="6598920" y="6309360"/>
            <a:ext cx="184731" cy="369332"/>
          </a:xfrm>
          <a:prstGeom prst="rect">
            <a:avLst/>
          </a:prstGeom>
          <a:noFill/>
        </p:spPr>
        <p:txBody>
          <a:bodyPr wrap="none" rtlCol="0">
            <a:spAutoFit/>
          </a:bodyPr>
          <a:lstStyle/>
          <a:p>
            <a:endParaRPr kumimoji="1" lang="zh-CN" altLang="en-US" dirty="0"/>
          </a:p>
        </p:txBody>
      </p:sp>
      <p:pic>
        <p:nvPicPr>
          <p:cNvPr id="45" name="图片 4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860278" y="172156"/>
            <a:ext cx="3893811" cy="75451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2" fill="hold" nodeType="afterEffect">
                                  <p:stCondLst>
                                    <p:cond delay="0"/>
                                  </p:stCondLst>
                                  <p:childTnLst>
                                    <p:set>
                                      <p:cBhvr>
                                        <p:cTn id="11" dur="1" fill="hold">
                                          <p:stCondLst>
                                            <p:cond delay="0"/>
                                          </p:stCondLst>
                                        </p:cTn>
                                        <p:tgtEl>
                                          <p:spTgt spid="134"/>
                                        </p:tgtEl>
                                        <p:attrNameLst>
                                          <p:attrName>style.visibility</p:attrName>
                                        </p:attrNameLst>
                                      </p:cBhvr>
                                      <p:to>
                                        <p:strVal val="visible"/>
                                      </p:to>
                                    </p:set>
                                    <p:animEffect transition="in" filter="wipe(right)">
                                      <p:cBhvr>
                                        <p:cTn id="12" dur="500"/>
                                        <p:tgtEl>
                                          <p:spTgt spid="134"/>
                                        </p:tgtEl>
                                      </p:cBhvr>
                                    </p:animEffect>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59"/>
                                        </p:tgtEl>
                                        <p:attrNameLst>
                                          <p:attrName>style.visibility</p:attrName>
                                        </p:attrNameLst>
                                      </p:cBhvr>
                                      <p:to>
                                        <p:strVal val="visible"/>
                                      </p:to>
                                    </p:set>
                                    <p:animEffect transition="in" filter="wipe(right)">
                                      <p:cBhvr>
                                        <p:cTn id="22" dur="500"/>
                                        <p:tgtEl>
                                          <p:spTgt spid="159"/>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141"/>
                                        </p:tgtEl>
                                        <p:attrNameLst>
                                          <p:attrName>style.visibility</p:attrName>
                                        </p:attrNameLst>
                                      </p:cBhvr>
                                      <p:to>
                                        <p:strVal val="visible"/>
                                      </p:to>
                                    </p:set>
                                    <p:animEffect transition="in" filter="wipe(left)">
                                      <p:cBhvr>
                                        <p:cTn id="26" dur="500"/>
                                        <p:tgtEl>
                                          <p:spTgt spid="141"/>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p:cTn id="30" dur="500" fill="hold"/>
                                        <p:tgtEl>
                                          <p:spTgt spid="6"/>
                                        </p:tgtEl>
                                        <p:attrNameLst>
                                          <p:attrName>ppt_w</p:attrName>
                                        </p:attrNameLst>
                                      </p:cBhvr>
                                      <p:tavLst>
                                        <p:tav tm="0">
                                          <p:val>
                                            <p:fltVal val="0"/>
                                          </p:val>
                                        </p:tav>
                                        <p:tav tm="100000">
                                          <p:val>
                                            <p:strVal val="#ppt_w"/>
                                          </p:val>
                                        </p:tav>
                                      </p:tavLst>
                                    </p:anim>
                                    <p:anim calcmode="lin" valueType="num">
                                      <p:cBhvr>
                                        <p:cTn id="31" dur="500" fill="hold"/>
                                        <p:tgtEl>
                                          <p:spTgt spid="6"/>
                                        </p:tgtEl>
                                        <p:attrNameLst>
                                          <p:attrName>ppt_h</p:attrName>
                                        </p:attrNameLst>
                                      </p:cBhvr>
                                      <p:tavLst>
                                        <p:tav tm="0">
                                          <p:val>
                                            <p:fltVal val="0"/>
                                          </p:val>
                                        </p:tav>
                                        <p:tav tm="100000">
                                          <p:val>
                                            <p:strVal val="#ppt_h"/>
                                          </p:val>
                                        </p:tav>
                                      </p:tavLst>
                                    </p:anim>
                                    <p:animEffect transition="in" filter="fade">
                                      <p:cBhvr>
                                        <p:cTn id="32" dur="500"/>
                                        <p:tgtEl>
                                          <p:spTgt spid="6"/>
                                        </p:tgtEl>
                                      </p:cBhvr>
                                    </p:animEffect>
                                  </p:childTnLst>
                                </p:cTn>
                              </p:par>
                            </p:childTnLst>
                          </p:cTn>
                        </p:par>
                        <p:par>
                          <p:cTn id="33" fill="hold">
                            <p:stCondLst>
                              <p:cond delay="3000"/>
                            </p:stCondLst>
                            <p:childTnLst>
                              <p:par>
                                <p:cTn id="34" presetID="22" presetClass="entr" presetSubtype="8" fill="hold" grpId="0" nodeType="afterEffect">
                                  <p:stCondLst>
                                    <p:cond delay="0"/>
                                  </p:stCondLst>
                                  <p:childTnLst>
                                    <p:set>
                                      <p:cBhvr>
                                        <p:cTn id="35" dur="1" fill="hold">
                                          <p:stCondLst>
                                            <p:cond delay="0"/>
                                          </p:stCondLst>
                                        </p:cTn>
                                        <p:tgtEl>
                                          <p:spTgt spid="160"/>
                                        </p:tgtEl>
                                        <p:attrNameLst>
                                          <p:attrName>style.visibility</p:attrName>
                                        </p:attrNameLst>
                                      </p:cBhvr>
                                      <p:to>
                                        <p:strVal val="visible"/>
                                      </p:to>
                                    </p:set>
                                    <p:animEffect transition="in" filter="wipe(left)">
                                      <p:cBhvr>
                                        <p:cTn id="36" dur="500"/>
                                        <p:tgtEl>
                                          <p:spTgt spid="160"/>
                                        </p:tgtEl>
                                      </p:cBhvr>
                                    </p:animEffect>
                                  </p:childTnLst>
                                </p:cTn>
                              </p:par>
                            </p:childTnLst>
                          </p:cTn>
                        </p:par>
                        <p:par>
                          <p:cTn id="37" fill="hold">
                            <p:stCondLst>
                              <p:cond delay="3500"/>
                            </p:stCondLst>
                            <p:childTnLst>
                              <p:par>
                                <p:cTn id="38" presetID="22" presetClass="entr" presetSubtype="2" fill="hold" nodeType="afterEffect">
                                  <p:stCondLst>
                                    <p:cond delay="0"/>
                                  </p:stCondLst>
                                  <p:childTnLst>
                                    <p:set>
                                      <p:cBhvr>
                                        <p:cTn id="39" dur="1" fill="hold">
                                          <p:stCondLst>
                                            <p:cond delay="0"/>
                                          </p:stCondLst>
                                        </p:cTn>
                                        <p:tgtEl>
                                          <p:spTgt spid="154"/>
                                        </p:tgtEl>
                                        <p:attrNameLst>
                                          <p:attrName>style.visibility</p:attrName>
                                        </p:attrNameLst>
                                      </p:cBhvr>
                                      <p:to>
                                        <p:strVal val="visible"/>
                                      </p:to>
                                    </p:set>
                                    <p:animEffect transition="in" filter="wipe(right)">
                                      <p:cBhvr>
                                        <p:cTn id="40" dur="500"/>
                                        <p:tgtEl>
                                          <p:spTgt spid="154"/>
                                        </p:tgtEl>
                                      </p:cBhvr>
                                    </p:animEffect>
                                  </p:childTnLst>
                                </p:cTn>
                              </p:par>
                            </p:childTnLst>
                          </p:cTn>
                        </p:par>
                        <p:par>
                          <p:cTn id="41" fill="hold">
                            <p:stCondLst>
                              <p:cond delay="4000"/>
                            </p:stCondLst>
                            <p:childTnLst>
                              <p:par>
                                <p:cTn id="42" presetID="53" presetClass="entr" presetSubtype="16"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p:cTn id="44" dur="500" fill="hold"/>
                                        <p:tgtEl>
                                          <p:spTgt spid="11"/>
                                        </p:tgtEl>
                                        <p:attrNameLst>
                                          <p:attrName>ppt_w</p:attrName>
                                        </p:attrNameLst>
                                      </p:cBhvr>
                                      <p:tavLst>
                                        <p:tav tm="0">
                                          <p:val>
                                            <p:fltVal val="0"/>
                                          </p:val>
                                        </p:tav>
                                        <p:tav tm="100000">
                                          <p:val>
                                            <p:strVal val="#ppt_w"/>
                                          </p:val>
                                        </p:tav>
                                      </p:tavLst>
                                    </p:anim>
                                    <p:anim calcmode="lin" valueType="num">
                                      <p:cBhvr>
                                        <p:cTn id="45" dur="500" fill="hold"/>
                                        <p:tgtEl>
                                          <p:spTgt spid="11"/>
                                        </p:tgtEl>
                                        <p:attrNameLst>
                                          <p:attrName>ppt_h</p:attrName>
                                        </p:attrNameLst>
                                      </p:cBhvr>
                                      <p:tavLst>
                                        <p:tav tm="0">
                                          <p:val>
                                            <p:fltVal val="0"/>
                                          </p:val>
                                        </p:tav>
                                        <p:tav tm="100000">
                                          <p:val>
                                            <p:strVal val="#ppt_h"/>
                                          </p:val>
                                        </p:tav>
                                      </p:tavLst>
                                    </p:anim>
                                    <p:animEffect transition="in" filter="fade">
                                      <p:cBhvr>
                                        <p:cTn id="46" dur="500"/>
                                        <p:tgtEl>
                                          <p:spTgt spid="11"/>
                                        </p:tgtEl>
                                      </p:cBhvr>
                                    </p:animEffect>
                                  </p:childTnLst>
                                </p:cTn>
                              </p:par>
                            </p:childTnLst>
                          </p:cTn>
                        </p:par>
                        <p:par>
                          <p:cTn id="47" fill="hold">
                            <p:stCondLst>
                              <p:cond delay="4500"/>
                            </p:stCondLst>
                            <p:childTnLst>
                              <p:par>
                                <p:cTn id="48" presetID="22" presetClass="entr" presetSubtype="2" fill="hold" grpId="0" nodeType="afterEffect">
                                  <p:stCondLst>
                                    <p:cond delay="0"/>
                                  </p:stCondLst>
                                  <p:childTnLst>
                                    <p:set>
                                      <p:cBhvr>
                                        <p:cTn id="49" dur="1" fill="hold">
                                          <p:stCondLst>
                                            <p:cond delay="0"/>
                                          </p:stCondLst>
                                        </p:cTn>
                                        <p:tgtEl>
                                          <p:spTgt spid="161"/>
                                        </p:tgtEl>
                                        <p:attrNameLst>
                                          <p:attrName>style.visibility</p:attrName>
                                        </p:attrNameLst>
                                      </p:cBhvr>
                                      <p:to>
                                        <p:strVal val="visible"/>
                                      </p:to>
                                    </p:set>
                                    <p:animEffect transition="in" filter="wipe(right)">
                                      <p:cBhvr>
                                        <p:cTn id="50" dur="500"/>
                                        <p:tgtEl>
                                          <p:spTgt spid="1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 grpId="0"/>
      <p:bldP spid="160" grpId="0"/>
      <p:bldP spid="161"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7581"/>
            <a:ext cx="12858750" cy="7232650"/>
          </a:xfrm>
          <a:prstGeom prst="rect">
            <a:avLst/>
          </a:prstGeom>
          <a:blipFill dpi="0" rotWithShape="1">
            <a:blip r:embed="rId1"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143"/>
          <p:cNvSpPr txBox="1"/>
          <p:nvPr/>
        </p:nvSpPr>
        <p:spPr>
          <a:xfrm>
            <a:off x="2521433" y="4133333"/>
            <a:ext cx="7815884" cy="1015663"/>
          </a:xfrm>
          <a:prstGeom prst="rect">
            <a:avLst/>
          </a:prstGeom>
          <a:noFill/>
        </p:spPr>
        <p:txBody>
          <a:bodyPr wrap="square" rtlCol="0">
            <a:spAutoFit/>
          </a:bodyPr>
          <a:lstStyle/>
          <a:p>
            <a:pPr algn="ctr"/>
            <a:r>
              <a:rPr lang="en-US" altLang="zh-CN" sz="6000" dirty="0" smtClean="0">
                <a:ln w="6350">
                  <a:noFill/>
                </a:ln>
                <a:solidFill>
                  <a:schemeClr val="bg1"/>
                </a:solidFill>
                <a:latin typeface="方正正准黑简体" panose="02000000000000000000" pitchFamily="2" charset="-122"/>
                <a:ea typeface="方正正准黑简体" panose="02000000000000000000" pitchFamily="2" charset="-122"/>
              </a:rPr>
              <a:t>THANK YOU</a:t>
            </a:r>
            <a:endParaRPr lang="en-US" altLang="zh-CN" sz="6000" dirty="0">
              <a:ln w="6350">
                <a:noFill/>
              </a:ln>
              <a:solidFill>
                <a:schemeClr val="bg1"/>
              </a:solidFill>
              <a:latin typeface="方正正准黑简体" panose="02000000000000000000" pitchFamily="2" charset="-122"/>
              <a:ea typeface="方正正准黑简体" panose="02000000000000000000" pitchFamily="2" charset="-122"/>
            </a:endParaRPr>
          </a:p>
        </p:txBody>
      </p:sp>
      <p:grpSp>
        <p:nvGrpSpPr>
          <p:cNvPr id="6" name="组合 5"/>
          <p:cNvGrpSpPr/>
          <p:nvPr/>
        </p:nvGrpSpPr>
        <p:grpSpPr>
          <a:xfrm>
            <a:off x="4159057" y="5905279"/>
            <a:ext cx="308457" cy="308457"/>
            <a:chOff x="801291" y="3535885"/>
            <a:chExt cx="219347" cy="219347"/>
          </a:xfrm>
        </p:grpSpPr>
        <p:sp>
          <p:nvSpPr>
            <p:cNvPr id="7" name="Oval 10"/>
            <p:cNvSpPr>
              <a:spLocks noChangeArrowheads="1"/>
            </p:cNvSpPr>
            <p:nvPr/>
          </p:nvSpPr>
          <p:spPr bwMode="auto">
            <a:xfrm>
              <a:off x="801291" y="3535885"/>
              <a:ext cx="219347" cy="219347"/>
            </a:xfrm>
            <a:prstGeom prst="ellipse">
              <a:avLst/>
            </a:prstGeom>
            <a:solidFill>
              <a:srgbClr val="EE1C39"/>
            </a:solidFill>
            <a:ln>
              <a:noFill/>
            </a:ln>
            <a:effectLst/>
            <a:extLst>
              <a:ext uri="{91240B29-F687-4F45-9708-019B960494DF}">
                <a14:hiddenLine xmlns:a14="http://schemas.microsoft.com/office/drawing/2010/main" w="6350">
                  <a:solidFill>
                    <a:srgbClr val="CBAB89"/>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sz="1125">
                <a:solidFill>
                  <a:schemeClr val="bg1"/>
                </a:solidFill>
                <a:latin typeface="微软雅黑" panose="020B0503020204020204" pitchFamily="34" charset="-122"/>
                <a:ea typeface="微软雅黑" panose="020B0503020204020204" pitchFamily="34" charset="-122"/>
              </a:endParaRPr>
            </a:p>
          </p:txBody>
        </p:sp>
        <p:grpSp>
          <p:nvGrpSpPr>
            <p:cNvPr id="8" name="组合 7"/>
            <p:cNvGrpSpPr/>
            <p:nvPr/>
          </p:nvGrpSpPr>
          <p:grpSpPr>
            <a:xfrm>
              <a:off x="860980" y="3583766"/>
              <a:ext cx="100336" cy="114060"/>
              <a:chOff x="860980" y="3583766"/>
              <a:chExt cx="100336" cy="114060"/>
            </a:xfrm>
          </p:grpSpPr>
          <p:sp>
            <p:nvSpPr>
              <p:cNvPr id="9" name="Freeform 12"/>
              <p:cNvSpPr>
                <a:spLocks noEditPoints="1"/>
              </p:cNvSpPr>
              <p:nvPr/>
            </p:nvSpPr>
            <p:spPr bwMode="auto">
              <a:xfrm>
                <a:off x="884050" y="3583766"/>
                <a:ext cx="53830" cy="53740"/>
              </a:xfrm>
              <a:custGeom>
                <a:avLst/>
                <a:gdLst>
                  <a:gd name="T0" fmla="*/ 31 w 62"/>
                  <a:gd name="T1" fmla="*/ 62 h 62"/>
                  <a:gd name="T2" fmla="*/ 0 w 62"/>
                  <a:gd name="T3" fmla="*/ 31 h 62"/>
                  <a:gd name="T4" fmla="*/ 31 w 62"/>
                  <a:gd name="T5" fmla="*/ 0 h 62"/>
                  <a:gd name="T6" fmla="*/ 62 w 62"/>
                  <a:gd name="T7" fmla="*/ 31 h 62"/>
                  <a:gd name="T8" fmla="*/ 31 w 62"/>
                  <a:gd name="T9" fmla="*/ 62 h 62"/>
                  <a:gd name="T10" fmla="*/ 31 w 62"/>
                  <a:gd name="T11" fmla="*/ 11 h 62"/>
                  <a:gd name="T12" fmla="*/ 11 w 62"/>
                  <a:gd name="T13" fmla="*/ 31 h 62"/>
                  <a:gd name="T14" fmla="*/ 31 w 62"/>
                  <a:gd name="T15" fmla="*/ 51 h 62"/>
                  <a:gd name="T16" fmla="*/ 51 w 62"/>
                  <a:gd name="T17" fmla="*/ 31 h 62"/>
                  <a:gd name="T18" fmla="*/ 31 w 62"/>
                  <a:gd name="T19" fmla="*/ 1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1" y="11"/>
                    </a:moveTo>
                    <a:cubicBezTo>
                      <a:pt x="20" y="11"/>
                      <a:pt x="11" y="20"/>
                      <a:pt x="11" y="31"/>
                    </a:cubicBezTo>
                    <a:cubicBezTo>
                      <a:pt x="11" y="42"/>
                      <a:pt x="20" y="51"/>
                      <a:pt x="31" y="51"/>
                    </a:cubicBezTo>
                    <a:cubicBezTo>
                      <a:pt x="42" y="51"/>
                      <a:pt x="51" y="42"/>
                      <a:pt x="51" y="31"/>
                    </a:cubicBezTo>
                    <a:cubicBezTo>
                      <a:pt x="51" y="20"/>
                      <a:pt x="42" y="11"/>
                      <a:pt x="31" y="11"/>
                    </a:cubicBezTo>
                    <a:close/>
                  </a:path>
                </a:pathLst>
              </a:cu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8588" tIns="64294" rIns="128588" bIns="64294" numCol="1" spcCol="0" rtlCol="0" fromWordArt="0" anchor="ctr" anchorCtr="0" forceAA="0" compatLnSpc="1">
                <a:noAutofit/>
              </a:bodyPr>
              <a:lstStyle/>
              <a:p>
                <a:pPr algn="dist"/>
                <a:endParaRPr lang="zh-CN" altLang="en-US" sz="2250">
                  <a:solidFill>
                    <a:schemeClr val="bg1"/>
                  </a:solidFill>
                  <a:latin typeface="微软雅黑" panose="020B0503020204020204" pitchFamily="34" charset="-122"/>
                  <a:ea typeface="微软雅黑" panose="020B0503020204020204" pitchFamily="34" charset="-122"/>
                </a:endParaRPr>
              </a:p>
            </p:txBody>
          </p:sp>
          <p:sp>
            <p:nvSpPr>
              <p:cNvPr id="10" name="Freeform 13"/>
              <p:cNvSpPr/>
              <p:nvPr/>
            </p:nvSpPr>
            <p:spPr bwMode="auto">
              <a:xfrm>
                <a:off x="860980" y="3643355"/>
                <a:ext cx="100336" cy="54471"/>
              </a:xfrm>
              <a:custGeom>
                <a:avLst/>
                <a:gdLst>
                  <a:gd name="T0" fmla="*/ 111 w 116"/>
                  <a:gd name="T1" fmla="*/ 63 h 63"/>
                  <a:gd name="T2" fmla="*/ 105 w 116"/>
                  <a:gd name="T3" fmla="*/ 58 h 63"/>
                  <a:gd name="T4" fmla="*/ 58 w 116"/>
                  <a:gd name="T5" fmla="*/ 11 h 63"/>
                  <a:gd name="T6" fmla="*/ 11 w 116"/>
                  <a:gd name="T7" fmla="*/ 58 h 63"/>
                  <a:gd name="T8" fmla="*/ 6 w 116"/>
                  <a:gd name="T9" fmla="*/ 63 h 63"/>
                  <a:gd name="T10" fmla="*/ 0 w 116"/>
                  <a:gd name="T11" fmla="*/ 58 h 63"/>
                  <a:gd name="T12" fmla="*/ 58 w 116"/>
                  <a:gd name="T13" fmla="*/ 0 h 63"/>
                  <a:gd name="T14" fmla="*/ 116 w 116"/>
                  <a:gd name="T15" fmla="*/ 58 h 63"/>
                  <a:gd name="T16" fmla="*/ 111 w 116"/>
                  <a:gd name="T17"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63">
                    <a:moveTo>
                      <a:pt x="111" y="63"/>
                    </a:moveTo>
                    <a:cubicBezTo>
                      <a:pt x="108" y="63"/>
                      <a:pt x="105" y="61"/>
                      <a:pt x="105" y="58"/>
                    </a:cubicBezTo>
                    <a:cubicBezTo>
                      <a:pt x="105" y="32"/>
                      <a:pt x="84" y="11"/>
                      <a:pt x="58" y="11"/>
                    </a:cubicBezTo>
                    <a:cubicBezTo>
                      <a:pt x="32" y="11"/>
                      <a:pt x="11" y="32"/>
                      <a:pt x="11" y="58"/>
                    </a:cubicBezTo>
                    <a:cubicBezTo>
                      <a:pt x="11" y="61"/>
                      <a:pt x="9" y="63"/>
                      <a:pt x="6" y="63"/>
                    </a:cubicBezTo>
                    <a:cubicBezTo>
                      <a:pt x="3" y="63"/>
                      <a:pt x="0" y="61"/>
                      <a:pt x="0" y="58"/>
                    </a:cubicBezTo>
                    <a:cubicBezTo>
                      <a:pt x="0" y="26"/>
                      <a:pt x="26" y="0"/>
                      <a:pt x="58" y="0"/>
                    </a:cubicBezTo>
                    <a:cubicBezTo>
                      <a:pt x="90" y="0"/>
                      <a:pt x="116" y="26"/>
                      <a:pt x="116" y="58"/>
                    </a:cubicBezTo>
                    <a:cubicBezTo>
                      <a:pt x="116" y="61"/>
                      <a:pt x="114" y="63"/>
                      <a:pt x="111" y="63"/>
                    </a:cubicBezTo>
                    <a:close/>
                  </a:path>
                </a:pathLst>
              </a:cu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8588" tIns="64294" rIns="128588" bIns="64294" numCol="1" spcCol="0" rtlCol="0" fromWordArt="0" anchor="ctr" anchorCtr="0" forceAA="0" compatLnSpc="1">
                <a:noAutofit/>
              </a:bodyPr>
              <a:lstStyle/>
              <a:p>
                <a:pPr algn="dist"/>
                <a:endParaRPr lang="zh-CN" altLang="en-US" sz="2250">
                  <a:solidFill>
                    <a:schemeClr val="bg1"/>
                  </a:solidFill>
                  <a:latin typeface="微软雅黑" panose="020B0503020204020204" pitchFamily="34" charset="-122"/>
                  <a:ea typeface="微软雅黑" panose="020B0503020204020204" pitchFamily="34" charset="-122"/>
                </a:endParaRPr>
              </a:p>
            </p:txBody>
          </p:sp>
        </p:grpSp>
      </p:grpSp>
      <p:grpSp>
        <p:nvGrpSpPr>
          <p:cNvPr id="11" name="Group 14"/>
          <p:cNvGrpSpPr/>
          <p:nvPr/>
        </p:nvGrpSpPr>
        <p:grpSpPr bwMode="auto">
          <a:xfrm>
            <a:off x="6612699" y="5905279"/>
            <a:ext cx="308457" cy="308457"/>
            <a:chOff x="4248" y="3024"/>
            <a:chExt cx="600" cy="599"/>
          </a:xfrm>
        </p:grpSpPr>
        <p:sp>
          <p:nvSpPr>
            <p:cNvPr id="12" name="Oval 15"/>
            <p:cNvSpPr>
              <a:spLocks noChangeArrowheads="1"/>
            </p:cNvSpPr>
            <p:nvPr/>
          </p:nvSpPr>
          <p:spPr bwMode="auto">
            <a:xfrm>
              <a:off x="4248" y="3024"/>
              <a:ext cx="600" cy="599"/>
            </a:xfrm>
            <a:prstGeom prst="ellipse">
              <a:avLst/>
            </a:prstGeom>
            <a:solidFill>
              <a:srgbClr val="EE1C39"/>
            </a:solidFill>
            <a:ln>
              <a:noFill/>
            </a:ln>
            <a:effectLst/>
            <a:extLst>
              <a:ext uri="{91240B29-F687-4F45-9708-019B960494DF}">
                <a14:hiddenLine xmlns:a14="http://schemas.microsoft.com/office/drawing/2010/main" w="6350">
                  <a:solidFill>
                    <a:srgbClr val="CBAB89"/>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sz="1125">
                <a:solidFill>
                  <a:schemeClr val="bg1"/>
                </a:solidFill>
                <a:latin typeface="微软雅黑" panose="020B0503020204020204" pitchFamily="34" charset="-122"/>
                <a:ea typeface="微软雅黑" panose="020B0503020204020204" pitchFamily="34" charset="-122"/>
              </a:endParaRPr>
            </a:p>
          </p:txBody>
        </p:sp>
        <p:grpSp>
          <p:nvGrpSpPr>
            <p:cNvPr id="13" name="Group 16"/>
            <p:cNvGrpSpPr/>
            <p:nvPr/>
          </p:nvGrpSpPr>
          <p:grpSpPr bwMode="auto">
            <a:xfrm>
              <a:off x="4441" y="3144"/>
              <a:ext cx="215" cy="345"/>
              <a:chOff x="4441" y="3144"/>
              <a:chExt cx="215" cy="345"/>
            </a:xfrm>
          </p:grpSpPr>
          <p:sp>
            <p:nvSpPr>
              <p:cNvPr id="14" name="Freeform 17"/>
              <p:cNvSpPr>
                <a:spLocks noEditPoints="1"/>
              </p:cNvSpPr>
              <p:nvPr/>
            </p:nvSpPr>
            <p:spPr bwMode="auto">
              <a:xfrm>
                <a:off x="4474" y="3144"/>
                <a:ext cx="149" cy="253"/>
              </a:xfrm>
              <a:custGeom>
                <a:avLst/>
                <a:gdLst>
                  <a:gd name="T0" fmla="*/ 31 w 63"/>
                  <a:gd name="T1" fmla="*/ 107 h 107"/>
                  <a:gd name="T2" fmla="*/ 63 w 63"/>
                  <a:gd name="T3" fmla="*/ 78 h 107"/>
                  <a:gd name="T4" fmla="*/ 63 w 63"/>
                  <a:gd name="T5" fmla="*/ 29 h 107"/>
                  <a:gd name="T6" fmla="*/ 31 w 63"/>
                  <a:gd name="T7" fmla="*/ 0 h 107"/>
                  <a:gd name="T8" fmla="*/ 0 w 63"/>
                  <a:gd name="T9" fmla="*/ 29 h 107"/>
                  <a:gd name="T10" fmla="*/ 0 w 63"/>
                  <a:gd name="T11" fmla="*/ 78 h 107"/>
                  <a:gd name="T12" fmla="*/ 31 w 63"/>
                  <a:gd name="T13" fmla="*/ 107 h 107"/>
                  <a:gd name="T14" fmla="*/ 10 w 63"/>
                  <a:gd name="T15" fmla="*/ 29 h 107"/>
                  <a:gd name="T16" fmla="*/ 31 w 63"/>
                  <a:gd name="T17" fmla="*/ 10 h 107"/>
                  <a:gd name="T18" fmla="*/ 53 w 63"/>
                  <a:gd name="T19" fmla="*/ 29 h 107"/>
                  <a:gd name="T20" fmla="*/ 53 w 63"/>
                  <a:gd name="T21" fmla="*/ 78 h 107"/>
                  <a:gd name="T22" fmla="*/ 31 w 63"/>
                  <a:gd name="T23" fmla="*/ 97 h 107"/>
                  <a:gd name="T24" fmla="*/ 10 w 63"/>
                  <a:gd name="T25" fmla="*/ 78 h 107"/>
                  <a:gd name="T26" fmla="*/ 10 w 63"/>
                  <a:gd name="T27" fmla="*/ 2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 h="107">
                    <a:moveTo>
                      <a:pt x="31" y="107"/>
                    </a:moveTo>
                    <a:cubicBezTo>
                      <a:pt x="49" y="107"/>
                      <a:pt x="63" y="94"/>
                      <a:pt x="63" y="78"/>
                    </a:cubicBezTo>
                    <a:cubicBezTo>
                      <a:pt x="63" y="29"/>
                      <a:pt x="63" y="29"/>
                      <a:pt x="63" y="29"/>
                    </a:cubicBezTo>
                    <a:cubicBezTo>
                      <a:pt x="63" y="13"/>
                      <a:pt x="49" y="0"/>
                      <a:pt x="31" y="0"/>
                    </a:cubicBezTo>
                    <a:cubicBezTo>
                      <a:pt x="14" y="0"/>
                      <a:pt x="0" y="13"/>
                      <a:pt x="0" y="29"/>
                    </a:cubicBezTo>
                    <a:cubicBezTo>
                      <a:pt x="0" y="78"/>
                      <a:pt x="0" y="78"/>
                      <a:pt x="0" y="78"/>
                    </a:cubicBezTo>
                    <a:cubicBezTo>
                      <a:pt x="0" y="94"/>
                      <a:pt x="14" y="107"/>
                      <a:pt x="31" y="107"/>
                    </a:cubicBezTo>
                    <a:close/>
                    <a:moveTo>
                      <a:pt x="10" y="29"/>
                    </a:moveTo>
                    <a:cubicBezTo>
                      <a:pt x="10" y="18"/>
                      <a:pt x="19" y="10"/>
                      <a:pt x="31" y="10"/>
                    </a:cubicBezTo>
                    <a:cubicBezTo>
                      <a:pt x="43" y="10"/>
                      <a:pt x="53" y="18"/>
                      <a:pt x="53" y="29"/>
                    </a:cubicBezTo>
                    <a:cubicBezTo>
                      <a:pt x="53" y="78"/>
                      <a:pt x="53" y="78"/>
                      <a:pt x="53" y="78"/>
                    </a:cubicBezTo>
                    <a:cubicBezTo>
                      <a:pt x="53" y="88"/>
                      <a:pt x="43" y="97"/>
                      <a:pt x="31" y="97"/>
                    </a:cubicBezTo>
                    <a:cubicBezTo>
                      <a:pt x="19" y="97"/>
                      <a:pt x="10" y="88"/>
                      <a:pt x="10" y="78"/>
                    </a:cubicBezTo>
                    <a:lnTo>
                      <a:pt x="10" y="29"/>
                    </a:lnTo>
                    <a:close/>
                  </a:path>
                </a:pathLst>
              </a:cu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8588" tIns="64294" rIns="128588" bIns="64294" numCol="1" spcCol="0" rtlCol="0" fromWordArt="0" anchor="ctr" anchorCtr="0" forceAA="0" compatLnSpc="1">
                <a:noAutofit/>
              </a:bodyPr>
              <a:lstStyle/>
              <a:p>
                <a:pPr algn="dist"/>
                <a:endParaRPr lang="zh-CN" altLang="en-US" sz="2250">
                  <a:solidFill>
                    <a:schemeClr val="bg1"/>
                  </a:solidFill>
                  <a:latin typeface="微软雅黑" panose="020B0503020204020204" pitchFamily="34" charset="-122"/>
                  <a:ea typeface="微软雅黑" panose="020B0503020204020204" pitchFamily="34" charset="-122"/>
                </a:endParaRPr>
              </a:p>
            </p:txBody>
          </p:sp>
          <p:sp>
            <p:nvSpPr>
              <p:cNvPr id="15" name="Freeform 18"/>
              <p:cNvSpPr/>
              <p:nvPr/>
            </p:nvSpPr>
            <p:spPr bwMode="auto">
              <a:xfrm>
                <a:off x="4441" y="3267"/>
                <a:ext cx="215" cy="222"/>
              </a:xfrm>
              <a:custGeom>
                <a:avLst/>
                <a:gdLst>
                  <a:gd name="T0" fmla="*/ 86 w 91"/>
                  <a:gd name="T1" fmla="*/ 0 h 94"/>
                  <a:gd name="T2" fmla="*/ 81 w 91"/>
                  <a:gd name="T3" fmla="*/ 5 h 94"/>
                  <a:gd name="T4" fmla="*/ 81 w 91"/>
                  <a:gd name="T5" fmla="*/ 28 h 94"/>
                  <a:gd name="T6" fmla="*/ 45 w 91"/>
                  <a:gd name="T7" fmla="*/ 59 h 94"/>
                  <a:gd name="T8" fmla="*/ 10 w 91"/>
                  <a:gd name="T9" fmla="*/ 28 h 94"/>
                  <a:gd name="T10" fmla="*/ 10 w 91"/>
                  <a:gd name="T11" fmla="*/ 5 h 94"/>
                  <a:gd name="T12" fmla="*/ 5 w 91"/>
                  <a:gd name="T13" fmla="*/ 0 h 94"/>
                  <a:gd name="T14" fmla="*/ 0 w 91"/>
                  <a:gd name="T15" fmla="*/ 5 h 94"/>
                  <a:gd name="T16" fmla="*/ 0 w 91"/>
                  <a:gd name="T17" fmla="*/ 28 h 94"/>
                  <a:gd name="T18" fmla="*/ 40 w 91"/>
                  <a:gd name="T19" fmla="*/ 69 h 94"/>
                  <a:gd name="T20" fmla="*/ 40 w 91"/>
                  <a:gd name="T21" fmla="*/ 84 h 94"/>
                  <a:gd name="T22" fmla="*/ 20 w 91"/>
                  <a:gd name="T23" fmla="*/ 84 h 94"/>
                  <a:gd name="T24" fmla="*/ 15 w 91"/>
                  <a:gd name="T25" fmla="*/ 89 h 94"/>
                  <a:gd name="T26" fmla="*/ 20 w 91"/>
                  <a:gd name="T27" fmla="*/ 94 h 94"/>
                  <a:gd name="T28" fmla="*/ 70 w 91"/>
                  <a:gd name="T29" fmla="*/ 94 h 94"/>
                  <a:gd name="T30" fmla="*/ 75 w 91"/>
                  <a:gd name="T31" fmla="*/ 89 h 94"/>
                  <a:gd name="T32" fmla="*/ 70 w 91"/>
                  <a:gd name="T33" fmla="*/ 84 h 94"/>
                  <a:gd name="T34" fmla="*/ 50 w 91"/>
                  <a:gd name="T35" fmla="*/ 84 h 94"/>
                  <a:gd name="T36" fmla="*/ 50 w 91"/>
                  <a:gd name="T37" fmla="*/ 69 h 94"/>
                  <a:gd name="T38" fmla="*/ 91 w 91"/>
                  <a:gd name="T39" fmla="*/ 28 h 94"/>
                  <a:gd name="T40" fmla="*/ 91 w 91"/>
                  <a:gd name="T41" fmla="*/ 5 h 94"/>
                  <a:gd name="T42" fmla="*/ 86 w 91"/>
                  <a:gd name="T43"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1" h="94">
                    <a:moveTo>
                      <a:pt x="86" y="0"/>
                    </a:moveTo>
                    <a:cubicBezTo>
                      <a:pt x="83" y="0"/>
                      <a:pt x="81" y="3"/>
                      <a:pt x="81" y="5"/>
                    </a:cubicBezTo>
                    <a:cubicBezTo>
                      <a:pt x="81" y="28"/>
                      <a:pt x="81" y="28"/>
                      <a:pt x="81" y="28"/>
                    </a:cubicBezTo>
                    <a:cubicBezTo>
                      <a:pt x="81" y="45"/>
                      <a:pt x="65" y="59"/>
                      <a:pt x="45" y="59"/>
                    </a:cubicBezTo>
                    <a:cubicBezTo>
                      <a:pt x="26" y="59"/>
                      <a:pt x="10" y="45"/>
                      <a:pt x="10" y="28"/>
                    </a:cubicBezTo>
                    <a:cubicBezTo>
                      <a:pt x="10" y="5"/>
                      <a:pt x="10" y="5"/>
                      <a:pt x="10" y="5"/>
                    </a:cubicBezTo>
                    <a:cubicBezTo>
                      <a:pt x="10" y="2"/>
                      <a:pt x="8" y="0"/>
                      <a:pt x="5" y="0"/>
                    </a:cubicBezTo>
                    <a:cubicBezTo>
                      <a:pt x="2" y="0"/>
                      <a:pt x="0" y="2"/>
                      <a:pt x="0" y="5"/>
                    </a:cubicBezTo>
                    <a:cubicBezTo>
                      <a:pt x="0" y="28"/>
                      <a:pt x="0" y="28"/>
                      <a:pt x="0" y="28"/>
                    </a:cubicBezTo>
                    <a:cubicBezTo>
                      <a:pt x="0" y="49"/>
                      <a:pt x="18" y="67"/>
                      <a:pt x="40" y="69"/>
                    </a:cubicBezTo>
                    <a:cubicBezTo>
                      <a:pt x="40" y="84"/>
                      <a:pt x="40" y="84"/>
                      <a:pt x="40" y="84"/>
                    </a:cubicBezTo>
                    <a:cubicBezTo>
                      <a:pt x="20" y="84"/>
                      <a:pt x="20" y="84"/>
                      <a:pt x="20" y="84"/>
                    </a:cubicBezTo>
                    <a:cubicBezTo>
                      <a:pt x="18" y="84"/>
                      <a:pt x="15" y="86"/>
                      <a:pt x="15" y="89"/>
                    </a:cubicBezTo>
                    <a:cubicBezTo>
                      <a:pt x="15" y="92"/>
                      <a:pt x="18" y="94"/>
                      <a:pt x="20" y="94"/>
                    </a:cubicBezTo>
                    <a:cubicBezTo>
                      <a:pt x="70" y="94"/>
                      <a:pt x="70" y="94"/>
                      <a:pt x="70" y="94"/>
                    </a:cubicBezTo>
                    <a:cubicBezTo>
                      <a:pt x="73" y="94"/>
                      <a:pt x="75" y="92"/>
                      <a:pt x="75" y="89"/>
                    </a:cubicBezTo>
                    <a:cubicBezTo>
                      <a:pt x="75" y="86"/>
                      <a:pt x="73" y="84"/>
                      <a:pt x="70" y="84"/>
                    </a:cubicBezTo>
                    <a:cubicBezTo>
                      <a:pt x="50" y="84"/>
                      <a:pt x="50" y="84"/>
                      <a:pt x="50" y="84"/>
                    </a:cubicBezTo>
                    <a:cubicBezTo>
                      <a:pt x="50" y="69"/>
                      <a:pt x="50" y="69"/>
                      <a:pt x="50" y="69"/>
                    </a:cubicBezTo>
                    <a:cubicBezTo>
                      <a:pt x="73" y="67"/>
                      <a:pt x="91" y="49"/>
                      <a:pt x="91" y="28"/>
                    </a:cubicBezTo>
                    <a:cubicBezTo>
                      <a:pt x="91" y="5"/>
                      <a:pt x="91" y="5"/>
                      <a:pt x="91" y="5"/>
                    </a:cubicBezTo>
                    <a:cubicBezTo>
                      <a:pt x="91" y="3"/>
                      <a:pt x="88" y="0"/>
                      <a:pt x="86" y="0"/>
                    </a:cubicBezTo>
                    <a:close/>
                  </a:path>
                </a:pathLst>
              </a:cu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8588" tIns="64294" rIns="128588" bIns="64294" numCol="1" spcCol="0" rtlCol="0" fromWordArt="0" anchor="ctr" anchorCtr="0" forceAA="0" compatLnSpc="1">
                <a:noAutofit/>
              </a:bodyPr>
              <a:lstStyle/>
              <a:p>
                <a:pPr algn="dist"/>
                <a:endParaRPr lang="zh-CN" altLang="en-US" sz="2250">
                  <a:solidFill>
                    <a:schemeClr val="bg1"/>
                  </a:solidFill>
                  <a:latin typeface="微软雅黑" panose="020B0503020204020204" pitchFamily="34" charset="-122"/>
                  <a:ea typeface="微软雅黑" panose="020B0503020204020204" pitchFamily="34" charset="-122"/>
                </a:endParaRPr>
              </a:p>
            </p:txBody>
          </p:sp>
        </p:grpSp>
      </p:grpSp>
      <p:sp>
        <p:nvSpPr>
          <p:cNvPr id="16" name="Text Box 20"/>
          <p:cNvSpPr txBox="1">
            <a:spLocks noChangeArrowheads="1"/>
          </p:cNvSpPr>
          <p:nvPr/>
        </p:nvSpPr>
        <p:spPr bwMode="auto">
          <a:xfrm>
            <a:off x="6930085" y="5864743"/>
            <a:ext cx="1826141" cy="3520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1690" dirty="0">
                <a:solidFill>
                  <a:schemeClr val="bg1"/>
                </a:solidFill>
                <a:latin typeface="微软雅黑" panose="020B0503020204020204" pitchFamily="34" charset="-122"/>
                <a:ea typeface="微软雅黑" panose="020B0503020204020204" pitchFamily="34" charset="-122"/>
              </a:rPr>
              <a:t>日期：</a:t>
            </a:r>
            <a:r>
              <a:rPr lang="en-US" altLang="zh-CN" sz="1690" dirty="0" smtClean="0">
                <a:solidFill>
                  <a:schemeClr val="bg1"/>
                </a:solidFill>
                <a:latin typeface="微软雅黑" panose="020B0503020204020204" pitchFamily="34" charset="-122"/>
                <a:ea typeface="微软雅黑" panose="020B0503020204020204" pitchFamily="34" charset="-122"/>
              </a:rPr>
              <a:t>2018.7.30</a:t>
            </a:r>
            <a:endParaRPr lang="en-US" altLang="zh-CN" sz="1690" dirty="0">
              <a:solidFill>
                <a:schemeClr val="bg1"/>
              </a:solidFill>
              <a:latin typeface="微软雅黑" panose="020B0503020204020204" pitchFamily="34" charset="-122"/>
              <a:ea typeface="微软雅黑" panose="020B0503020204020204" pitchFamily="34" charset="-122"/>
            </a:endParaRPr>
          </a:p>
        </p:txBody>
      </p:sp>
      <p:sp>
        <p:nvSpPr>
          <p:cNvPr id="17" name="矩形 16"/>
          <p:cNvSpPr/>
          <p:nvPr/>
        </p:nvSpPr>
        <p:spPr>
          <a:xfrm>
            <a:off x="4467320" y="5873532"/>
            <a:ext cx="1699504" cy="3520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1690" dirty="0">
                <a:solidFill>
                  <a:schemeClr val="bg1"/>
                </a:solidFill>
                <a:latin typeface="微软雅黑" panose="020B0503020204020204" pitchFamily="34" charset="-122"/>
                <a:ea typeface="微软雅黑" panose="020B0503020204020204" pitchFamily="34" charset="-122"/>
              </a:rPr>
              <a:t>汇报人</a:t>
            </a:r>
            <a:r>
              <a:rPr lang="zh-CN" altLang="en-US" sz="1690" dirty="0" smtClean="0">
                <a:solidFill>
                  <a:schemeClr val="bg1"/>
                </a:solidFill>
                <a:latin typeface="微软雅黑" panose="020B0503020204020204" pitchFamily="34" charset="-122"/>
                <a:ea typeface="微软雅黑" panose="020B0503020204020204" pitchFamily="34" charset="-122"/>
              </a:rPr>
              <a:t>：包图网</a:t>
            </a:r>
            <a:endParaRPr lang="zh-CN" altLang="en-US" sz="1690" dirty="0">
              <a:solidFill>
                <a:schemeClr val="bg1"/>
              </a:solidFill>
              <a:latin typeface="微软雅黑" panose="020B0503020204020204" pitchFamily="34" charset="-122"/>
              <a:ea typeface="微软雅黑" panose="020B0503020204020204" pitchFamily="34" charset="-122"/>
            </a:endParaRPr>
          </a:p>
        </p:txBody>
      </p:sp>
      <p:sp>
        <p:nvSpPr>
          <p:cNvPr id="18" name="文本占位符 2"/>
          <p:cNvSpPr txBox="1"/>
          <p:nvPr/>
        </p:nvSpPr>
        <p:spPr>
          <a:xfrm>
            <a:off x="2519969" y="5001458"/>
            <a:ext cx="7742726" cy="545342"/>
          </a:xfrm>
          <a:prstGeom prst="rect">
            <a:avLst/>
          </a:prstGeom>
          <a:noFill/>
        </p:spPr>
        <p:txBody>
          <a:bodyPr vert="horz" wrap="square" lIns="128588" tIns="64294" rIns="128588" bIns="64294" rtlCol="0" anchor="ctr">
            <a:spAutoFit/>
          </a:bodyPr>
          <a:lstStyle>
            <a:lvl1pPr marL="228600" indent="-228600" algn="ctr" defTabSz="914400" rtl="0" eaLnBrk="1" latinLnBrk="0" hangingPunct="1">
              <a:lnSpc>
                <a:spcPct val="90000"/>
              </a:lnSpc>
              <a:spcBef>
                <a:spcPts val="1000"/>
              </a:spcBef>
              <a:buFont typeface="Arial" panose="020B0604020202020204" pitchFamily="34" charset="0"/>
              <a:buChar char="•"/>
              <a:defRPr lang="zh-CN" altLang="en-US" sz="1800" b="1" i="0" kern="1200">
                <a:solidFill>
                  <a:schemeClr val="bg1"/>
                </a:solidFill>
                <a:effectLst>
                  <a:outerShdw blurRad="38100" dist="38100" dir="2700000" algn="tl">
                    <a:srgbClr val="000000">
                      <a:alpha val="43137"/>
                    </a:srgbClr>
                  </a:outerShdw>
                </a:effectLst>
                <a:latin typeface="+mn-lt"/>
                <a:ea typeface="+mn-ea"/>
                <a:cs typeface="+mn-ea"/>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buNone/>
            </a:pPr>
            <a:r>
              <a:rPr lang="en-US" altLang="zh-CN" sz="900" b="0" dirty="0">
                <a:effectLst/>
                <a:latin typeface="Arial" panose="020B0604020202020204" pitchFamily="34" charset="0"/>
                <a:cs typeface="Arial" panose="020B0604020202020204" pitchFamily="34" charset="0"/>
              </a:rPr>
              <a:t>A complete business plan A complete business </a:t>
            </a:r>
            <a:r>
              <a:rPr lang="en-US" altLang="zh-CN" sz="900" b="0" dirty="0" err="1">
                <a:effectLst/>
                <a:latin typeface="Arial" panose="020B0604020202020204" pitchFamily="34" charset="0"/>
                <a:cs typeface="Arial" panose="020B0604020202020204" pitchFamily="34" charset="0"/>
              </a:rPr>
              <a:t>planA</a:t>
            </a:r>
            <a:r>
              <a:rPr lang="en-US" altLang="zh-CN" sz="900" b="0" dirty="0">
                <a:effectLst/>
                <a:latin typeface="Arial" panose="020B0604020202020204" pitchFamily="34" charset="0"/>
                <a:cs typeface="Arial" panose="020B0604020202020204" pitchFamily="34" charset="0"/>
              </a:rPr>
              <a:t> complete business </a:t>
            </a:r>
            <a:r>
              <a:rPr lang="en-US" altLang="zh-CN" sz="900" b="0" dirty="0" err="1">
                <a:effectLst/>
                <a:latin typeface="Arial" panose="020B0604020202020204" pitchFamily="34" charset="0"/>
                <a:cs typeface="Arial" panose="020B0604020202020204" pitchFamily="34" charset="0"/>
              </a:rPr>
              <a:t>planA</a:t>
            </a:r>
            <a:r>
              <a:rPr lang="en-US" altLang="zh-CN" sz="900" b="0" dirty="0">
                <a:effectLst/>
                <a:latin typeface="Arial" panose="020B0604020202020204" pitchFamily="34" charset="0"/>
                <a:cs typeface="Arial" panose="020B0604020202020204" pitchFamily="34" charset="0"/>
              </a:rPr>
              <a:t> complete business </a:t>
            </a:r>
            <a:r>
              <a:rPr lang="en-US" altLang="zh-CN" sz="900" b="0" dirty="0" err="1">
                <a:effectLst/>
                <a:latin typeface="Arial" panose="020B0604020202020204" pitchFamily="34" charset="0"/>
                <a:cs typeface="Arial" panose="020B0604020202020204" pitchFamily="34" charset="0"/>
              </a:rPr>
              <a:t>planA</a:t>
            </a:r>
            <a:r>
              <a:rPr lang="en-US" altLang="zh-CN" sz="900" b="0" dirty="0">
                <a:effectLst/>
                <a:latin typeface="Arial" panose="020B0604020202020204" pitchFamily="34" charset="0"/>
                <a:cs typeface="Arial" panose="020B0604020202020204" pitchFamily="34" charset="0"/>
              </a:rPr>
              <a:t> complete business </a:t>
            </a:r>
            <a:r>
              <a:rPr lang="en-US" altLang="zh-CN" sz="900" b="0" dirty="0" err="1">
                <a:effectLst/>
                <a:latin typeface="Arial" panose="020B0604020202020204" pitchFamily="34" charset="0"/>
                <a:cs typeface="Arial" panose="020B0604020202020204" pitchFamily="34" charset="0"/>
              </a:rPr>
              <a:t>planA</a:t>
            </a:r>
            <a:r>
              <a:rPr lang="en-US" altLang="zh-CN" sz="900" b="0" dirty="0">
                <a:effectLst/>
                <a:latin typeface="Arial" panose="020B0604020202020204" pitchFamily="34" charset="0"/>
                <a:cs typeface="Arial" panose="020B0604020202020204" pitchFamily="34" charset="0"/>
              </a:rPr>
              <a:t> complete business </a:t>
            </a:r>
            <a:r>
              <a:rPr lang="en-US" altLang="zh-CN" sz="900" b="0" dirty="0" err="1">
                <a:effectLst/>
                <a:latin typeface="Arial" panose="020B0604020202020204" pitchFamily="34" charset="0"/>
                <a:cs typeface="Arial" panose="020B0604020202020204" pitchFamily="34" charset="0"/>
              </a:rPr>
              <a:t>planA</a:t>
            </a:r>
            <a:r>
              <a:rPr lang="en-US" altLang="zh-CN" sz="900" b="0" dirty="0">
                <a:effectLst/>
                <a:latin typeface="Arial" panose="020B0604020202020204" pitchFamily="34" charset="0"/>
                <a:cs typeface="Arial" panose="020B0604020202020204" pitchFamily="34" charset="0"/>
              </a:rPr>
              <a:t> complete business </a:t>
            </a:r>
            <a:r>
              <a:rPr lang="en-US" altLang="zh-CN" sz="900" b="0" dirty="0" err="1">
                <a:effectLst/>
                <a:latin typeface="Arial" panose="020B0604020202020204" pitchFamily="34" charset="0"/>
                <a:cs typeface="Arial" panose="020B0604020202020204" pitchFamily="34" charset="0"/>
              </a:rPr>
              <a:t>planA</a:t>
            </a:r>
            <a:r>
              <a:rPr lang="en-US" altLang="zh-CN" sz="900" b="0" dirty="0">
                <a:effectLst/>
                <a:latin typeface="Arial" panose="020B0604020202020204" pitchFamily="34" charset="0"/>
                <a:cs typeface="Arial" panose="020B0604020202020204" pitchFamily="34" charset="0"/>
              </a:rPr>
              <a:t> complete business </a:t>
            </a:r>
            <a:r>
              <a:rPr lang="en-US" altLang="zh-CN" sz="900" b="0" dirty="0" err="1">
                <a:effectLst/>
                <a:latin typeface="Arial" panose="020B0604020202020204" pitchFamily="34" charset="0"/>
                <a:cs typeface="Arial" panose="020B0604020202020204" pitchFamily="34" charset="0"/>
              </a:rPr>
              <a:t>planA</a:t>
            </a:r>
            <a:r>
              <a:rPr lang="en-US" altLang="zh-CN" sz="900" b="0" dirty="0">
                <a:effectLst/>
                <a:latin typeface="Arial" panose="020B0604020202020204" pitchFamily="34" charset="0"/>
                <a:cs typeface="Arial" panose="020B0604020202020204" pitchFamily="34" charset="0"/>
              </a:rPr>
              <a:t> complete business </a:t>
            </a:r>
            <a:r>
              <a:rPr lang="en-US" altLang="zh-CN" sz="900" b="0" dirty="0" err="1">
                <a:effectLst/>
                <a:latin typeface="Arial" panose="020B0604020202020204" pitchFamily="34" charset="0"/>
                <a:cs typeface="Arial" panose="020B0604020202020204" pitchFamily="34" charset="0"/>
              </a:rPr>
              <a:t>planA</a:t>
            </a:r>
            <a:r>
              <a:rPr lang="en-US" altLang="zh-CN" sz="900" b="0" dirty="0">
                <a:effectLst/>
                <a:latin typeface="Arial" panose="020B0604020202020204" pitchFamily="34" charset="0"/>
                <a:cs typeface="Arial" panose="020B0604020202020204" pitchFamily="34" charset="0"/>
              </a:rPr>
              <a:t> complete business plan</a:t>
            </a:r>
            <a:endParaRPr lang="zh-CN" altLang="en-US" sz="900" b="0" dirty="0">
              <a:effectLst/>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par>
                          <p:cTn id="15" fill="hold">
                            <p:stCondLst>
                              <p:cond delay="1000"/>
                            </p:stCondLst>
                            <p:childTnLst>
                              <p:par>
                                <p:cTn id="16" presetID="22" presetClass="entr" presetSubtype="4"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down)">
                                      <p:cBhvr>
                                        <p:cTn id="18" dur="500"/>
                                        <p:tgtEl>
                                          <p:spTgt spid="18"/>
                                        </p:tgtEl>
                                      </p:cBhvr>
                                    </p:animEffect>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left)">
                                      <p:cBhvr>
                                        <p:cTn id="28" dur="500"/>
                                        <p:tgtEl>
                                          <p:spTgt spid="17"/>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wipe(left)">
                                      <p:cBhvr>
                                        <p:cTn id="3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16" grpId="0"/>
      <p:bldP spid="17" grpId="0"/>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5"/>
          <p:cNvSpPr/>
          <p:nvPr/>
        </p:nvSpPr>
        <p:spPr>
          <a:xfrm>
            <a:off x="3003924" y="1302388"/>
            <a:ext cx="5854490" cy="3659055"/>
          </a:xfrm>
          <a:prstGeom prst="swooshArrow">
            <a:avLst>
              <a:gd name="adj1" fmla="val 25000"/>
              <a:gd name="adj2" fmla="val 25000"/>
            </a:avLst>
          </a:prstGeom>
          <a:solidFill>
            <a:schemeClr val="accent1"/>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lIns="0" tIns="0" rIns="0" bIns="0"/>
          <a:lstStyle/>
          <a:p>
            <a:pPr algn="just">
              <a:lnSpc>
                <a:spcPct val="120000"/>
              </a:lnSpc>
            </a:pPr>
            <a:endParaRPr lang="zh-CN" alt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Oval 6"/>
          <p:cNvSpPr/>
          <p:nvPr/>
        </p:nvSpPr>
        <p:spPr>
          <a:xfrm>
            <a:off x="3542903" y="3998413"/>
            <a:ext cx="152217" cy="152217"/>
          </a:xfrm>
          <a:prstGeom prst="ellipse">
            <a:avLst/>
          </a:pr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0" tIns="0" rIns="0" bIns="0"/>
          <a:lstStyle/>
          <a:p>
            <a:pPr algn="just">
              <a:lnSpc>
                <a:spcPct val="120000"/>
              </a:lnSpc>
            </a:pPr>
            <a:endParaRPr lang="zh-CN" alt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Oval 8"/>
          <p:cNvSpPr/>
          <p:nvPr/>
        </p:nvSpPr>
        <p:spPr>
          <a:xfrm>
            <a:off x="4886508" y="3003883"/>
            <a:ext cx="275161" cy="275161"/>
          </a:xfrm>
          <a:prstGeom prst="ellipse">
            <a:avLst/>
          </a:prstGeom>
          <a:solidFill>
            <a:srgbClr val="00132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0" tIns="0" rIns="0" bIns="0"/>
          <a:lstStyle/>
          <a:p>
            <a:pPr algn="just">
              <a:lnSpc>
                <a:spcPct val="120000"/>
              </a:lnSpc>
            </a:pPr>
            <a:endParaRPr lang="zh-CN" altLang="en-US" sz="800">
              <a:solidFill>
                <a:srgbClr val="00132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Oval 10"/>
          <p:cNvSpPr/>
          <p:nvPr/>
        </p:nvSpPr>
        <p:spPr>
          <a:xfrm>
            <a:off x="6502348" y="2398674"/>
            <a:ext cx="380542" cy="380542"/>
          </a:xfrm>
          <a:prstGeom prst="ellipse">
            <a:avLst/>
          </a:prstGeom>
          <a:solidFill>
            <a:schemeClr val="accent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0" tIns="0" rIns="0" bIns="0"/>
          <a:lstStyle/>
          <a:p>
            <a:pPr algn="just">
              <a:lnSpc>
                <a:spcPct val="120000"/>
              </a:lnSpc>
            </a:pPr>
            <a:endParaRPr lang="zh-CN" alt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TextBox 13"/>
          <p:cNvSpPr txBox="1"/>
          <p:nvPr/>
        </p:nvSpPr>
        <p:spPr>
          <a:xfrm>
            <a:off x="6502348" y="3111136"/>
            <a:ext cx="958196" cy="368935"/>
          </a:xfrm>
          <a:prstGeom prst="rect">
            <a:avLst/>
          </a:prstGeom>
          <a:noFill/>
        </p:spPr>
        <p:txBody>
          <a:bodyPr wrap="square" lIns="0" tIns="0" rIns="0" bIns="0" rtlCol="0">
            <a:spAutoFit/>
          </a:bodyPr>
          <a:lstStyle/>
          <a:p>
            <a:pPr algn="just">
              <a:lnSpc>
                <a:spcPct val="120000"/>
              </a:lnSpc>
            </a:pPr>
            <a:r>
              <a:rPr lang="en-US" sz="2000" b="1"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2018</a:t>
            </a:r>
            <a:endParaRPr lang="en-GB" sz="20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TextBox 15"/>
          <p:cNvSpPr txBox="1"/>
          <p:nvPr/>
        </p:nvSpPr>
        <p:spPr>
          <a:xfrm>
            <a:off x="2483332" y="2398675"/>
            <a:ext cx="754241" cy="369332"/>
          </a:xfrm>
          <a:prstGeom prst="rect">
            <a:avLst/>
          </a:prstGeom>
          <a:noFill/>
        </p:spPr>
        <p:txBody>
          <a:bodyPr wrap="square" lIns="0" tIns="0" rIns="0" bIns="0" rtlCol="0">
            <a:spAutoFit/>
          </a:bodyPr>
          <a:lstStyle/>
          <a:p>
            <a:pPr algn="just">
              <a:lnSpc>
                <a:spcPct val="120000"/>
              </a:lnSpc>
            </a:pPr>
            <a:r>
              <a:rPr lang="en-US" sz="2000" b="1"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2010</a:t>
            </a:r>
            <a:endParaRPr lang="en-GB" sz="20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Rectangle 19"/>
          <p:cNvSpPr/>
          <p:nvPr/>
        </p:nvSpPr>
        <p:spPr>
          <a:xfrm>
            <a:off x="6502348" y="3472309"/>
            <a:ext cx="2735339" cy="1034129"/>
          </a:xfrm>
          <a:prstGeom prst="rect">
            <a:avLst/>
          </a:prstGeom>
        </p:spPr>
        <p:txBody>
          <a:bodyPr wrap="square" lIns="0" tIns="0" rIns="0" bIns="0">
            <a:spAutoFit/>
          </a:bodyPr>
          <a:lstStyle/>
          <a:p>
            <a:pPr marL="0" lvl="1" indent="0" algn="just">
              <a:lnSpc>
                <a:spcPct val="120000"/>
              </a:lnSpc>
            </a:pPr>
            <a:r>
              <a:rPr lang="zh-CN" altLang="en-US" sz="1400" b="1" dirty="0">
                <a:solidFill>
                  <a:schemeClr val="bg1">
                    <a:lumMod val="65000"/>
                  </a:schemeClr>
                </a:solidFill>
                <a:latin typeface="Arial" panose="020B0604020202020204" pitchFamily="34" charset="0"/>
                <a:ea typeface="微软雅黑" panose="020B0503020204020204" pitchFamily="34" charset="-122"/>
                <a:cs typeface="+mn-ea"/>
              </a:rPr>
              <a:t>对内服务大商</a:t>
            </a:r>
            <a:r>
              <a:rPr lang="zh-CN" altLang="en-US" sz="1400" b="1" dirty="0" smtClean="0">
                <a:solidFill>
                  <a:schemeClr val="bg1">
                    <a:lumMod val="65000"/>
                  </a:schemeClr>
                </a:solidFill>
                <a:latin typeface="Arial" panose="020B0604020202020204" pitchFamily="34" charset="0"/>
                <a:ea typeface="微软雅黑" panose="020B0503020204020204" pitchFamily="34" charset="-122"/>
                <a:cs typeface="+mn-ea"/>
              </a:rPr>
              <a:t>所</a:t>
            </a:r>
            <a:endParaRPr lang="en-US" altLang="zh-CN" sz="1400" b="1" dirty="0" smtClean="0">
              <a:solidFill>
                <a:schemeClr val="bg1">
                  <a:lumMod val="65000"/>
                </a:schemeClr>
              </a:solidFill>
              <a:latin typeface="Arial" panose="020B0604020202020204" pitchFamily="34" charset="0"/>
              <a:ea typeface="微软雅黑" panose="020B0503020204020204" pitchFamily="34" charset="-122"/>
              <a:cs typeface="+mn-ea"/>
            </a:endParaRPr>
          </a:p>
          <a:p>
            <a:pPr marL="0" lvl="1" indent="0" algn="just">
              <a:lnSpc>
                <a:spcPct val="120000"/>
              </a:lnSpc>
            </a:pPr>
            <a:r>
              <a:rPr lang="zh-CN" altLang="en-US" sz="1400" b="1" dirty="0">
                <a:solidFill>
                  <a:schemeClr val="bg1">
                    <a:lumMod val="65000"/>
                  </a:schemeClr>
                </a:solidFill>
                <a:latin typeface="Arial" panose="020B0604020202020204" pitchFamily="34" charset="0"/>
                <a:ea typeface="微软雅黑" panose="020B0503020204020204" pitchFamily="34" charset="-122"/>
                <a:cs typeface="+mn-ea"/>
              </a:rPr>
              <a:t>对</a:t>
            </a:r>
            <a:r>
              <a:rPr lang="zh-CN" altLang="en-US" sz="1400" b="1" dirty="0" smtClean="0">
                <a:solidFill>
                  <a:schemeClr val="bg1">
                    <a:lumMod val="65000"/>
                  </a:schemeClr>
                </a:solidFill>
                <a:latin typeface="Arial" panose="020B0604020202020204" pitchFamily="34" charset="0"/>
                <a:ea typeface="微软雅黑" panose="020B0503020204020204" pitchFamily="34" charset="-122"/>
                <a:cs typeface="+mn-ea"/>
              </a:rPr>
              <a:t>外提供软件，数据，托管服务</a:t>
            </a:r>
            <a:endParaRPr lang="en-US" altLang="zh-CN" sz="1400" b="1" dirty="0">
              <a:solidFill>
                <a:schemeClr val="bg1">
                  <a:lumMod val="65000"/>
                </a:schemeClr>
              </a:solidFill>
              <a:latin typeface="Arial" panose="020B0604020202020204" pitchFamily="34" charset="0"/>
              <a:ea typeface="微软雅黑" panose="020B0503020204020204" pitchFamily="34" charset="-122"/>
              <a:cs typeface="+mn-ea"/>
            </a:endParaRPr>
          </a:p>
          <a:p>
            <a:pPr marL="0" lvl="1" indent="0" algn="just">
              <a:lnSpc>
                <a:spcPct val="120000"/>
              </a:lnSpc>
            </a:pPr>
            <a:endParaRPr lang="zh-CN" altLang="en-US" sz="2000" dirty="0"/>
          </a:p>
          <a:p>
            <a:pPr algn="just">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TextBox 22"/>
          <p:cNvSpPr txBox="1"/>
          <p:nvPr/>
        </p:nvSpPr>
        <p:spPr>
          <a:xfrm>
            <a:off x="2153943" y="5238369"/>
            <a:ext cx="1083630" cy="369332"/>
          </a:xfrm>
          <a:prstGeom prst="rect">
            <a:avLst/>
          </a:prstGeom>
          <a:noFill/>
        </p:spPr>
        <p:txBody>
          <a:bodyPr wrap="none" lIns="0" tIns="0" rIns="0" bIns="0" rtlCol="0">
            <a:spAutoFit/>
          </a:bodyPr>
          <a:lstStyle/>
          <a:p>
            <a:pPr algn="just">
              <a:lnSpc>
                <a:spcPct val="120000"/>
              </a:lnSpc>
            </a:pPr>
            <a:r>
              <a:rPr lang="en-US" sz="2000" b="1"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2005</a:t>
            </a:r>
            <a:r>
              <a:rPr lang="zh-CN" altLang="en-US" sz="2000" b="1"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成立</a:t>
            </a:r>
            <a:endParaRPr lang="en-GB" sz="20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Rectangle 23"/>
          <p:cNvSpPr/>
          <p:nvPr/>
        </p:nvSpPr>
        <p:spPr>
          <a:xfrm>
            <a:off x="1535849" y="5627857"/>
            <a:ext cx="2319819" cy="221599"/>
          </a:xfrm>
          <a:prstGeom prst="rect">
            <a:avLst/>
          </a:prstGeom>
        </p:spPr>
        <p:txBody>
          <a:bodyPr wrap="square" lIns="0" tIns="0" rIns="0" bIns="0">
            <a:spAutoFit/>
          </a:bodyPr>
          <a:lstStyle/>
          <a:p>
            <a:pPr algn="just">
              <a:lnSpc>
                <a:spcPct val="120000"/>
              </a:lnSpc>
            </a:pPr>
            <a:r>
              <a:rPr lang="zh-CN" altLang="en-US" sz="12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大连商品期货交易所旗下子公司</a:t>
            </a:r>
            <a:endParaRPr lang="en-GB" altLang="zh-CN"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TextBox 25"/>
          <p:cNvSpPr txBox="1"/>
          <p:nvPr/>
        </p:nvSpPr>
        <p:spPr>
          <a:xfrm>
            <a:off x="1446194" y="2917237"/>
            <a:ext cx="2894950" cy="387798"/>
          </a:xfrm>
          <a:prstGeom prst="rect">
            <a:avLst/>
          </a:prstGeom>
          <a:noFill/>
        </p:spPr>
        <p:txBody>
          <a:bodyPr wrap="square" lIns="0" tIns="0" rIns="0" bIns="0" rtlCol="0">
            <a:spAutoFit/>
          </a:bodyPr>
          <a:lstStyle/>
          <a:p>
            <a:pPr marL="228600" lvl="1" indent="-228600" defTabSz="889000">
              <a:lnSpc>
                <a:spcPct val="90000"/>
              </a:lnSpc>
              <a:spcAft>
                <a:spcPct val="15000"/>
              </a:spcAft>
              <a:buChar char="•"/>
            </a:pPr>
            <a:r>
              <a:rPr lang="zh-CN" altLang="en-US" sz="1400" b="1" dirty="0" smtClean="0">
                <a:solidFill>
                  <a:schemeClr val="bg1">
                    <a:lumMod val="65000"/>
                  </a:schemeClr>
                </a:solidFill>
                <a:latin typeface="Arial" panose="020B0604020202020204" pitchFamily="34" charset="0"/>
                <a:ea typeface="微软雅黑" panose="020B0503020204020204" pitchFamily="34" charset="-122"/>
                <a:cs typeface="+mn-ea"/>
              </a:rPr>
              <a:t>研</a:t>
            </a:r>
            <a:r>
              <a:rPr lang="zh-CN" altLang="en-US" sz="1400" b="1" dirty="0">
                <a:solidFill>
                  <a:schemeClr val="bg1">
                    <a:lumMod val="65000"/>
                  </a:schemeClr>
                </a:solidFill>
                <a:latin typeface="Arial" panose="020B0604020202020204" pitchFamily="34" charset="0"/>
                <a:ea typeface="微软雅黑" panose="020B0503020204020204" pitchFamily="34" charset="-122"/>
                <a:cs typeface="+mn-ea"/>
              </a:rPr>
              <a:t>发产品，对外提供托管资源服务</a:t>
            </a:r>
            <a:endParaRPr lang="zh-CN" altLang="en-US" sz="1400" b="1" dirty="0">
              <a:solidFill>
                <a:schemeClr val="bg1">
                  <a:lumMod val="65000"/>
                </a:schemeClr>
              </a:solidFill>
              <a:latin typeface="Arial" panose="020B0604020202020204" pitchFamily="34" charset="0"/>
              <a:ea typeface="微软雅黑" panose="020B0503020204020204" pitchFamily="34" charset="-122"/>
              <a:cs typeface="+mn-ea"/>
            </a:endParaRPr>
          </a:p>
        </p:txBody>
      </p:sp>
      <p:sp>
        <p:nvSpPr>
          <p:cNvPr id="54" name="文本框 53"/>
          <p:cNvSpPr txBox="1"/>
          <p:nvPr/>
        </p:nvSpPr>
        <p:spPr>
          <a:xfrm>
            <a:off x="417768" y="303022"/>
            <a:ext cx="1118081" cy="374375"/>
          </a:xfrm>
          <a:prstGeom prst="rect">
            <a:avLst/>
          </a:prstGeom>
          <a:noFill/>
        </p:spPr>
        <p:txBody>
          <a:bodyPr wrap="none" lIns="96434" tIns="48217" rIns="96434" bIns="48217" rtlCol="0">
            <a:spAutoFit/>
          </a:bodyPr>
          <a:lstStyle/>
          <a:p>
            <a:pPr defTabSz="963930"/>
            <a:r>
              <a:rPr lang="zh-CN" altLang="en-US" sz="1800" dirty="0" smtClean="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发展历程</a:t>
            </a:r>
            <a:endParaRPr lang="zh-CN" altLang="en-US" sz="18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p:txBody>
      </p:sp>
      <p:pic>
        <p:nvPicPr>
          <p:cNvPr id="15" name="图片 1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860278" y="172156"/>
            <a:ext cx="3893811" cy="75451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500"/>
                                        <p:tgtEl>
                                          <p:spTgt spid="24"/>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500" fill="hold"/>
                                        <p:tgtEl>
                                          <p:spTgt spid="26"/>
                                        </p:tgtEl>
                                        <p:attrNameLst>
                                          <p:attrName>ppt_x</p:attrName>
                                        </p:attrNameLst>
                                      </p:cBhvr>
                                      <p:tavLst>
                                        <p:tav tm="0">
                                          <p:val>
                                            <p:strVal val="#ppt_x"/>
                                          </p:val>
                                        </p:tav>
                                        <p:tav tm="100000">
                                          <p:val>
                                            <p:strVal val="#ppt_x"/>
                                          </p:val>
                                        </p:tav>
                                      </p:tavLst>
                                    </p:anim>
                                    <p:anim calcmode="lin" valueType="num">
                                      <p:cBhvr additive="base">
                                        <p:cTn id="41"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anim calcmode="lin" valueType="num">
                                      <p:cBhvr>
                                        <p:cTn id="46" dur="500" fill="hold"/>
                                        <p:tgtEl>
                                          <p:spTgt spid="11"/>
                                        </p:tgtEl>
                                        <p:attrNameLst>
                                          <p:attrName>ppt_w</p:attrName>
                                        </p:attrNameLst>
                                      </p:cBhvr>
                                      <p:tavLst>
                                        <p:tav tm="0">
                                          <p:val>
                                            <p:fltVal val="0"/>
                                          </p:val>
                                        </p:tav>
                                        <p:tav tm="100000">
                                          <p:val>
                                            <p:strVal val="#ppt_w"/>
                                          </p:val>
                                        </p:tav>
                                      </p:tavLst>
                                    </p:anim>
                                    <p:anim calcmode="lin" valueType="num">
                                      <p:cBhvr>
                                        <p:cTn id="47" dur="500" fill="hold"/>
                                        <p:tgtEl>
                                          <p:spTgt spid="11"/>
                                        </p:tgtEl>
                                        <p:attrNameLst>
                                          <p:attrName>ppt_h</p:attrName>
                                        </p:attrNameLst>
                                      </p:cBhvr>
                                      <p:tavLst>
                                        <p:tav tm="0">
                                          <p:val>
                                            <p:fltVal val="0"/>
                                          </p:val>
                                        </p:tav>
                                        <p:tav tm="100000">
                                          <p:val>
                                            <p:strVal val="#ppt_h"/>
                                          </p:val>
                                        </p:tav>
                                      </p:tavLst>
                                    </p:anim>
                                    <p:animEffect transition="in" filter="fade">
                                      <p:cBhvr>
                                        <p:cTn id="48" dur="500"/>
                                        <p:tgtEl>
                                          <p:spTgt spid="11"/>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500"/>
                                        <p:tgtEl>
                                          <p:spTgt spid="14"/>
                                        </p:tgtEl>
                                      </p:cBhvr>
                                    </p:animEffect>
                                  </p:childTnLst>
                                </p:cTn>
                              </p:par>
                              <p:par>
                                <p:cTn id="54" presetID="2" presetClass="entr" presetSubtype="2"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1" grpId="0" animBg="1"/>
      <p:bldP spid="14" grpId="0"/>
      <p:bldP spid="16" grpId="0"/>
      <p:bldP spid="20" grpId="0"/>
      <p:bldP spid="23" grpId="0"/>
      <p:bldP spid="24" grpId="0"/>
      <p:bldP spid="2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6926977" y="2062424"/>
            <a:ext cx="3837671" cy="3837673"/>
            <a:chOff x="7115266" y="1299207"/>
            <a:chExt cx="3142800" cy="3142800"/>
          </a:xfrm>
        </p:grpSpPr>
        <p:sp>
          <p:nvSpPr>
            <p:cNvPr id="5" name="Oval 18"/>
            <p:cNvSpPr/>
            <p:nvPr/>
          </p:nvSpPr>
          <p:spPr>
            <a:xfrm>
              <a:off x="7115266" y="1299207"/>
              <a:ext cx="3142800" cy="3142800"/>
            </a:xfrm>
            <a:prstGeom prst="ellipse">
              <a:avLst/>
            </a:prstGeom>
            <a:solidFill>
              <a:schemeClr val="accent4"/>
            </a:solidFill>
            <a:ln w="76200" cmpd="sng">
              <a:noFill/>
            </a:ln>
            <a:effectLst/>
          </p:spPr>
          <p:style>
            <a:lnRef idx="1">
              <a:schemeClr val="accent1"/>
            </a:lnRef>
            <a:fillRef idx="3">
              <a:schemeClr val="accent1"/>
            </a:fillRef>
            <a:effectRef idx="2">
              <a:schemeClr val="accent1"/>
            </a:effectRef>
            <a:fontRef idx="minor">
              <a:schemeClr val="lt1"/>
            </a:fontRef>
          </p:style>
          <p:txBody>
            <a:bodyPr lIns="111638" tIns="55819" rIns="111638" bIns="55819" rtlCol="0" anchor="ctr"/>
            <a:lstStyle/>
            <a:p>
              <a:pPr algn="ctr">
                <a:lnSpc>
                  <a:spcPct val="120000"/>
                </a:lnSpc>
              </a:pPr>
              <a:endParaRPr 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 name="TextBox 5"/>
            <p:cNvSpPr txBox="1"/>
            <p:nvPr/>
          </p:nvSpPr>
          <p:spPr>
            <a:xfrm>
              <a:off x="7852834" y="3037533"/>
              <a:ext cx="1660924" cy="109851"/>
            </a:xfrm>
            <a:prstGeom prst="rect">
              <a:avLst/>
            </a:prstGeom>
            <a:noFill/>
          </p:spPr>
          <p:txBody>
            <a:bodyPr wrap="square" lIns="0" tIns="0" rIns="0" bIns="0" rtlCol="0">
              <a:spAutoFit/>
            </a:bodyPr>
            <a:lstStyle/>
            <a:p>
              <a:pPr algn="just">
                <a:lnSpc>
                  <a:spcPct val="120000"/>
                </a:lnSpc>
              </a:pPr>
              <a:endPar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TextBox 6"/>
            <p:cNvSpPr txBox="1"/>
            <p:nvPr/>
          </p:nvSpPr>
          <p:spPr>
            <a:xfrm>
              <a:off x="8068391" y="2039519"/>
              <a:ext cx="1260244" cy="829240"/>
            </a:xfrm>
            <a:prstGeom prst="rect">
              <a:avLst/>
            </a:prstGeom>
            <a:noFill/>
          </p:spPr>
          <p:txBody>
            <a:bodyPr wrap="none" lIns="0" tIns="0" rIns="0" bIns="0" rtlCol="0">
              <a:spAutoFit/>
            </a:bodyPr>
            <a:lstStyle/>
            <a:p>
              <a:pPr algn="ctr">
                <a:lnSpc>
                  <a:spcPct val="120000"/>
                </a:lnSpc>
              </a:pPr>
              <a:r>
                <a:rPr lang="zh-CN" altLang="en-US" sz="60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共赢</a:t>
              </a:r>
              <a:endParaRPr lang="en-US" sz="6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TextBox 7"/>
            <p:cNvSpPr txBox="1"/>
            <p:nvPr/>
          </p:nvSpPr>
          <p:spPr>
            <a:xfrm>
              <a:off x="7702902" y="2826600"/>
              <a:ext cx="1892577" cy="749110"/>
            </a:xfrm>
            <a:prstGeom prst="rect">
              <a:avLst/>
            </a:prstGeom>
            <a:noFill/>
          </p:spPr>
          <p:txBody>
            <a:bodyPr wrap="square" lIns="0" tIns="0" rIns="0" bIns="0" rtlCol="0">
              <a:spAutoFit/>
            </a:bodyPr>
            <a:lstStyle/>
            <a:p>
              <a:pPr algn="ctr">
                <a:lnSpc>
                  <a:spcPct val="120000"/>
                </a:lnSpc>
              </a:pPr>
              <a:r>
                <a:rPr lang="zh-CN" altLang="en-US" sz="17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点为全行业提供高品质。</a:t>
              </a:r>
              <a:endParaRPr lang="en-US" altLang="zh-CN" sz="17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a:p>
              <a:pPr algn="ctr">
                <a:lnSpc>
                  <a:spcPct val="120000"/>
                </a:lnSpc>
              </a:pPr>
              <a:r>
                <a:rPr lang="zh-CN" altLang="en-US" sz="17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专业化的技术产品和技术服务</a:t>
              </a:r>
              <a:endParaRPr lang="zh-CN" altLang="en-US" sz="17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0" name="组合 19"/>
          <p:cNvGrpSpPr/>
          <p:nvPr/>
        </p:nvGrpSpPr>
        <p:grpSpPr>
          <a:xfrm>
            <a:off x="4416928" y="3681890"/>
            <a:ext cx="2484375" cy="2484376"/>
            <a:chOff x="2923938" y="2625442"/>
            <a:chExt cx="2034540" cy="2034540"/>
          </a:xfrm>
        </p:grpSpPr>
        <p:sp>
          <p:nvSpPr>
            <p:cNvPr id="2" name="Oval 14"/>
            <p:cNvSpPr/>
            <p:nvPr/>
          </p:nvSpPr>
          <p:spPr>
            <a:xfrm>
              <a:off x="2923938" y="2625442"/>
              <a:ext cx="2034540" cy="2034540"/>
            </a:xfrm>
            <a:prstGeom prst="ellipse">
              <a:avLst/>
            </a:prstGeom>
            <a:solidFill>
              <a:schemeClr val="accent2"/>
            </a:solidFill>
            <a:ln w="76200" cmpd="sng">
              <a:noFill/>
            </a:ln>
            <a:effectLst/>
          </p:spPr>
          <p:style>
            <a:lnRef idx="1">
              <a:schemeClr val="accent1"/>
            </a:lnRef>
            <a:fillRef idx="3">
              <a:schemeClr val="accent1"/>
            </a:fillRef>
            <a:effectRef idx="2">
              <a:schemeClr val="accent1"/>
            </a:effectRef>
            <a:fontRef idx="minor">
              <a:schemeClr val="lt1"/>
            </a:fontRef>
          </p:style>
          <p:txBody>
            <a:bodyPr lIns="111638" tIns="55819" rIns="111638" bIns="55819" rtlCol="0" anchor="ctr"/>
            <a:lstStyle/>
            <a:p>
              <a:pPr algn="ctr">
                <a:lnSpc>
                  <a:spcPct val="120000"/>
                </a:lnSpc>
              </a:pPr>
              <a:endParaRPr 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TextBox 11"/>
            <p:cNvSpPr txBox="1"/>
            <p:nvPr/>
          </p:nvSpPr>
          <p:spPr>
            <a:xfrm>
              <a:off x="3330550" y="3682938"/>
              <a:ext cx="1252095" cy="109851"/>
            </a:xfrm>
            <a:prstGeom prst="rect">
              <a:avLst/>
            </a:prstGeom>
            <a:noFill/>
          </p:spPr>
          <p:txBody>
            <a:bodyPr wrap="square" lIns="0" tIns="0" rIns="0" bIns="0" rtlCol="0">
              <a:spAutoFit/>
            </a:bodyPr>
            <a:lstStyle/>
            <a:p>
              <a:pPr algn="just">
                <a:lnSpc>
                  <a:spcPct val="120000"/>
                </a:lnSpc>
              </a:pPr>
              <a:endPar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TextBox 12"/>
            <p:cNvSpPr txBox="1"/>
            <p:nvPr/>
          </p:nvSpPr>
          <p:spPr>
            <a:xfrm>
              <a:off x="3530981" y="2801570"/>
              <a:ext cx="840162" cy="552827"/>
            </a:xfrm>
            <a:prstGeom prst="rect">
              <a:avLst/>
            </a:prstGeom>
            <a:noFill/>
          </p:spPr>
          <p:txBody>
            <a:bodyPr wrap="none" lIns="0" tIns="0" rIns="0" bIns="0" rtlCol="0">
              <a:spAutoFit/>
            </a:bodyPr>
            <a:lstStyle/>
            <a:p>
              <a:pPr algn="ctr">
                <a:lnSpc>
                  <a:spcPct val="120000"/>
                </a:lnSpc>
              </a:pPr>
              <a:r>
                <a:rPr lang="zh-CN" altLang="en-US" sz="40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创新</a:t>
              </a:r>
              <a:endParaRPr lang="en-US" sz="4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TextBox 13"/>
            <p:cNvSpPr txBox="1"/>
            <p:nvPr/>
          </p:nvSpPr>
          <p:spPr>
            <a:xfrm>
              <a:off x="3027974" y="3372935"/>
              <a:ext cx="1764342" cy="1270326"/>
            </a:xfrm>
            <a:prstGeom prst="rect">
              <a:avLst/>
            </a:prstGeom>
            <a:noFill/>
          </p:spPr>
          <p:txBody>
            <a:bodyPr wrap="none" lIns="0" tIns="0" rIns="0" bIns="0" rtlCol="0">
              <a:spAutoFit/>
            </a:bodyPr>
            <a:lstStyle/>
            <a:p>
              <a:pPr algn="ctr">
                <a:lnSpc>
                  <a:spcPct val="120000"/>
                </a:lnSpc>
              </a:pPr>
              <a:r>
                <a:rPr lang="zh-CN" altLang="en-US" sz="14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从简单的服务大商所转变为</a:t>
              </a:r>
              <a:endParaRPr lang="en-US" altLang="zh-CN" sz="14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a:p>
              <a:pPr algn="ctr">
                <a:lnSpc>
                  <a:spcPct val="120000"/>
                </a:lnSpc>
              </a:pPr>
              <a:r>
                <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服</a:t>
              </a:r>
              <a:r>
                <a:rPr lang="zh-CN" altLang="en-US" sz="14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务国内证券期货行业</a:t>
              </a:r>
              <a:endParaRPr lang="en-US" altLang="zh-CN" sz="14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a:p>
              <a:pPr algn="ctr">
                <a:lnSpc>
                  <a:spcPct val="120000"/>
                </a:lnSpc>
              </a:pPr>
              <a:r>
                <a:rPr lang="zh-CN" altLang="en-US" sz="14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集行业软件开发、基础设施</a:t>
              </a:r>
              <a:endParaRPr lang="en-US" altLang="zh-CN" sz="14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a:p>
              <a:pPr algn="ctr">
                <a:lnSpc>
                  <a:spcPct val="120000"/>
                </a:lnSpc>
              </a:pPr>
              <a:r>
                <a:rPr lang="zh-CN" altLang="en-US" sz="14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运营、数据增值服务、</a:t>
              </a:r>
              <a:endParaRPr lang="en-US" altLang="zh-CN" sz="14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a:p>
              <a:pPr algn="ctr">
                <a:lnSpc>
                  <a:spcPct val="120000"/>
                </a:lnSpc>
              </a:pPr>
              <a:r>
                <a:rPr lang="zh-CN" altLang="en-US" sz="14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多样化验收</a:t>
              </a:r>
              <a:r>
                <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测</a:t>
              </a:r>
              <a:r>
                <a:rPr lang="zh-CN" altLang="en-US" sz="14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试、</a:t>
              </a:r>
              <a:endParaRPr lang="en-US" altLang="zh-CN" sz="14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a:p>
              <a:pPr algn="ctr">
                <a:lnSpc>
                  <a:spcPct val="120000"/>
                </a:lnSpc>
              </a:pPr>
              <a:r>
                <a:rPr lang="zh-CN" altLang="en-US" sz="14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服务</a:t>
              </a:r>
              <a:endPar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1" name="组合 20"/>
          <p:cNvGrpSpPr/>
          <p:nvPr/>
        </p:nvGrpSpPr>
        <p:grpSpPr>
          <a:xfrm>
            <a:off x="4958989" y="1416262"/>
            <a:ext cx="2164329" cy="2255825"/>
            <a:chOff x="3743074" y="1151562"/>
            <a:chExt cx="1663582" cy="1663582"/>
          </a:xfrm>
        </p:grpSpPr>
        <p:sp>
          <p:nvSpPr>
            <p:cNvPr id="4" name="Oval 17"/>
            <p:cNvSpPr/>
            <p:nvPr/>
          </p:nvSpPr>
          <p:spPr>
            <a:xfrm>
              <a:off x="3743074" y="1151562"/>
              <a:ext cx="1663582" cy="1663582"/>
            </a:xfrm>
            <a:prstGeom prst="ellipse">
              <a:avLst/>
            </a:prstGeom>
            <a:solidFill>
              <a:schemeClr val="accent3"/>
            </a:solidFill>
            <a:ln w="76200" cmpd="sng">
              <a:noFill/>
            </a:ln>
            <a:effectLst/>
          </p:spPr>
          <p:style>
            <a:lnRef idx="1">
              <a:schemeClr val="accent1"/>
            </a:lnRef>
            <a:fillRef idx="3">
              <a:schemeClr val="accent1"/>
            </a:fillRef>
            <a:effectRef idx="2">
              <a:schemeClr val="accent1"/>
            </a:effectRef>
            <a:fontRef idx="minor">
              <a:schemeClr val="lt1"/>
            </a:fontRef>
          </p:style>
          <p:txBody>
            <a:bodyPr lIns="111638" tIns="55819" rIns="111638" bIns="55819" rtlCol="0" anchor="ctr"/>
            <a:lstStyle/>
            <a:p>
              <a:pPr algn="ctr">
                <a:lnSpc>
                  <a:spcPct val="120000"/>
                </a:lnSpc>
              </a:pPr>
              <a:endParaRPr 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TextBox 14"/>
            <p:cNvSpPr txBox="1"/>
            <p:nvPr/>
          </p:nvSpPr>
          <p:spPr>
            <a:xfrm>
              <a:off x="4030635" y="1903668"/>
              <a:ext cx="1119371" cy="595237"/>
            </a:xfrm>
            <a:prstGeom prst="rect">
              <a:avLst/>
            </a:prstGeom>
            <a:noFill/>
          </p:spPr>
          <p:txBody>
            <a:bodyPr wrap="square" lIns="0" tIns="0" rIns="0" bIns="0" rtlCol="0">
              <a:spAutoFit/>
            </a:bodyPr>
            <a:lstStyle/>
            <a:p>
              <a:pPr algn="just">
                <a:lnSpc>
                  <a:spcPct val="120000"/>
                </a:lnSpc>
              </a:pPr>
              <a:r>
                <a:rPr lang="zh-CN" altLang="en-US" sz="15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服务交易所</a:t>
              </a:r>
              <a:endParaRPr lang="en-US" altLang="zh-CN" sz="15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a:p>
              <a:pPr algn="just">
                <a:lnSpc>
                  <a:spcPct val="120000"/>
                </a:lnSpc>
              </a:pPr>
              <a:r>
                <a:rPr lang="zh-CN" altLang="en-US" sz="15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服</a:t>
              </a:r>
              <a:r>
                <a:rPr lang="zh-CN" altLang="en-US" sz="15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务会员单位</a:t>
              </a:r>
              <a:endParaRPr lang="en-US" altLang="zh-CN" sz="15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a:p>
              <a:pPr algn="just">
                <a:lnSpc>
                  <a:spcPct val="120000"/>
                </a:lnSpc>
              </a:pPr>
              <a:r>
                <a:rPr lang="zh-CN" altLang="en-US" sz="15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服</a:t>
              </a:r>
              <a:r>
                <a:rPr lang="zh-CN" altLang="en-US" sz="15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务金融市场</a:t>
              </a:r>
              <a:endParaRPr lang="en-US" altLang="zh-CN" sz="15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TextBox 15"/>
            <p:cNvSpPr txBox="1"/>
            <p:nvPr/>
          </p:nvSpPr>
          <p:spPr>
            <a:xfrm>
              <a:off x="4165654" y="1314546"/>
              <a:ext cx="840162" cy="552827"/>
            </a:xfrm>
            <a:prstGeom prst="rect">
              <a:avLst/>
            </a:prstGeom>
            <a:noFill/>
          </p:spPr>
          <p:txBody>
            <a:bodyPr wrap="none" lIns="0" tIns="0" rIns="0" bIns="0" rtlCol="0">
              <a:spAutoFit/>
            </a:bodyPr>
            <a:lstStyle/>
            <a:p>
              <a:pPr algn="ctr">
                <a:lnSpc>
                  <a:spcPct val="120000"/>
                </a:lnSpc>
              </a:pPr>
              <a:r>
                <a:rPr lang="zh-CN" altLang="en-US" sz="40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服务</a:t>
              </a:r>
              <a:endParaRPr lang="en-US" sz="4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TextBox 16"/>
            <p:cNvSpPr txBox="1"/>
            <p:nvPr/>
          </p:nvSpPr>
          <p:spPr>
            <a:xfrm>
              <a:off x="4588051" y="1847189"/>
              <a:ext cx="50" cy="129848"/>
            </a:xfrm>
            <a:prstGeom prst="rect">
              <a:avLst/>
            </a:prstGeom>
            <a:noFill/>
          </p:spPr>
          <p:txBody>
            <a:bodyPr wrap="none" lIns="0" tIns="0" rIns="0" bIns="0" rtlCol="0">
              <a:spAutoFit/>
            </a:bodyPr>
            <a:lstStyle/>
            <a:p>
              <a:pPr algn="ctr">
                <a:lnSpc>
                  <a:spcPct val="120000"/>
                </a:lnSpc>
              </a:pPr>
              <a:endParaRPr lang="zh-CN" altLang="en-US" sz="105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3" name="文本框 22"/>
          <p:cNvSpPr txBox="1"/>
          <p:nvPr/>
        </p:nvSpPr>
        <p:spPr>
          <a:xfrm>
            <a:off x="372973" y="362225"/>
            <a:ext cx="1118081" cy="374375"/>
          </a:xfrm>
          <a:prstGeom prst="rect">
            <a:avLst/>
          </a:prstGeom>
          <a:noFill/>
        </p:spPr>
        <p:txBody>
          <a:bodyPr wrap="none" lIns="96434" tIns="48217" rIns="96434" bIns="48217" rtlCol="0">
            <a:spAutoFit/>
          </a:bodyPr>
          <a:lstStyle/>
          <a:p>
            <a:pPr defTabSz="963930"/>
            <a:r>
              <a:rPr lang="zh-CN" altLang="en-US" sz="1800" dirty="0" smtClean="0">
                <a:solidFill>
                  <a:srgbClr val="E7E6E6">
                    <a:lumMod val="25000"/>
                  </a:srgbClr>
                </a:solidFill>
                <a:latin typeface="微软雅黑" panose="020B0503020204020204" pitchFamily="34" charset="-122"/>
                <a:ea typeface="微软雅黑" panose="020B0503020204020204" pitchFamily="34" charset="-122"/>
                <a:cs typeface="+mn-ea"/>
                <a:sym typeface="+mn-lt"/>
              </a:rPr>
              <a:t>公司理念</a:t>
            </a:r>
            <a:endParaRPr lang="zh-CN" altLang="en-US" sz="1800" dirty="0">
              <a:solidFill>
                <a:srgbClr val="E7E6E6">
                  <a:lumMod val="25000"/>
                </a:srgbClr>
              </a:solidFill>
              <a:latin typeface="微软雅黑" panose="020B0503020204020204" pitchFamily="34" charset="-122"/>
              <a:ea typeface="微软雅黑" panose="020B0503020204020204" pitchFamily="34" charset="-122"/>
              <a:cs typeface="+mn-ea"/>
              <a:sym typeface="+mn-lt"/>
            </a:endParaRPr>
          </a:p>
        </p:txBody>
      </p:sp>
      <p:grpSp>
        <p:nvGrpSpPr>
          <p:cNvPr id="19" name="组合 18"/>
          <p:cNvGrpSpPr/>
          <p:nvPr/>
        </p:nvGrpSpPr>
        <p:grpSpPr>
          <a:xfrm>
            <a:off x="1362667" y="1529626"/>
            <a:ext cx="3629269" cy="3666131"/>
            <a:chOff x="1362667" y="1529626"/>
            <a:chExt cx="3629269" cy="3666131"/>
          </a:xfrm>
        </p:grpSpPr>
        <p:grpSp>
          <p:nvGrpSpPr>
            <p:cNvPr id="18" name="组合 17"/>
            <p:cNvGrpSpPr/>
            <p:nvPr/>
          </p:nvGrpSpPr>
          <p:grpSpPr>
            <a:xfrm>
              <a:off x="1362667" y="1529626"/>
              <a:ext cx="3629269" cy="3666131"/>
              <a:chOff x="909267" y="1223879"/>
              <a:chExt cx="2506980" cy="2524385"/>
            </a:xfrm>
          </p:grpSpPr>
          <p:sp>
            <p:nvSpPr>
              <p:cNvPr id="3" name="Oval 16"/>
              <p:cNvSpPr/>
              <p:nvPr/>
            </p:nvSpPr>
            <p:spPr>
              <a:xfrm>
                <a:off x="909267" y="1241284"/>
                <a:ext cx="2506980" cy="2506980"/>
              </a:xfrm>
              <a:prstGeom prst="ellipse">
                <a:avLst/>
              </a:prstGeom>
              <a:solidFill>
                <a:schemeClr val="accent1"/>
              </a:solidFill>
              <a:ln w="76200" cmpd="sng">
                <a:noFill/>
              </a:ln>
              <a:effectLst/>
            </p:spPr>
            <p:style>
              <a:lnRef idx="1">
                <a:schemeClr val="accent1"/>
              </a:lnRef>
              <a:fillRef idx="3">
                <a:schemeClr val="accent1"/>
              </a:fillRef>
              <a:effectRef idx="2">
                <a:schemeClr val="accent1"/>
              </a:effectRef>
              <a:fontRef idx="minor">
                <a:schemeClr val="lt1"/>
              </a:fontRef>
            </p:style>
            <p:txBody>
              <a:bodyPr lIns="111638" tIns="55819" rIns="111638" bIns="55819" rtlCol="0" anchor="ctr"/>
              <a:lstStyle/>
              <a:p>
                <a:pPr algn="ctr">
                  <a:lnSpc>
                    <a:spcPct val="120000"/>
                  </a:lnSpc>
                </a:pPr>
                <a:endParaRPr 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TextBox 8"/>
              <p:cNvSpPr txBox="1"/>
              <p:nvPr/>
            </p:nvSpPr>
            <p:spPr>
              <a:xfrm>
                <a:off x="1493333" y="2719586"/>
                <a:ext cx="1334504" cy="109851"/>
              </a:xfrm>
              <a:prstGeom prst="rect">
                <a:avLst/>
              </a:prstGeom>
              <a:noFill/>
            </p:spPr>
            <p:txBody>
              <a:bodyPr wrap="square" lIns="0" tIns="0" rIns="0" bIns="0" rtlCol="0">
                <a:spAutoFit/>
              </a:bodyPr>
              <a:lstStyle/>
              <a:p>
                <a:pPr algn="just">
                  <a:lnSpc>
                    <a:spcPct val="120000"/>
                  </a:lnSpc>
                </a:pPr>
                <a:endPar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TextBox 9"/>
              <p:cNvSpPr txBox="1"/>
              <p:nvPr/>
            </p:nvSpPr>
            <p:spPr>
              <a:xfrm>
                <a:off x="1493333" y="1223879"/>
                <a:ext cx="1260244" cy="829240"/>
              </a:xfrm>
              <a:prstGeom prst="rect">
                <a:avLst/>
              </a:prstGeom>
              <a:noFill/>
            </p:spPr>
            <p:txBody>
              <a:bodyPr wrap="none" lIns="0" tIns="0" rIns="0" bIns="0" rtlCol="0">
                <a:spAutoFit/>
              </a:bodyPr>
              <a:lstStyle/>
              <a:p>
                <a:pPr algn="ctr">
                  <a:lnSpc>
                    <a:spcPct val="120000"/>
                  </a:lnSpc>
                </a:pPr>
                <a:r>
                  <a:rPr lang="zh-CN" altLang="en-US" sz="60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专业</a:t>
                </a:r>
                <a:endParaRPr lang="en-US" sz="6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TextBox 10"/>
              <p:cNvSpPr txBox="1"/>
              <p:nvPr/>
            </p:nvSpPr>
            <p:spPr>
              <a:xfrm>
                <a:off x="2168126" y="2514843"/>
                <a:ext cx="53" cy="192240"/>
              </a:xfrm>
              <a:prstGeom prst="rect">
                <a:avLst/>
              </a:prstGeom>
              <a:noFill/>
            </p:spPr>
            <p:txBody>
              <a:bodyPr wrap="none" lIns="0" tIns="0" rIns="0" bIns="0" rtlCol="0">
                <a:spAutoFit/>
              </a:bodyPr>
              <a:lstStyle/>
              <a:p>
                <a:pPr algn="ctr">
                  <a:lnSpc>
                    <a:spcPct val="120000"/>
                  </a:lnSpc>
                </a:pPr>
                <a:endPar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5" name="矩形 24"/>
            <p:cNvSpPr/>
            <p:nvPr/>
          </p:nvSpPr>
          <p:spPr>
            <a:xfrm>
              <a:off x="1968984" y="3076824"/>
              <a:ext cx="2567077" cy="1200329"/>
            </a:xfrm>
            <a:prstGeom prst="rect">
              <a:avLst/>
            </a:prstGeom>
          </p:spPr>
          <p:txBody>
            <a:bodyPr wrap="square">
              <a:spAutoFit/>
            </a:bodyPr>
            <a:lstStyle/>
            <a:p>
              <a:r>
                <a:rPr lang="zh-CN" altLang="en-US" dirty="0">
                  <a:ln w="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大连飞创信息技术有限公</a:t>
              </a:r>
              <a:r>
                <a:rPr lang="zh-CN" altLang="en-US" dirty="0" smtClean="0">
                  <a:ln w="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司是</a:t>
              </a:r>
              <a:r>
                <a:rPr lang="zh-CN" altLang="en-US" dirty="0">
                  <a:ln w="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信息产业部和大连市政府认定的“双软企业”</a:t>
              </a:r>
              <a:endParaRPr lang="zh-CN" altLang="en-US" dirty="0">
                <a:ln w="0"/>
                <a:solidFill>
                  <a:schemeClr val="bg1"/>
                </a:solidFill>
                <a:effectLst>
                  <a:outerShdw blurRad="38100" dist="19050" dir="2700000" algn="tl" rotWithShape="0">
                    <a:schemeClr val="dk1">
                      <a:alpha val="40000"/>
                    </a:schemeClr>
                  </a:outerShdw>
                </a:effectLst>
                <a:ea typeface="微软雅黑" panose="020B0503020204020204" pitchFamily="34" charset="-122"/>
              </a:endParaRPr>
            </a:p>
          </p:txBody>
        </p:sp>
      </p:grpSp>
      <p:pic>
        <p:nvPicPr>
          <p:cNvPr id="27" name="图片 2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860278" y="172156"/>
            <a:ext cx="3893811" cy="75451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p:cTn id="19" dur="500" fill="hold"/>
                                        <p:tgtEl>
                                          <p:spTgt spid="22"/>
                                        </p:tgtEl>
                                        <p:attrNameLst>
                                          <p:attrName>ppt_w</p:attrName>
                                        </p:attrNameLst>
                                      </p:cBhvr>
                                      <p:tavLst>
                                        <p:tav tm="0">
                                          <p:val>
                                            <p:fltVal val="0"/>
                                          </p:val>
                                        </p:tav>
                                        <p:tav tm="100000">
                                          <p:val>
                                            <p:strVal val="#ppt_w"/>
                                          </p:val>
                                        </p:tav>
                                      </p:tavLst>
                                    </p:anim>
                                    <p:anim calcmode="lin" valueType="num">
                                      <p:cBhvr>
                                        <p:cTn id="20" dur="500" fill="hold"/>
                                        <p:tgtEl>
                                          <p:spTgt spid="22"/>
                                        </p:tgtEl>
                                        <p:attrNameLst>
                                          <p:attrName>ppt_h</p:attrName>
                                        </p:attrNameLst>
                                      </p:cBhvr>
                                      <p:tavLst>
                                        <p:tav tm="0">
                                          <p:val>
                                            <p:fltVal val="0"/>
                                          </p:val>
                                        </p:tav>
                                        <p:tav tm="100000">
                                          <p:val>
                                            <p:strVal val="#ppt_h"/>
                                          </p:val>
                                        </p:tav>
                                      </p:tavLst>
                                    </p:anim>
                                    <p:animEffect transition="in" filter="fade">
                                      <p:cBhvr>
                                        <p:cTn id="21" dur="500"/>
                                        <p:tgtEl>
                                          <p:spTgt spid="22"/>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p:cTn id="25" dur="500" fill="hold"/>
                                        <p:tgtEl>
                                          <p:spTgt spid="19"/>
                                        </p:tgtEl>
                                        <p:attrNameLst>
                                          <p:attrName>ppt_w</p:attrName>
                                        </p:attrNameLst>
                                      </p:cBhvr>
                                      <p:tavLst>
                                        <p:tav tm="0">
                                          <p:val>
                                            <p:fltVal val="0"/>
                                          </p:val>
                                        </p:tav>
                                        <p:tav tm="100000">
                                          <p:val>
                                            <p:strVal val="#ppt_w"/>
                                          </p:val>
                                        </p:tav>
                                      </p:tavLst>
                                    </p:anim>
                                    <p:anim calcmode="lin" valueType="num">
                                      <p:cBhvr>
                                        <p:cTn id="26" dur="500" fill="hold"/>
                                        <p:tgtEl>
                                          <p:spTgt spid="19"/>
                                        </p:tgtEl>
                                        <p:attrNameLst>
                                          <p:attrName>ppt_h</p:attrName>
                                        </p:attrNameLst>
                                      </p:cBhvr>
                                      <p:tavLst>
                                        <p:tav tm="0">
                                          <p:val>
                                            <p:fltVal val="0"/>
                                          </p:val>
                                        </p:tav>
                                        <p:tav tm="100000">
                                          <p:val>
                                            <p:strVal val="#ppt_h"/>
                                          </p:val>
                                        </p:tav>
                                      </p:tavLst>
                                    </p:anim>
                                    <p:animEffect transition="in" filter="fade">
                                      <p:cBhvr>
                                        <p:cTn id="2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8"/>
          <p:cNvSpPr txBox="1"/>
          <p:nvPr/>
        </p:nvSpPr>
        <p:spPr>
          <a:xfrm>
            <a:off x="1748855" y="3422594"/>
            <a:ext cx="4859673" cy="871264"/>
          </a:xfrm>
          <a:prstGeom prst="rect">
            <a:avLst/>
          </a:prstGeom>
          <a:noFill/>
        </p:spPr>
        <p:txBody>
          <a:bodyPr wrap="square" rtlCol="0" anchor="ctr">
            <a:spAutoFit/>
          </a:bodyPr>
          <a:lstStyle/>
          <a:p>
            <a:pPr>
              <a:lnSpc>
                <a:spcPct val="120000"/>
              </a:lnSpc>
              <a:spcBef>
                <a:spcPts val="0"/>
              </a:spcBef>
              <a:spcAft>
                <a:spcPts val="0"/>
              </a:spcAft>
            </a:pPr>
            <a:r>
              <a:rPr lang="zh-CN" altLang="en-US" sz="4220" b="1" dirty="0" smtClean="0">
                <a:solidFill>
                  <a:schemeClr val="accent1"/>
                </a:solidFill>
                <a:latin typeface="Arial" panose="020B0604020202020204" pitchFamily="34" charset="0"/>
                <a:ea typeface="微软雅黑" panose="020B0503020204020204" pitchFamily="34" charset="-122"/>
                <a:sym typeface="Arial" panose="020B0604020202020204" pitchFamily="34" charset="0"/>
              </a:rPr>
              <a:t>产品介绍</a:t>
            </a:r>
            <a:endParaRPr lang="en-US" altLang="zh-CN" sz="44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矩形 6"/>
          <p:cNvSpPr/>
          <p:nvPr/>
        </p:nvSpPr>
        <p:spPr>
          <a:xfrm>
            <a:off x="2143653" y="6547248"/>
            <a:ext cx="3490785" cy="461665"/>
          </a:xfrm>
          <a:prstGeom prst="rect">
            <a:avLst/>
          </a:prstGeom>
        </p:spPr>
        <p:txBody>
          <a:bodyPr wrap="square">
            <a:spAutoFit/>
          </a:bodyPr>
          <a:lstStyle/>
          <a:p>
            <a:pPr>
              <a:lnSpc>
                <a:spcPct val="120000"/>
              </a:lnSpc>
              <a:spcBef>
                <a:spcPts val="0"/>
              </a:spcBef>
              <a:spcAft>
                <a:spcPts val="0"/>
              </a:spcAft>
            </a:pPr>
            <a:r>
              <a:rPr lang="zh-CN" altLang="en-US" sz="2000" b="1"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测试服务</a:t>
            </a:r>
            <a:endParaRPr lang="en-US" altLang="zh-CN" sz="20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矩形 7"/>
          <p:cNvSpPr/>
          <p:nvPr/>
        </p:nvSpPr>
        <p:spPr>
          <a:xfrm>
            <a:off x="2126429" y="4699350"/>
            <a:ext cx="3490785" cy="461665"/>
          </a:xfrm>
          <a:prstGeom prst="rect">
            <a:avLst/>
          </a:prstGeom>
        </p:spPr>
        <p:txBody>
          <a:bodyPr wrap="square">
            <a:spAutoFit/>
          </a:bodyPr>
          <a:lstStyle/>
          <a:p>
            <a:pPr>
              <a:lnSpc>
                <a:spcPct val="120000"/>
              </a:lnSpc>
              <a:spcBef>
                <a:spcPts val="0"/>
              </a:spcBef>
              <a:spcAft>
                <a:spcPts val="0"/>
              </a:spcAft>
            </a:pPr>
            <a:r>
              <a:rPr lang="zh-CN" altLang="en-US" sz="2000" b="1"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软件产品</a:t>
            </a:r>
            <a:endParaRPr lang="en-US" altLang="zh-CN" sz="20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矩形 8"/>
          <p:cNvSpPr/>
          <p:nvPr/>
        </p:nvSpPr>
        <p:spPr>
          <a:xfrm>
            <a:off x="2126428" y="5266400"/>
            <a:ext cx="3490785" cy="461665"/>
          </a:xfrm>
          <a:prstGeom prst="rect">
            <a:avLst/>
          </a:prstGeom>
        </p:spPr>
        <p:txBody>
          <a:bodyPr wrap="square">
            <a:spAutoFit/>
          </a:bodyPr>
          <a:lstStyle/>
          <a:p>
            <a:pPr>
              <a:lnSpc>
                <a:spcPct val="120000"/>
              </a:lnSpc>
              <a:spcBef>
                <a:spcPts val="0"/>
              </a:spcBef>
              <a:spcAft>
                <a:spcPts val="0"/>
              </a:spcAft>
            </a:pPr>
            <a:r>
              <a:rPr lang="zh-CN" altLang="en-US" sz="2000" b="1"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数据服务</a:t>
            </a:r>
            <a:endParaRPr lang="en-US" altLang="zh-CN" sz="20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11" name="直接连接符 10"/>
          <p:cNvCxnSpPr/>
          <p:nvPr/>
        </p:nvCxnSpPr>
        <p:spPr>
          <a:xfrm>
            <a:off x="1129026" y="4299717"/>
            <a:ext cx="11730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1129026" y="4369824"/>
            <a:ext cx="11730252"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矩形 12"/>
          <p:cNvSpPr/>
          <p:nvPr/>
        </p:nvSpPr>
        <p:spPr>
          <a:xfrm>
            <a:off x="6400340" y="508364"/>
            <a:ext cx="5644917" cy="3179969"/>
          </a:xfrm>
          <a:prstGeom prst="rect">
            <a:avLst/>
          </a:prstGeom>
          <a:blipFill dpi="0" rotWithShape="1">
            <a:blip r:embed="rId1"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5" name="图片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64939" y="6086680"/>
            <a:ext cx="3893811" cy="754511"/>
          </a:xfrm>
          <a:prstGeom prst="rect">
            <a:avLst/>
          </a:prstGeom>
        </p:spPr>
      </p:pic>
      <p:sp>
        <p:nvSpPr>
          <p:cNvPr id="2" name="矩形 1"/>
          <p:cNvSpPr/>
          <p:nvPr/>
        </p:nvSpPr>
        <p:spPr>
          <a:xfrm rot="10800000" flipV="1">
            <a:off x="2126428" y="5892507"/>
            <a:ext cx="5941904" cy="461665"/>
          </a:xfrm>
          <a:prstGeom prst="rect">
            <a:avLst/>
          </a:prstGeom>
        </p:spPr>
        <p:txBody>
          <a:bodyPr wrap="square">
            <a:spAutoFit/>
          </a:bodyPr>
          <a:lstStyle/>
          <a:p>
            <a:pPr>
              <a:lnSpc>
                <a:spcPct val="120000"/>
              </a:lnSpc>
              <a:spcBef>
                <a:spcPts val="0"/>
              </a:spcBef>
              <a:spcAft>
                <a:spcPts val="0"/>
              </a:spcAft>
            </a:pPr>
            <a:r>
              <a:rPr lang="zh-CN" altLang="en-US" sz="2000" b="1"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托管服务</a:t>
            </a:r>
            <a:endParaRPr lang="en-US" altLang="zh-CN" sz="20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advTm="0">
        <p14:prism/>
      </p:transition>
    </mc:Choice>
    <mc:Fallback>
      <p:transition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strVal val="4/3*#ppt_w"/>
                                          </p:val>
                                        </p:tav>
                                        <p:tav tm="100000">
                                          <p:val>
                                            <p:strVal val="#ppt_w"/>
                                          </p:val>
                                        </p:tav>
                                      </p:tavLst>
                                    </p:anim>
                                    <p:anim calcmode="lin" valueType="num">
                                      <p:cBhvr>
                                        <p:cTn id="8" dur="500" fill="hold"/>
                                        <p:tgtEl>
                                          <p:spTgt spid="13"/>
                                        </p:tgtEl>
                                        <p:attrNameLst>
                                          <p:attrName>ppt_h</p:attrName>
                                        </p:attrNameLst>
                                      </p:cBhvr>
                                      <p:tavLst>
                                        <p:tav tm="0">
                                          <p:val>
                                            <p:strVal val="4/3*#ppt_h"/>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left)">
                                      <p:cBhvr>
                                        <p:cTn id="16" dur="500"/>
                                        <p:tgtEl>
                                          <p:spTgt spid="12"/>
                                        </p:tgtEl>
                                      </p:cBhvr>
                                    </p:animEffect>
                                  </p:childTnLst>
                                </p:cTn>
                              </p:par>
                            </p:childTnLst>
                          </p:cTn>
                        </p:par>
                        <p:par>
                          <p:cTn id="17" fill="hold">
                            <p:stCondLst>
                              <p:cond delay="1500"/>
                            </p:stCondLst>
                            <p:childTnLst>
                              <p:par>
                                <p:cTn id="18" presetID="52" presetClass="entr" presetSubtype="0" fill="hold" grpId="0" nodeType="afterEffect">
                                  <p:stCondLst>
                                    <p:cond delay="0"/>
                                  </p:stCondLst>
                                  <p:iterate type="lt">
                                    <p:tmPct val="0"/>
                                  </p:iterate>
                                  <p:childTnLst>
                                    <p:set>
                                      <p:cBhvr>
                                        <p:cTn id="19" dur="1" fill="hold">
                                          <p:stCondLst>
                                            <p:cond delay="0"/>
                                          </p:stCondLst>
                                        </p:cTn>
                                        <p:tgtEl>
                                          <p:spTgt spid="8"/>
                                        </p:tgtEl>
                                        <p:attrNameLst>
                                          <p:attrName>style.visibility</p:attrName>
                                        </p:attrNameLst>
                                      </p:cBhvr>
                                      <p:to>
                                        <p:strVal val="visible"/>
                                      </p:to>
                                    </p:set>
                                    <p:animScale>
                                      <p:cBhvr>
                                        <p:cTn id="20"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1" dur="1000" decel="50000" fill="hold">
                                          <p:stCondLst>
                                            <p:cond delay="0"/>
                                          </p:stCondLst>
                                        </p:cTn>
                                        <p:tgtEl>
                                          <p:spTgt spid="8"/>
                                        </p:tgtEl>
                                        <p:attrNameLst>
                                          <p:attrName>ppt_x</p:attrName>
                                          <p:attrName>ppt_y</p:attrName>
                                        </p:attrNameLst>
                                      </p:cBhvr>
                                    </p:animMotion>
                                    <p:animEffect transition="in" filter="fade">
                                      <p:cBhvr>
                                        <p:cTn id="22" dur="1000"/>
                                        <p:tgtEl>
                                          <p:spTgt spid="8"/>
                                        </p:tgtEl>
                                      </p:cBhvr>
                                    </p:animEffect>
                                  </p:childTnLst>
                                </p:cTn>
                              </p:par>
                            </p:childTnLst>
                          </p:cTn>
                        </p:par>
                        <p:par>
                          <p:cTn id="23" fill="hold">
                            <p:stCondLst>
                              <p:cond delay="2500"/>
                            </p:stCondLst>
                            <p:childTnLst>
                              <p:par>
                                <p:cTn id="24" presetID="5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Scale>
                                      <p:cBhvr>
                                        <p:cTn id="26"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7" dur="1000" decel="50000" fill="hold">
                                          <p:stCondLst>
                                            <p:cond delay="0"/>
                                          </p:stCondLst>
                                        </p:cTn>
                                        <p:tgtEl>
                                          <p:spTgt spid="9"/>
                                        </p:tgtEl>
                                        <p:attrNameLst>
                                          <p:attrName>ppt_x</p:attrName>
                                          <p:attrName>ppt_y</p:attrName>
                                        </p:attrNameLst>
                                      </p:cBhvr>
                                    </p:animMotion>
                                    <p:animEffect transition="in" filter="fade">
                                      <p:cBhvr>
                                        <p:cTn id="28" dur="1000"/>
                                        <p:tgtEl>
                                          <p:spTgt spid="9"/>
                                        </p:tgtEl>
                                      </p:cBhvr>
                                    </p:animEffect>
                                  </p:childTnLst>
                                </p:cTn>
                              </p:par>
                            </p:childTnLst>
                          </p:cTn>
                        </p:par>
                        <p:par>
                          <p:cTn id="29" fill="hold">
                            <p:stCondLst>
                              <p:cond delay="3500"/>
                            </p:stCondLst>
                            <p:childTnLst>
                              <p:par>
                                <p:cTn id="30" presetID="52" presetClass="entr" presetSubtype="0"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Scale>
                                      <p:cBhvr>
                                        <p:cTn id="32"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1000" decel="50000" fill="hold">
                                          <p:stCondLst>
                                            <p:cond delay="0"/>
                                          </p:stCondLst>
                                        </p:cTn>
                                        <p:tgtEl>
                                          <p:spTgt spid="2"/>
                                        </p:tgtEl>
                                        <p:attrNameLst>
                                          <p:attrName>ppt_x</p:attrName>
                                          <p:attrName>ppt_y</p:attrName>
                                        </p:attrNameLst>
                                      </p:cBhvr>
                                    </p:animMotion>
                                    <p:animEffect transition="in" filter="fade">
                                      <p:cBhvr>
                                        <p:cTn id="34" dur="1000"/>
                                        <p:tgtEl>
                                          <p:spTgt spid="2"/>
                                        </p:tgtEl>
                                      </p:cBhvr>
                                    </p:animEffect>
                                  </p:childTnLst>
                                </p:cTn>
                              </p:par>
                            </p:childTnLst>
                          </p:cTn>
                        </p:par>
                        <p:par>
                          <p:cTn id="35" fill="hold">
                            <p:stCondLst>
                              <p:cond delay="4500"/>
                            </p:stCondLst>
                            <p:childTnLst>
                              <p:par>
                                <p:cTn id="36" presetID="52" presetClass="entr" presetSubtype="0"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Scale>
                                      <p:cBhvr>
                                        <p:cTn id="38"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9" dur="1000" decel="50000" fill="hold">
                                          <p:stCondLst>
                                            <p:cond delay="0"/>
                                          </p:stCondLst>
                                        </p:cTn>
                                        <p:tgtEl>
                                          <p:spTgt spid="7"/>
                                        </p:tgtEl>
                                        <p:attrNameLst>
                                          <p:attrName>ppt_x</p:attrName>
                                          <p:attrName>ppt_y</p:attrName>
                                        </p:attrNameLst>
                                      </p:cBhvr>
                                    </p:animMotion>
                                    <p:animEffect transition="in" filter="fade">
                                      <p:cBhvr>
                                        <p:cTn id="4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7" grpId="0"/>
      <p:bldP spid="8" grpId="0"/>
      <p:bldP spid="9" grpId="0"/>
      <p:bldP spid="13" grpId="0" animBg="1"/>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737987" y="2009070"/>
            <a:ext cx="4728486" cy="1276830"/>
            <a:chOff x="964706" y="2009070"/>
            <a:chExt cx="4728486" cy="1276830"/>
          </a:xfrm>
        </p:grpSpPr>
        <p:sp>
          <p:nvSpPr>
            <p:cNvPr id="69" name="Freeform 68"/>
            <p:cNvSpPr/>
            <p:nvPr/>
          </p:nvSpPr>
          <p:spPr>
            <a:xfrm>
              <a:off x="2291923" y="2088553"/>
              <a:ext cx="3401269" cy="1109677"/>
            </a:xfrm>
            <a:custGeom>
              <a:avLst/>
              <a:gdLst>
                <a:gd name="connsiteX0" fmla="*/ 131527 w 789146"/>
                <a:gd name="connsiteY0" fmla="*/ 0 h 2110763"/>
                <a:gd name="connsiteX1" fmla="*/ 657619 w 789146"/>
                <a:gd name="connsiteY1" fmla="*/ 0 h 2110763"/>
                <a:gd name="connsiteX2" fmla="*/ 750623 w 789146"/>
                <a:gd name="connsiteY2" fmla="*/ 38524 h 2110763"/>
                <a:gd name="connsiteX3" fmla="*/ 789146 w 789146"/>
                <a:gd name="connsiteY3" fmla="*/ 131528 h 2110763"/>
                <a:gd name="connsiteX4" fmla="*/ 789146 w 789146"/>
                <a:gd name="connsiteY4" fmla="*/ 2110763 h 2110763"/>
                <a:gd name="connsiteX5" fmla="*/ 789146 w 789146"/>
                <a:gd name="connsiteY5" fmla="*/ 2110763 h 2110763"/>
                <a:gd name="connsiteX6" fmla="*/ 789146 w 789146"/>
                <a:gd name="connsiteY6" fmla="*/ 2110763 h 2110763"/>
                <a:gd name="connsiteX7" fmla="*/ 0 w 789146"/>
                <a:gd name="connsiteY7" fmla="*/ 2110763 h 2110763"/>
                <a:gd name="connsiteX8" fmla="*/ 0 w 789146"/>
                <a:gd name="connsiteY8" fmla="*/ 2110763 h 2110763"/>
                <a:gd name="connsiteX9" fmla="*/ 0 w 789146"/>
                <a:gd name="connsiteY9" fmla="*/ 2110763 h 2110763"/>
                <a:gd name="connsiteX10" fmla="*/ 0 w 789146"/>
                <a:gd name="connsiteY10" fmla="*/ 131527 h 2110763"/>
                <a:gd name="connsiteX11" fmla="*/ 38524 w 789146"/>
                <a:gd name="connsiteY11" fmla="*/ 38523 h 2110763"/>
                <a:gd name="connsiteX12" fmla="*/ 131528 w 789146"/>
                <a:gd name="connsiteY12" fmla="*/ 0 h 2110763"/>
                <a:gd name="connsiteX13" fmla="*/ 131527 w 789146"/>
                <a:gd name="connsiteY13" fmla="*/ 0 h 211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9146" h="2110763">
                  <a:moveTo>
                    <a:pt x="789146" y="351802"/>
                  </a:moveTo>
                  <a:lnTo>
                    <a:pt x="789146" y="1758961"/>
                  </a:lnTo>
                  <a:cubicBezTo>
                    <a:pt x="789146" y="1852264"/>
                    <a:pt x="783965" y="1941748"/>
                    <a:pt x="774743" y="2007723"/>
                  </a:cubicBezTo>
                  <a:cubicBezTo>
                    <a:pt x="765521" y="2073698"/>
                    <a:pt x="753013" y="2110762"/>
                    <a:pt x="739972" y="2110762"/>
                  </a:cubicBezTo>
                  <a:lnTo>
                    <a:pt x="0" y="2110762"/>
                  </a:lnTo>
                  <a:lnTo>
                    <a:pt x="0" y="2110762"/>
                  </a:lnTo>
                  <a:lnTo>
                    <a:pt x="0" y="2110762"/>
                  </a:lnTo>
                  <a:lnTo>
                    <a:pt x="0" y="1"/>
                  </a:lnTo>
                  <a:lnTo>
                    <a:pt x="0" y="1"/>
                  </a:lnTo>
                  <a:lnTo>
                    <a:pt x="0" y="1"/>
                  </a:lnTo>
                  <a:lnTo>
                    <a:pt x="739972" y="1"/>
                  </a:lnTo>
                  <a:cubicBezTo>
                    <a:pt x="753014" y="1"/>
                    <a:pt x="765522" y="37065"/>
                    <a:pt x="774743" y="103043"/>
                  </a:cubicBezTo>
                  <a:cubicBezTo>
                    <a:pt x="783965" y="169018"/>
                    <a:pt x="789146" y="258502"/>
                    <a:pt x="789146" y="351805"/>
                  </a:cubicBezTo>
                  <a:lnTo>
                    <a:pt x="789146" y="351802"/>
                  </a:lnTo>
                  <a:close/>
                </a:path>
              </a:pathLst>
            </a:custGeom>
            <a:solidFill>
              <a:schemeClr val="tx1">
                <a:lumMod val="10000"/>
                <a:lumOff val="90000"/>
                <a:alpha val="90000"/>
              </a:schemeClr>
            </a:solidFill>
            <a:ln>
              <a:noFill/>
            </a:ln>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20017" tIns="73814" rIns="73814" bIns="73816" numCol="1" spcCol="1270" anchor="ctr" anchorCtr="0">
              <a:noAutofit/>
            </a:bodyPr>
            <a:lstStyle/>
            <a:p>
              <a:pPr marL="321310" lvl="1" indent="-321310" defTabSz="1374775">
                <a:lnSpc>
                  <a:spcPct val="120000"/>
                </a:lnSpc>
                <a:spcAft>
                  <a:spcPct val="15000"/>
                </a:spcAft>
                <a:buChar char="•"/>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a:p>
              <a:pPr marL="321310" lvl="1" indent="-321310" defTabSz="1374775">
                <a:lnSpc>
                  <a:spcPct val="120000"/>
                </a:lnSpc>
                <a:spcAft>
                  <a:spcPct val="15000"/>
                </a:spcAft>
                <a:buChar char="•"/>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4" name="Text Placeholder 3"/>
            <p:cNvSpPr txBox="1"/>
            <p:nvPr/>
          </p:nvSpPr>
          <p:spPr>
            <a:xfrm>
              <a:off x="3127652" y="2514123"/>
              <a:ext cx="2337372" cy="33239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85240">
                <a:lnSpc>
                  <a:spcPct val="120000"/>
                </a:lnSpc>
                <a:spcBef>
                  <a:spcPct val="20000"/>
                </a:spcBef>
                <a:defRPr/>
              </a:pPr>
              <a:r>
                <a:rPr lang="zh-CN" altLang="en-US" sz="1800" b="1" dirty="0" smtClean="0">
                  <a:solidFill>
                    <a:schemeClr val="tx1"/>
                  </a:solidFill>
                  <a:latin typeface="Arial" panose="020B0604020202020204" pitchFamily="34" charset="0"/>
                  <a:ea typeface="微软雅黑" panose="020B0503020204020204" pitchFamily="34" charset="-122"/>
                  <a:cs typeface="+mn-ea"/>
                  <a:sym typeface="Arial" panose="020B0604020202020204" pitchFamily="34" charset="0"/>
                </a:rPr>
                <a:t>软件产品</a:t>
              </a: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5" name="Freeform 45"/>
            <p:cNvSpPr>
              <a:spLocks noEditPoints="1"/>
            </p:cNvSpPr>
            <p:nvPr/>
          </p:nvSpPr>
          <p:spPr bwMode="auto">
            <a:xfrm>
              <a:off x="2545177" y="2460506"/>
              <a:ext cx="437275" cy="43727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1"/>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8" name="Rounded Rectangle 67"/>
            <p:cNvSpPr/>
            <p:nvPr/>
          </p:nvSpPr>
          <p:spPr>
            <a:xfrm>
              <a:off x="964706" y="2009070"/>
              <a:ext cx="1431664" cy="1276830"/>
            </a:xfrm>
            <a:prstGeom prst="roundRect">
              <a:avLst/>
            </a:prstGeom>
            <a:solidFill>
              <a:schemeClr val="accent1"/>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1437005">
                <a:lnSpc>
                  <a:spcPct val="120000"/>
                </a:lnSpc>
                <a:spcAft>
                  <a:spcPct val="35000"/>
                </a:spcAft>
              </a:pPr>
              <a:r>
                <a:rPr lang="en-US" sz="2000" dirty="0">
                  <a:latin typeface="Arial" panose="020B0604020202020204" pitchFamily="34" charset="0"/>
                  <a:ea typeface="微软雅黑" panose="020B0503020204020204" pitchFamily="34" charset="-122"/>
                  <a:cs typeface="+mn-ea"/>
                  <a:sym typeface="Arial" panose="020B0604020202020204" pitchFamily="34" charset="0"/>
                </a:rPr>
                <a:t>01</a:t>
              </a:r>
              <a:endParaRPr lang="en-US" sz="20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 name="组合 3"/>
          <p:cNvGrpSpPr/>
          <p:nvPr/>
        </p:nvGrpSpPr>
        <p:grpSpPr>
          <a:xfrm>
            <a:off x="737987" y="4106480"/>
            <a:ext cx="4808035" cy="1276827"/>
            <a:chOff x="964706" y="3434163"/>
            <a:chExt cx="4808035" cy="1276827"/>
          </a:xfrm>
        </p:grpSpPr>
        <p:sp>
          <p:nvSpPr>
            <p:cNvPr id="71" name="Freeform 70"/>
            <p:cNvSpPr/>
            <p:nvPr/>
          </p:nvSpPr>
          <p:spPr>
            <a:xfrm>
              <a:off x="2371472" y="3551642"/>
              <a:ext cx="3401269" cy="1109677"/>
            </a:xfrm>
            <a:custGeom>
              <a:avLst/>
              <a:gdLst>
                <a:gd name="connsiteX0" fmla="*/ 131527 w 789146"/>
                <a:gd name="connsiteY0" fmla="*/ 0 h 2110763"/>
                <a:gd name="connsiteX1" fmla="*/ 657619 w 789146"/>
                <a:gd name="connsiteY1" fmla="*/ 0 h 2110763"/>
                <a:gd name="connsiteX2" fmla="*/ 750623 w 789146"/>
                <a:gd name="connsiteY2" fmla="*/ 38524 h 2110763"/>
                <a:gd name="connsiteX3" fmla="*/ 789146 w 789146"/>
                <a:gd name="connsiteY3" fmla="*/ 131528 h 2110763"/>
                <a:gd name="connsiteX4" fmla="*/ 789146 w 789146"/>
                <a:gd name="connsiteY4" fmla="*/ 2110763 h 2110763"/>
                <a:gd name="connsiteX5" fmla="*/ 789146 w 789146"/>
                <a:gd name="connsiteY5" fmla="*/ 2110763 h 2110763"/>
                <a:gd name="connsiteX6" fmla="*/ 789146 w 789146"/>
                <a:gd name="connsiteY6" fmla="*/ 2110763 h 2110763"/>
                <a:gd name="connsiteX7" fmla="*/ 0 w 789146"/>
                <a:gd name="connsiteY7" fmla="*/ 2110763 h 2110763"/>
                <a:gd name="connsiteX8" fmla="*/ 0 w 789146"/>
                <a:gd name="connsiteY8" fmla="*/ 2110763 h 2110763"/>
                <a:gd name="connsiteX9" fmla="*/ 0 w 789146"/>
                <a:gd name="connsiteY9" fmla="*/ 2110763 h 2110763"/>
                <a:gd name="connsiteX10" fmla="*/ 0 w 789146"/>
                <a:gd name="connsiteY10" fmla="*/ 131527 h 2110763"/>
                <a:gd name="connsiteX11" fmla="*/ 38524 w 789146"/>
                <a:gd name="connsiteY11" fmla="*/ 38523 h 2110763"/>
                <a:gd name="connsiteX12" fmla="*/ 131528 w 789146"/>
                <a:gd name="connsiteY12" fmla="*/ 0 h 2110763"/>
                <a:gd name="connsiteX13" fmla="*/ 131527 w 789146"/>
                <a:gd name="connsiteY13" fmla="*/ 0 h 211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9146" h="2110763">
                  <a:moveTo>
                    <a:pt x="789146" y="351802"/>
                  </a:moveTo>
                  <a:lnTo>
                    <a:pt x="789146" y="1758961"/>
                  </a:lnTo>
                  <a:cubicBezTo>
                    <a:pt x="789146" y="1852264"/>
                    <a:pt x="783965" y="1941748"/>
                    <a:pt x="774743" y="2007723"/>
                  </a:cubicBezTo>
                  <a:cubicBezTo>
                    <a:pt x="765521" y="2073698"/>
                    <a:pt x="753013" y="2110762"/>
                    <a:pt x="739972" y="2110762"/>
                  </a:cubicBezTo>
                  <a:lnTo>
                    <a:pt x="0" y="2110762"/>
                  </a:lnTo>
                  <a:lnTo>
                    <a:pt x="0" y="2110762"/>
                  </a:lnTo>
                  <a:lnTo>
                    <a:pt x="0" y="2110762"/>
                  </a:lnTo>
                  <a:lnTo>
                    <a:pt x="0" y="1"/>
                  </a:lnTo>
                  <a:lnTo>
                    <a:pt x="0" y="1"/>
                  </a:lnTo>
                  <a:lnTo>
                    <a:pt x="0" y="1"/>
                  </a:lnTo>
                  <a:lnTo>
                    <a:pt x="739972" y="1"/>
                  </a:lnTo>
                  <a:cubicBezTo>
                    <a:pt x="753014" y="1"/>
                    <a:pt x="765522" y="37065"/>
                    <a:pt x="774743" y="103043"/>
                  </a:cubicBezTo>
                  <a:cubicBezTo>
                    <a:pt x="783965" y="169018"/>
                    <a:pt x="789146" y="258502"/>
                    <a:pt x="789146" y="351805"/>
                  </a:cubicBezTo>
                  <a:lnTo>
                    <a:pt x="789146" y="351802"/>
                  </a:lnTo>
                  <a:close/>
                </a:path>
              </a:pathLst>
            </a:custGeom>
            <a:solidFill>
              <a:schemeClr val="tx1">
                <a:lumMod val="10000"/>
                <a:lumOff val="90000"/>
                <a:alpha val="90000"/>
              </a:schemeClr>
            </a:solidFill>
            <a:ln>
              <a:noFill/>
            </a:ln>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20017" tIns="73816" rIns="73814" bIns="73814" numCol="1" spcCol="1270" anchor="ctr" anchorCtr="0">
              <a:noAutofit/>
            </a:bodyPr>
            <a:lstStyle/>
            <a:p>
              <a:pPr marL="321310" lvl="1" indent="-321310" defTabSz="1374775">
                <a:lnSpc>
                  <a:spcPct val="120000"/>
                </a:lnSpc>
                <a:spcAft>
                  <a:spcPct val="15000"/>
                </a:spcAft>
                <a:buChar char="•"/>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a:p>
              <a:pPr marL="321310" lvl="1" indent="-321310" defTabSz="1374775">
                <a:lnSpc>
                  <a:spcPct val="120000"/>
                </a:lnSpc>
                <a:spcAft>
                  <a:spcPct val="15000"/>
                </a:spcAft>
                <a:buChar char="•"/>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8" name="Text Placeholder 3"/>
            <p:cNvSpPr txBox="1"/>
            <p:nvPr/>
          </p:nvSpPr>
          <p:spPr>
            <a:xfrm>
              <a:off x="3102230" y="3894543"/>
              <a:ext cx="2362794" cy="33239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85240">
                <a:lnSpc>
                  <a:spcPct val="120000"/>
                </a:lnSpc>
                <a:spcBef>
                  <a:spcPct val="20000"/>
                </a:spcBef>
                <a:defRPr/>
              </a:pPr>
              <a:r>
                <a:rPr lang="zh-CN" altLang="en-US" sz="1800" b="1" dirty="0" smtClean="0">
                  <a:solidFill>
                    <a:schemeClr val="tx1"/>
                  </a:solidFill>
                  <a:latin typeface="Arial" panose="020B0604020202020204" pitchFamily="34" charset="0"/>
                  <a:ea typeface="微软雅黑" panose="020B0503020204020204" pitchFamily="34" charset="-122"/>
                  <a:cs typeface="+mn-ea"/>
                  <a:sym typeface="Arial" panose="020B0604020202020204" pitchFamily="34" charset="0"/>
                </a:rPr>
                <a:t>托管服务</a:t>
              </a:r>
              <a:endParaRPr lang="en-US" altLang="zh-CN" sz="1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9" name="Freeform 45"/>
            <p:cNvSpPr>
              <a:spLocks noEditPoints="1"/>
            </p:cNvSpPr>
            <p:nvPr/>
          </p:nvSpPr>
          <p:spPr bwMode="auto">
            <a:xfrm>
              <a:off x="2545177" y="3880979"/>
              <a:ext cx="437275" cy="43727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2"/>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0" name="Rounded Rectangle 69"/>
            <p:cNvSpPr/>
            <p:nvPr/>
          </p:nvSpPr>
          <p:spPr>
            <a:xfrm>
              <a:off x="964706" y="3434163"/>
              <a:ext cx="1431664" cy="1276827"/>
            </a:xfrm>
            <a:prstGeom prst="roundRect">
              <a:avLst/>
            </a:prstGeom>
            <a:solidFill>
              <a:schemeClr val="accent2"/>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1437005">
                <a:lnSpc>
                  <a:spcPct val="120000"/>
                </a:lnSpc>
                <a:spcAft>
                  <a:spcPct val="35000"/>
                </a:spcAft>
              </a:pPr>
              <a:r>
                <a:rPr lang="en-US" sz="2000" dirty="0" smtClean="0">
                  <a:latin typeface="Arial" panose="020B0604020202020204" pitchFamily="34" charset="0"/>
                  <a:ea typeface="微软雅黑" panose="020B0503020204020204" pitchFamily="34" charset="-122"/>
                  <a:cs typeface="+mn-ea"/>
                  <a:sym typeface="Arial" panose="020B0604020202020204" pitchFamily="34" charset="0"/>
                </a:rPr>
                <a:t>03</a:t>
              </a:r>
              <a:endParaRPr lang="en-US" sz="20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 name="组合 2"/>
          <p:cNvGrpSpPr/>
          <p:nvPr/>
        </p:nvGrpSpPr>
        <p:grpSpPr>
          <a:xfrm>
            <a:off x="7072277" y="2009070"/>
            <a:ext cx="4821767" cy="1276830"/>
            <a:chOff x="7072277" y="2009070"/>
            <a:chExt cx="4821767" cy="1276830"/>
          </a:xfrm>
        </p:grpSpPr>
        <p:sp>
          <p:nvSpPr>
            <p:cNvPr id="46" name="Freeform 45"/>
            <p:cNvSpPr/>
            <p:nvPr/>
          </p:nvSpPr>
          <p:spPr>
            <a:xfrm flipH="1">
              <a:off x="7072277" y="2105973"/>
              <a:ext cx="3401269" cy="1109677"/>
            </a:xfrm>
            <a:custGeom>
              <a:avLst/>
              <a:gdLst>
                <a:gd name="connsiteX0" fmla="*/ 131527 w 789146"/>
                <a:gd name="connsiteY0" fmla="*/ 0 h 2110763"/>
                <a:gd name="connsiteX1" fmla="*/ 657619 w 789146"/>
                <a:gd name="connsiteY1" fmla="*/ 0 h 2110763"/>
                <a:gd name="connsiteX2" fmla="*/ 750623 w 789146"/>
                <a:gd name="connsiteY2" fmla="*/ 38524 h 2110763"/>
                <a:gd name="connsiteX3" fmla="*/ 789146 w 789146"/>
                <a:gd name="connsiteY3" fmla="*/ 131528 h 2110763"/>
                <a:gd name="connsiteX4" fmla="*/ 789146 w 789146"/>
                <a:gd name="connsiteY4" fmla="*/ 2110763 h 2110763"/>
                <a:gd name="connsiteX5" fmla="*/ 789146 w 789146"/>
                <a:gd name="connsiteY5" fmla="*/ 2110763 h 2110763"/>
                <a:gd name="connsiteX6" fmla="*/ 789146 w 789146"/>
                <a:gd name="connsiteY6" fmla="*/ 2110763 h 2110763"/>
                <a:gd name="connsiteX7" fmla="*/ 0 w 789146"/>
                <a:gd name="connsiteY7" fmla="*/ 2110763 h 2110763"/>
                <a:gd name="connsiteX8" fmla="*/ 0 w 789146"/>
                <a:gd name="connsiteY8" fmla="*/ 2110763 h 2110763"/>
                <a:gd name="connsiteX9" fmla="*/ 0 w 789146"/>
                <a:gd name="connsiteY9" fmla="*/ 2110763 h 2110763"/>
                <a:gd name="connsiteX10" fmla="*/ 0 w 789146"/>
                <a:gd name="connsiteY10" fmla="*/ 131527 h 2110763"/>
                <a:gd name="connsiteX11" fmla="*/ 38524 w 789146"/>
                <a:gd name="connsiteY11" fmla="*/ 38523 h 2110763"/>
                <a:gd name="connsiteX12" fmla="*/ 131528 w 789146"/>
                <a:gd name="connsiteY12" fmla="*/ 0 h 2110763"/>
                <a:gd name="connsiteX13" fmla="*/ 131527 w 789146"/>
                <a:gd name="connsiteY13" fmla="*/ 0 h 211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9146" h="2110763">
                  <a:moveTo>
                    <a:pt x="789146" y="351802"/>
                  </a:moveTo>
                  <a:lnTo>
                    <a:pt x="789146" y="1758961"/>
                  </a:lnTo>
                  <a:cubicBezTo>
                    <a:pt x="789146" y="1852264"/>
                    <a:pt x="783965" y="1941748"/>
                    <a:pt x="774743" y="2007723"/>
                  </a:cubicBezTo>
                  <a:cubicBezTo>
                    <a:pt x="765521" y="2073698"/>
                    <a:pt x="753013" y="2110762"/>
                    <a:pt x="739972" y="2110762"/>
                  </a:cubicBezTo>
                  <a:lnTo>
                    <a:pt x="0" y="2110762"/>
                  </a:lnTo>
                  <a:lnTo>
                    <a:pt x="0" y="2110762"/>
                  </a:lnTo>
                  <a:lnTo>
                    <a:pt x="0" y="2110762"/>
                  </a:lnTo>
                  <a:lnTo>
                    <a:pt x="0" y="1"/>
                  </a:lnTo>
                  <a:lnTo>
                    <a:pt x="0" y="1"/>
                  </a:lnTo>
                  <a:lnTo>
                    <a:pt x="0" y="1"/>
                  </a:lnTo>
                  <a:lnTo>
                    <a:pt x="739972" y="1"/>
                  </a:lnTo>
                  <a:cubicBezTo>
                    <a:pt x="753014" y="1"/>
                    <a:pt x="765522" y="37065"/>
                    <a:pt x="774743" y="103043"/>
                  </a:cubicBezTo>
                  <a:cubicBezTo>
                    <a:pt x="783965" y="169018"/>
                    <a:pt x="789146" y="258502"/>
                    <a:pt x="789146" y="351805"/>
                  </a:cubicBezTo>
                  <a:lnTo>
                    <a:pt x="789146" y="351802"/>
                  </a:lnTo>
                  <a:close/>
                </a:path>
              </a:pathLst>
            </a:custGeom>
            <a:solidFill>
              <a:schemeClr val="tx1">
                <a:lumMod val="10000"/>
                <a:lumOff val="90000"/>
                <a:alpha val="90000"/>
              </a:schemeClr>
            </a:solidFill>
            <a:ln>
              <a:noFill/>
            </a:ln>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20017" tIns="73814" rIns="73814" bIns="73816" numCol="1" spcCol="1270" anchor="ctr" anchorCtr="0">
              <a:noAutofit/>
            </a:bodyPr>
            <a:lstStyle/>
            <a:p>
              <a:pPr marL="321310" lvl="1" indent="-321310" defTabSz="1374775">
                <a:lnSpc>
                  <a:spcPct val="120000"/>
                </a:lnSpc>
                <a:spcAft>
                  <a:spcPct val="15000"/>
                </a:spcAft>
                <a:buChar char="•"/>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a:p>
              <a:pPr marL="321310" lvl="1" indent="-321310" defTabSz="1374775">
                <a:lnSpc>
                  <a:spcPct val="120000"/>
                </a:lnSpc>
                <a:spcAft>
                  <a:spcPct val="15000"/>
                </a:spcAft>
                <a:buChar char="•"/>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4" name="Freeform 45"/>
            <p:cNvSpPr>
              <a:spLocks noEditPoints="1"/>
            </p:cNvSpPr>
            <p:nvPr/>
          </p:nvSpPr>
          <p:spPr bwMode="auto">
            <a:xfrm>
              <a:off x="9849513" y="2460506"/>
              <a:ext cx="437275" cy="43727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7" name="Text Placeholder 3"/>
            <p:cNvSpPr txBox="1"/>
            <p:nvPr/>
          </p:nvSpPr>
          <p:spPr>
            <a:xfrm>
              <a:off x="7315336" y="2514123"/>
              <a:ext cx="2362794" cy="33239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85240">
                <a:lnSpc>
                  <a:spcPct val="120000"/>
                </a:lnSpc>
                <a:spcBef>
                  <a:spcPct val="20000"/>
                </a:spcBef>
                <a:defRPr/>
              </a:pPr>
              <a:r>
                <a:rPr lang="zh-CN" altLang="en-US" sz="1800" b="1" dirty="0" smtClean="0">
                  <a:solidFill>
                    <a:schemeClr val="tx1"/>
                  </a:solidFill>
                  <a:latin typeface="Arial" panose="020B0604020202020204" pitchFamily="34" charset="0"/>
                  <a:ea typeface="微软雅黑" panose="020B0503020204020204" pitchFamily="34" charset="-122"/>
                  <a:cs typeface="+mn-ea"/>
                  <a:sym typeface="Arial" panose="020B0604020202020204" pitchFamily="34" charset="0"/>
                </a:rPr>
                <a:t>数据服务</a:t>
              </a:r>
              <a:endParaRPr lang="en-US" altLang="zh-CN" sz="1800" b="1"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Rounded Rectangle 44"/>
            <p:cNvSpPr/>
            <p:nvPr/>
          </p:nvSpPr>
          <p:spPr>
            <a:xfrm flipH="1">
              <a:off x="10462380" y="2009070"/>
              <a:ext cx="1431664" cy="1276830"/>
            </a:xfrm>
            <a:prstGeom prst="roundRect">
              <a:avLst/>
            </a:prstGeom>
            <a:solidFill>
              <a:schemeClr val="accent4"/>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1437005">
                <a:lnSpc>
                  <a:spcPct val="120000"/>
                </a:lnSpc>
                <a:spcAft>
                  <a:spcPct val="35000"/>
                </a:spcAft>
              </a:pPr>
              <a:r>
                <a:rPr lang="en-US" sz="2000" dirty="0" smtClean="0">
                  <a:latin typeface="Arial" panose="020B0604020202020204" pitchFamily="34" charset="0"/>
                  <a:ea typeface="微软雅黑" panose="020B0503020204020204" pitchFamily="34" charset="-122"/>
                  <a:cs typeface="+mn-ea"/>
                  <a:sym typeface="Arial" panose="020B0604020202020204" pitchFamily="34" charset="0"/>
                </a:rPr>
                <a:t>02</a:t>
              </a:r>
              <a:endParaRPr lang="en-US" sz="20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 name="组合 4"/>
          <p:cNvGrpSpPr/>
          <p:nvPr/>
        </p:nvGrpSpPr>
        <p:grpSpPr>
          <a:xfrm>
            <a:off x="7095245" y="4140383"/>
            <a:ext cx="4821766" cy="1276827"/>
            <a:chOff x="7072278" y="3434163"/>
            <a:chExt cx="4821766" cy="1276827"/>
          </a:xfrm>
        </p:grpSpPr>
        <p:sp>
          <p:nvSpPr>
            <p:cNvPr id="63" name="Freeform 62"/>
            <p:cNvSpPr/>
            <p:nvPr/>
          </p:nvSpPr>
          <p:spPr>
            <a:xfrm flipH="1">
              <a:off x="7072278" y="3513643"/>
              <a:ext cx="3401269" cy="1109677"/>
            </a:xfrm>
            <a:custGeom>
              <a:avLst/>
              <a:gdLst>
                <a:gd name="connsiteX0" fmla="*/ 131527 w 789146"/>
                <a:gd name="connsiteY0" fmla="*/ 0 h 2110763"/>
                <a:gd name="connsiteX1" fmla="*/ 657619 w 789146"/>
                <a:gd name="connsiteY1" fmla="*/ 0 h 2110763"/>
                <a:gd name="connsiteX2" fmla="*/ 750623 w 789146"/>
                <a:gd name="connsiteY2" fmla="*/ 38524 h 2110763"/>
                <a:gd name="connsiteX3" fmla="*/ 789146 w 789146"/>
                <a:gd name="connsiteY3" fmla="*/ 131528 h 2110763"/>
                <a:gd name="connsiteX4" fmla="*/ 789146 w 789146"/>
                <a:gd name="connsiteY4" fmla="*/ 2110763 h 2110763"/>
                <a:gd name="connsiteX5" fmla="*/ 789146 w 789146"/>
                <a:gd name="connsiteY5" fmla="*/ 2110763 h 2110763"/>
                <a:gd name="connsiteX6" fmla="*/ 789146 w 789146"/>
                <a:gd name="connsiteY6" fmla="*/ 2110763 h 2110763"/>
                <a:gd name="connsiteX7" fmla="*/ 0 w 789146"/>
                <a:gd name="connsiteY7" fmla="*/ 2110763 h 2110763"/>
                <a:gd name="connsiteX8" fmla="*/ 0 w 789146"/>
                <a:gd name="connsiteY8" fmla="*/ 2110763 h 2110763"/>
                <a:gd name="connsiteX9" fmla="*/ 0 w 789146"/>
                <a:gd name="connsiteY9" fmla="*/ 2110763 h 2110763"/>
                <a:gd name="connsiteX10" fmla="*/ 0 w 789146"/>
                <a:gd name="connsiteY10" fmla="*/ 131527 h 2110763"/>
                <a:gd name="connsiteX11" fmla="*/ 38524 w 789146"/>
                <a:gd name="connsiteY11" fmla="*/ 38523 h 2110763"/>
                <a:gd name="connsiteX12" fmla="*/ 131528 w 789146"/>
                <a:gd name="connsiteY12" fmla="*/ 0 h 2110763"/>
                <a:gd name="connsiteX13" fmla="*/ 131527 w 789146"/>
                <a:gd name="connsiteY13" fmla="*/ 0 h 211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9146" h="2110763">
                  <a:moveTo>
                    <a:pt x="789146" y="351802"/>
                  </a:moveTo>
                  <a:lnTo>
                    <a:pt x="789146" y="1758961"/>
                  </a:lnTo>
                  <a:cubicBezTo>
                    <a:pt x="789146" y="1852264"/>
                    <a:pt x="783965" y="1941748"/>
                    <a:pt x="774743" y="2007723"/>
                  </a:cubicBezTo>
                  <a:cubicBezTo>
                    <a:pt x="765521" y="2073698"/>
                    <a:pt x="753013" y="2110762"/>
                    <a:pt x="739972" y="2110762"/>
                  </a:cubicBezTo>
                  <a:lnTo>
                    <a:pt x="0" y="2110762"/>
                  </a:lnTo>
                  <a:lnTo>
                    <a:pt x="0" y="2110762"/>
                  </a:lnTo>
                  <a:lnTo>
                    <a:pt x="0" y="2110762"/>
                  </a:lnTo>
                  <a:lnTo>
                    <a:pt x="0" y="1"/>
                  </a:lnTo>
                  <a:lnTo>
                    <a:pt x="0" y="1"/>
                  </a:lnTo>
                  <a:lnTo>
                    <a:pt x="0" y="1"/>
                  </a:lnTo>
                  <a:lnTo>
                    <a:pt x="739972" y="1"/>
                  </a:lnTo>
                  <a:cubicBezTo>
                    <a:pt x="753014" y="1"/>
                    <a:pt x="765522" y="37065"/>
                    <a:pt x="774743" y="103043"/>
                  </a:cubicBezTo>
                  <a:cubicBezTo>
                    <a:pt x="783965" y="169018"/>
                    <a:pt x="789146" y="258502"/>
                    <a:pt x="789146" y="351805"/>
                  </a:cubicBezTo>
                  <a:lnTo>
                    <a:pt x="789146" y="351802"/>
                  </a:lnTo>
                  <a:close/>
                </a:path>
              </a:pathLst>
            </a:custGeom>
            <a:solidFill>
              <a:schemeClr val="tx1">
                <a:lumMod val="10000"/>
                <a:lumOff val="90000"/>
                <a:alpha val="90000"/>
              </a:schemeClr>
            </a:solidFill>
            <a:ln>
              <a:noFill/>
            </a:ln>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20017" tIns="73816" rIns="73814" bIns="73814" numCol="1" spcCol="1270" anchor="ctr" anchorCtr="0">
              <a:noAutofit/>
            </a:bodyPr>
            <a:lstStyle/>
            <a:p>
              <a:pPr marL="321310" lvl="1" indent="-321310" defTabSz="1374775">
                <a:lnSpc>
                  <a:spcPct val="120000"/>
                </a:lnSpc>
                <a:spcAft>
                  <a:spcPct val="15000"/>
                </a:spcAft>
                <a:buChar char="•"/>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a:p>
              <a:pPr marL="321310" lvl="1" indent="-321310" defTabSz="1374775">
                <a:lnSpc>
                  <a:spcPct val="120000"/>
                </a:lnSpc>
                <a:spcAft>
                  <a:spcPct val="15000"/>
                </a:spcAft>
                <a:buChar char="•"/>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0" name="Freeform 45"/>
            <p:cNvSpPr>
              <a:spLocks noEditPoints="1"/>
            </p:cNvSpPr>
            <p:nvPr/>
          </p:nvSpPr>
          <p:spPr bwMode="auto">
            <a:xfrm>
              <a:off x="9849513" y="3880979"/>
              <a:ext cx="437275" cy="43727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5"/>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1" name="Text Placeholder 3"/>
            <p:cNvSpPr txBox="1"/>
            <p:nvPr/>
          </p:nvSpPr>
          <p:spPr>
            <a:xfrm>
              <a:off x="7398923" y="3921814"/>
              <a:ext cx="2362794" cy="36933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85240">
                <a:lnSpc>
                  <a:spcPct val="120000"/>
                </a:lnSpc>
                <a:spcBef>
                  <a:spcPct val="20000"/>
                </a:spcBef>
                <a:defRPr/>
              </a:pPr>
              <a:r>
                <a:rPr lang="zh-CN" altLang="en-US" sz="1800" b="1" dirty="0" smtClean="0">
                  <a:solidFill>
                    <a:schemeClr val="tx1"/>
                  </a:solidFill>
                  <a:latin typeface="Arial" panose="020B0604020202020204" pitchFamily="34" charset="0"/>
                  <a:ea typeface="微软雅黑" panose="020B0503020204020204" pitchFamily="34" charset="-122"/>
                  <a:cs typeface="+mn-ea"/>
                  <a:sym typeface="Arial" panose="020B0604020202020204" pitchFamily="34" charset="0"/>
                </a:rPr>
                <a:t>测试服务</a:t>
              </a:r>
              <a:r>
                <a:rPr lang="en-US" altLang="zh-CN" sz="20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8" name="Rounded Rectangle 47"/>
            <p:cNvSpPr/>
            <p:nvPr/>
          </p:nvSpPr>
          <p:spPr>
            <a:xfrm flipH="1">
              <a:off x="10462380" y="3434163"/>
              <a:ext cx="1431664" cy="1276827"/>
            </a:xfrm>
            <a:prstGeom prst="roundRect">
              <a:avLst/>
            </a:prstGeom>
            <a:solidFill>
              <a:schemeClr val="accent5"/>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1437005">
                <a:lnSpc>
                  <a:spcPct val="120000"/>
                </a:lnSpc>
                <a:spcAft>
                  <a:spcPct val="35000"/>
                </a:spcAft>
              </a:pPr>
              <a:r>
                <a:rPr lang="en-US" sz="2000" dirty="0" smtClean="0">
                  <a:latin typeface="Arial" panose="020B0604020202020204" pitchFamily="34" charset="0"/>
                  <a:ea typeface="微软雅黑" panose="020B0503020204020204" pitchFamily="34" charset="-122"/>
                  <a:cs typeface="+mn-ea"/>
                  <a:sym typeface="Arial" panose="020B0604020202020204" pitchFamily="34" charset="0"/>
                </a:rPr>
                <a:t>04</a:t>
              </a:r>
              <a:endParaRPr lang="en-US" sz="2000" dirty="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9" name="文本框 28"/>
          <p:cNvSpPr txBox="1"/>
          <p:nvPr/>
        </p:nvSpPr>
        <p:spPr>
          <a:xfrm>
            <a:off x="297760" y="280582"/>
            <a:ext cx="1118081" cy="374375"/>
          </a:xfrm>
          <a:prstGeom prst="rect">
            <a:avLst/>
          </a:prstGeom>
          <a:noFill/>
        </p:spPr>
        <p:txBody>
          <a:bodyPr wrap="none" lIns="96434" tIns="48217" rIns="96434" bIns="48217" rtlCol="0">
            <a:spAutoFit/>
          </a:bodyPr>
          <a:lstStyle/>
          <a:p>
            <a:pPr defTabSz="963930"/>
            <a:r>
              <a:rPr lang="zh-CN" altLang="en-US" dirty="0">
                <a:solidFill>
                  <a:srgbClr val="E7E6E6">
                    <a:lumMod val="25000"/>
                  </a:srgbClr>
                </a:solidFill>
                <a:latin typeface="微软雅黑" panose="020B0503020204020204" pitchFamily="34" charset="-122"/>
                <a:ea typeface="微软雅黑" panose="020B0503020204020204" pitchFamily="34" charset="-122"/>
                <a:cs typeface="+mn-ea"/>
                <a:sym typeface="+mn-lt"/>
              </a:rPr>
              <a:t>产</a:t>
            </a:r>
            <a:r>
              <a:rPr lang="zh-CN" altLang="en-US" dirty="0" smtClean="0">
                <a:solidFill>
                  <a:srgbClr val="E7E6E6">
                    <a:lumMod val="25000"/>
                  </a:srgbClr>
                </a:solidFill>
                <a:latin typeface="微软雅黑" panose="020B0503020204020204" pitchFamily="34" charset="-122"/>
                <a:ea typeface="微软雅黑" panose="020B0503020204020204" pitchFamily="34" charset="-122"/>
                <a:cs typeface="+mn-ea"/>
                <a:sym typeface="+mn-lt"/>
              </a:rPr>
              <a:t>品概况</a:t>
            </a:r>
            <a:endParaRPr lang="zh-CN" altLang="en-US" sz="1800" dirty="0">
              <a:solidFill>
                <a:srgbClr val="E7E6E6">
                  <a:lumMod val="25000"/>
                </a:srgbClr>
              </a:solidFill>
              <a:latin typeface="微软雅黑" panose="020B0503020204020204" pitchFamily="34" charset="-122"/>
              <a:ea typeface="微软雅黑" panose="020B0503020204020204" pitchFamily="34" charset="-122"/>
              <a:cs typeface="+mn-ea"/>
              <a:sym typeface="+mn-lt"/>
            </a:endParaRPr>
          </a:p>
        </p:txBody>
      </p:sp>
      <p:pic>
        <p:nvPicPr>
          <p:cNvPr id="35" name="图片 3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860278" y="172156"/>
            <a:ext cx="3893811" cy="75451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721378" y="1604751"/>
            <a:ext cx="3811329" cy="4863655"/>
            <a:chOff x="1912729" y="1458758"/>
            <a:chExt cx="3510756" cy="5187394"/>
          </a:xfrm>
        </p:grpSpPr>
        <p:grpSp>
          <p:nvGrpSpPr>
            <p:cNvPr id="5" name="Group 4"/>
            <p:cNvGrpSpPr/>
            <p:nvPr/>
          </p:nvGrpSpPr>
          <p:grpSpPr>
            <a:xfrm>
              <a:off x="1972256" y="1458758"/>
              <a:ext cx="292103" cy="5187394"/>
              <a:chOff x="1374772" y="1213680"/>
              <a:chExt cx="274322" cy="5187394"/>
            </a:xfrm>
          </p:grpSpPr>
          <p:sp>
            <p:nvSpPr>
              <p:cNvPr id="22" name="Pentagon 21"/>
              <p:cNvSpPr/>
              <p:nvPr/>
            </p:nvSpPr>
            <p:spPr>
              <a:xfrm rot="5400000">
                <a:off x="1103752" y="5857228"/>
                <a:ext cx="814866" cy="272825"/>
              </a:xfrm>
              <a:prstGeom prst="homePlate">
                <a:avLst>
                  <a:gd name="adj" fmla="val 281623"/>
                </a:avLst>
              </a:prstGeom>
              <a:gradFill flip="none" rotWithShape="1">
                <a:gsLst>
                  <a:gs pos="100000">
                    <a:srgbClr val="B88954"/>
                  </a:gs>
                  <a:gs pos="0">
                    <a:srgbClr val="E1C9AF"/>
                  </a:gs>
                </a:gsLst>
                <a:lin ang="5400000" scaled="1"/>
                <a:tileRect/>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Rectangle 5"/>
              <p:cNvSpPr/>
              <p:nvPr/>
            </p:nvSpPr>
            <p:spPr>
              <a:xfrm>
                <a:off x="1374774" y="2007666"/>
                <a:ext cx="273845" cy="3776859"/>
              </a:xfrm>
              <a:custGeom>
                <a:avLst/>
                <a:gdLst>
                  <a:gd name="connsiteX0" fmla="*/ 0 w 272825"/>
                  <a:gd name="connsiteY0" fmla="*/ 0 h 3776662"/>
                  <a:gd name="connsiteX1" fmla="*/ 272825 w 272825"/>
                  <a:gd name="connsiteY1" fmla="*/ 0 h 3776662"/>
                  <a:gd name="connsiteX2" fmla="*/ 272825 w 272825"/>
                  <a:gd name="connsiteY2" fmla="*/ 3776662 h 3776662"/>
                  <a:gd name="connsiteX3" fmla="*/ 0 w 272825"/>
                  <a:gd name="connsiteY3" fmla="*/ 3776662 h 3776662"/>
                  <a:gd name="connsiteX4" fmla="*/ 0 w 272825"/>
                  <a:gd name="connsiteY4" fmla="*/ 0 h 3776662"/>
                  <a:gd name="connsiteX0-1" fmla="*/ 0 w 272825"/>
                  <a:gd name="connsiteY0-2" fmla="*/ 0 h 3776662"/>
                  <a:gd name="connsiteX1-3" fmla="*/ 272825 w 272825"/>
                  <a:gd name="connsiteY1-4" fmla="*/ 0 h 3776662"/>
                  <a:gd name="connsiteX2-5" fmla="*/ 272825 w 272825"/>
                  <a:gd name="connsiteY2-6" fmla="*/ 3776662 h 3776662"/>
                  <a:gd name="connsiteX3-7" fmla="*/ 0 w 272825"/>
                  <a:gd name="connsiteY3-8" fmla="*/ 3776662 h 3776662"/>
                  <a:gd name="connsiteX4-9" fmla="*/ 1 w 272825"/>
                  <a:gd name="connsiteY4-10" fmla="*/ 3609974 h 3776662"/>
                  <a:gd name="connsiteX5" fmla="*/ 0 w 272825"/>
                  <a:gd name="connsiteY5" fmla="*/ 0 h 3776662"/>
                  <a:gd name="connsiteX0-11" fmla="*/ 0 w 272825"/>
                  <a:gd name="connsiteY0-12" fmla="*/ 0 h 3776662"/>
                  <a:gd name="connsiteX1-13" fmla="*/ 272825 w 272825"/>
                  <a:gd name="connsiteY1-14" fmla="*/ 0 h 3776662"/>
                  <a:gd name="connsiteX2-15" fmla="*/ 272825 w 272825"/>
                  <a:gd name="connsiteY2-16" fmla="*/ 3776662 h 3776662"/>
                  <a:gd name="connsiteX3-17" fmla="*/ 57151 w 272825"/>
                  <a:gd name="connsiteY3-18" fmla="*/ 3776661 h 3776662"/>
                  <a:gd name="connsiteX4-19" fmla="*/ 0 w 272825"/>
                  <a:gd name="connsiteY4-20" fmla="*/ 3776662 h 3776662"/>
                  <a:gd name="connsiteX5-21" fmla="*/ 1 w 272825"/>
                  <a:gd name="connsiteY5-22" fmla="*/ 3609974 h 3776662"/>
                  <a:gd name="connsiteX6" fmla="*/ 0 w 272825"/>
                  <a:gd name="connsiteY6" fmla="*/ 0 h 3776662"/>
                  <a:gd name="connsiteX0-23" fmla="*/ 0 w 272825"/>
                  <a:gd name="connsiteY0-24" fmla="*/ 0 h 3776662"/>
                  <a:gd name="connsiteX1-25" fmla="*/ 272825 w 272825"/>
                  <a:gd name="connsiteY1-26" fmla="*/ 0 h 3776662"/>
                  <a:gd name="connsiteX2-27" fmla="*/ 272825 w 272825"/>
                  <a:gd name="connsiteY2-28" fmla="*/ 3776662 h 3776662"/>
                  <a:gd name="connsiteX3-29" fmla="*/ 166689 w 272825"/>
                  <a:gd name="connsiteY3-30" fmla="*/ 3776661 h 3776662"/>
                  <a:gd name="connsiteX4-31" fmla="*/ 57151 w 272825"/>
                  <a:gd name="connsiteY4-32" fmla="*/ 3776661 h 3776662"/>
                  <a:gd name="connsiteX5-33" fmla="*/ 0 w 272825"/>
                  <a:gd name="connsiteY5-34" fmla="*/ 3776662 h 3776662"/>
                  <a:gd name="connsiteX6-35" fmla="*/ 1 w 272825"/>
                  <a:gd name="connsiteY6-36" fmla="*/ 3609974 h 3776662"/>
                  <a:gd name="connsiteX7" fmla="*/ 0 w 272825"/>
                  <a:gd name="connsiteY7" fmla="*/ 0 h 3776662"/>
                  <a:gd name="connsiteX0-37" fmla="*/ 0 w 272825"/>
                  <a:gd name="connsiteY0-38" fmla="*/ 0 h 3776662"/>
                  <a:gd name="connsiteX1-39" fmla="*/ 272825 w 272825"/>
                  <a:gd name="connsiteY1-40" fmla="*/ 0 h 3776662"/>
                  <a:gd name="connsiteX2-41" fmla="*/ 272825 w 272825"/>
                  <a:gd name="connsiteY2-42" fmla="*/ 3776662 h 3776662"/>
                  <a:gd name="connsiteX3-43" fmla="*/ 166689 w 272825"/>
                  <a:gd name="connsiteY3-44" fmla="*/ 3776661 h 3776662"/>
                  <a:gd name="connsiteX4-45" fmla="*/ 107157 w 272825"/>
                  <a:gd name="connsiteY4-46" fmla="*/ 3774280 h 3776662"/>
                  <a:gd name="connsiteX5-47" fmla="*/ 57151 w 272825"/>
                  <a:gd name="connsiteY5-48" fmla="*/ 3776661 h 3776662"/>
                  <a:gd name="connsiteX6-49" fmla="*/ 0 w 272825"/>
                  <a:gd name="connsiteY6-50" fmla="*/ 3776662 h 3776662"/>
                  <a:gd name="connsiteX7-51" fmla="*/ 1 w 272825"/>
                  <a:gd name="connsiteY7-52" fmla="*/ 3609974 h 3776662"/>
                  <a:gd name="connsiteX8" fmla="*/ 0 w 272825"/>
                  <a:gd name="connsiteY8" fmla="*/ 0 h 3776662"/>
                  <a:gd name="connsiteX0-53" fmla="*/ 0 w 272825"/>
                  <a:gd name="connsiteY0-54" fmla="*/ 0 h 3776662"/>
                  <a:gd name="connsiteX1-55" fmla="*/ 272825 w 272825"/>
                  <a:gd name="connsiteY1-56" fmla="*/ 0 h 3776662"/>
                  <a:gd name="connsiteX2-57" fmla="*/ 272825 w 272825"/>
                  <a:gd name="connsiteY2-58" fmla="*/ 3776662 h 3776662"/>
                  <a:gd name="connsiteX3-59" fmla="*/ 221457 w 272825"/>
                  <a:gd name="connsiteY3-60" fmla="*/ 3774280 h 3776662"/>
                  <a:gd name="connsiteX4-61" fmla="*/ 166689 w 272825"/>
                  <a:gd name="connsiteY4-62" fmla="*/ 3776661 h 3776662"/>
                  <a:gd name="connsiteX5-63" fmla="*/ 107157 w 272825"/>
                  <a:gd name="connsiteY5-64" fmla="*/ 3774280 h 3776662"/>
                  <a:gd name="connsiteX6-65" fmla="*/ 57151 w 272825"/>
                  <a:gd name="connsiteY6-66" fmla="*/ 3776661 h 3776662"/>
                  <a:gd name="connsiteX7-67" fmla="*/ 0 w 272825"/>
                  <a:gd name="connsiteY7-68" fmla="*/ 3776662 h 3776662"/>
                  <a:gd name="connsiteX8-69" fmla="*/ 1 w 272825"/>
                  <a:gd name="connsiteY8-70" fmla="*/ 3609974 h 3776662"/>
                  <a:gd name="connsiteX9" fmla="*/ 0 w 272825"/>
                  <a:gd name="connsiteY9" fmla="*/ 0 h 3776662"/>
                  <a:gd name="connsiteX0-71" fmla="*/ 0 w 272825"/>
                  <a:gd name="connsiteY0-72" fmla="*/ 0 h 3776662"/>
                  <a:gd name="connsiteX1-73" fmla="*/ 272825 w 272825"/>
                  <a:gd name="connsiteY1-74" fmla="*/ 0 h 3776662"/>
                  <a:gd name="connsiteX2-75" fmla="*/ 272825 w 272825"/>
                  <a:gd name="connsiteY2-76" fmla="*/ 3776662 h 3776662"/>
                  <a:gd name="connsiteX3-77" fmla="*/ 252414 w 272825"/>
                  <a:gd name="connsiteY3-78" fmla="*/ 3776661 h 3776662"/>
                  <a:gd name="connsiteX4-79" fmla="*/ 221457 w 272825"/>
                  <a:gd name="connsiteY4-80" fmla="*/ 3774280 h 3776662"/>
                  <a:gd name="connsiteX5-81" fmla="*/ 166689 w 272825"/>
                  <a:gd name="connsiteY5-82" fmla="*/ 3776661 h 3776662"/>
                  <a:gd name="connsiteX6-83" fmla="*/ 107157 w 272825"/>
                  <a:gd name="connsiteY6-84" fmla="*/ 3774280 h 3776662"/>
                  <a:gd name="connsiteX7-85" fmla="*/ 57151 w 272825"/>
                  <a:gd name="connsiteY7-86" fmla="*/ 3776661 h 3776662"/>
                  <a:gd name="connsiteX8-87" fmla="*/ 0 w 272825"/>
                  <a:gd name="connsiteY8-88" fmla="*/ 3776662 h 3776662"/>
                  <a:gd name="connsiteX9-89" fmla="*/ 1 w 272825"/>
                  <a:gd name="connsiteY9-90" fmla="*/ 3609974 h 3776662"/>
                  <a:gd name="connsiteX10" fmla="*/ 0 w 272825"/>
                  <a:gd name="connsiteY10" fmla="*/ 0 h 3776662"/>
                  <a:gd name="connsiteX0-91" fmla="*/ 0 w 273845"/>
                  <a:gd name="connsiteY0-92" fmla="*/ 0 h 3776662"/>
                  <a:gd name="connsiteX1-93" fmla="*/ 272825 w 273845"/>
                  <a:gd name="connsiteY1-94" fmla="*/ 0 h 3776662"/>
                  <a:gd name="connsiteX2-95" fmla="*/ 273845 w 273845"/>
                  <a:gd name="connsiteY2-96" fmla="*/ 3581399 h 3776662"/>
                  <a:gd name="connsiteX3-97" fmla="*/ 272825 w 273845"/>
                  <a:gd name="connsiteY3-98" fmla="*/ 3776662 h 3776662"/>
                  <a:gd name="connsiteX4-99" fmla="*/ 252414 w 273845"/>
                  <a:gd name="connsiteY4-100" fmla="*/ 3776661 h 3776662"/>
                  <a:gd name="connsiteX5-101" fmla="*/ 221457 w 273845"/>
                  <a:gd name="connsiteY5-102" fmla="*/ 3774280 h 3776662"/>
                  <a:gd name="connsiteX6-103" fmla="*/ 166689 w 273845"/>
                  <a:gd name="connsiteY6-104" fmla="*/ 3776661 h 3776662"/>
                  <a:gd name="connsiteX7-105" fmla="*/ 107157 w 273845"/>
                  <a:gd name="connsiteY7-106" fmla="*/ 3774280 h 3776662"/>
                  <a:gd name="connsiteX8-107" fmla="*/ 57151 w 273845"/>
                  <a:gd name="connsiteY8-108" fmla="*/ 3776661 h 3776662"/>
                  <a:gd name="connsiteX9-109" fmla="*/ 0 w 273845"/>
                  <a:gd name="connsiteY9-110" fmla="*/ 3776662 h 3776662"/>
                  <a:gd name="connsiteX10-111" fmla="*/ 1 w 273845"/>
                  <a:gd name="connsiteY10-112" fmla="*/ 3609974 h 3776662"/>
                  <a:gd name="connsiteX11" fmla="*/ 0 w 273845"/>
                  <a:gd name="connsiteY11" fmla="*/ 0 h 3776662"/>
                  <a:gd name="connsiteX0-113" fmla="*/ 0 w 273845"/>
                  <a:gd name="connsiteY0-114" fmla="*/ 0 h 3776662"/>
                  <a:gd name="connsiteX1-115" fmla="*/ 272825 w 273845"/>
                  <a:gd name="connsiteY1-116" fmla="*/ 0 h 3776662"/>
                  <a:gd name="connsiteX2-117" fmla="*/ 273845 w 273845"/>
                  <a:gd name="connsiteY2-118" fmla="*/ 3581399 h 3776662"/>
                  <a:gd name="connsiteX3-119" fmla="*/ 252414 w 273845"/>
                  <a:gd name="connsiteY3-120" fmla="*/ 3776661 h 3776662"/>
                  <a:gd name="connsiteX4-121" fmla="*/ 221457 w 273845"/>
                  <a:gd name="connsiteY4-122" fmla="*/ 3774280 h 3776662"/>
                  <a:gd name="connsiteX5-123" fmla="*/ 166689 w 273845"/>
                  <a:gd name="connsiteY5-124" fmla="*/ 3776661 h 3776662"/>
                  <a:gd name="connsiteX6-125" fmla="*/ 107157 w 273845"/>
                  <a:gd name="connsiteY6-126" fmla="*/ 3774280 h 3776662"/>
                  <a:gd name="connsiteX7-127" fmla="*/ 57151 w 273845"/>
                  <a:gd name="connsiteY7-128" fmla="*/ 3776661 h 3776662"/>
                  <a:gd name="connsiteX8-129" fmla="*/ 0 w 273845"/>
                  <a:gd name="connsiteY8-130" fmla="*/ 3776662 h 3776662"/>
                  <a:gd name="connsiteX9-131" fmla="*/ 1 w 273845"/>
                  <a:gd name="connsiteY9-132" fmla="*/ 3609974 h 3776662"/>
                  <a:gd name="connsiteX10-133" fmla="*/ 0 w 273845"/>
                  <a:gd name="connsiteY10-134" fmla="*/ 0 h 3776662"/>
                  <a:gd name="connsiteX0-135" fmla="*/ 0 w 273845"/>
                  <a:gd name="connsiteY0-136" fmla="*/ 0 h 3776661"/>
                  <a:gd name="connsiteX1-137" fmla="*/ 272825 w 273845"/>
                  <a:gd name="connsiteY1-138" fmla="*/ 0 h 3776661"/>
                  <a:gd name="connsiteX2-139" fmla="*/ 273845 w 273845"/>
                  <a:gd name="connsiteY2-140" fmla="*/ 3581399 h 3776661"/>
                  <a:gd name="connsiteX3-141" fmla="*/ 252414 w 273845"/>
                  <a:gd name="connsiteY3-142" fmla="*/ 3776661 h 3776661"/>
                  <a:gd name="connsiteX4-143" fmla="*/ 221457 w 273845"/>
                  <a:gd name="connsiteY4-144" fmla="*/ 3774280 h 3776661"/>
                  <a:gd name="connsiteX5-145" fmla="*/ 166689 w 273845"/>
                  <a:gd name="connsiteY5-146" fmla="*/ 3776661 h 3776661"/>
                  <a:gd name="connsiteX6-147" fmla="*/ 107157 w 273845"/>
                  <a:gd name="connsiteY6-148" fmla="*/ 3774280 h 3776661"/>
                  <a:gd name="connsiteX7-149" fmla="*/ 57151 w 273845"/>
                  <a:gd name="connsiteY7-150" fmla="*/ 3776661 h 3776661"/>
                  <a:gd name="connsiteX8-151" fmla="*/ 1 w 273845"/>
                  <a:gd name="connsiteY8-152" fmla="*/ 3609974 h 3776661"/>
                  <a:gd name="connsiteX9-153" fmla="*/ 0 w 273845"/>
                  <a:gd name="connsiteY9-154" fmla="*/ 0 h 3776661"/>
                  <a:gd name="connsiteX0-155" fmla="*/ 0 w 273845"/>
                  <a:gd name="connsiteY0-156" fmla="*/ 0 h 3776661"/>
                  <a:gd name="connsiteX1-157" fmla="*/ 272825 w 273845"/>
                  <a:gd name="connsiteY1-158" fmla="*/ 0 h 3776661"/>
                  <a:gd name="connsiteX2-159" fmla="*/ 273845 w 273845"/>
                  <a:gd name="connsiteY2-160" fmla="*/ 3581399 h 3776661"/>
                  <a:gd name="connsiteX3-161" fmla="*/ 252414 w 273845"/>
                  <a:gd name="connsiteY3-162" fmla="*/ 3776661 h 3776661"/>
                  <a:gd name="connsiteX4-163" fmla="*/ 221457 w 273845"/>
                  <a:gd name="connsiteY4-164" fmla="*/ 3774280 h 3776661"/>
                  <a:gd name="connsiteX5-165" fmla="*/ 166689 w 273845"/>
                  <a:gd name="connsiteY5-166" fmla="*/ 3776661 h 3776661"/>
                  <a:gd name="connsiteX6-167" fmla="*/ 104776 w 273845"/>
                  <a:gd name="connsiteY6-168" fmla="*/ 3664743 h 3776661"/>
                  <a:gd name="connsiteX7-169" fmla="*/ 57151 w 273845"/>
                  <a:gd name="connsiteY7-170" fmla="*/ 3776661 h 3776661"/>
                  <a:gd name="connsiteX8-171" fmla="*/ 1 w 273845"/>
                  <a:gd name="connsiteY8-172" fmla="*/ 3609974 h 3776661"/>
                  <a:gd name="connsiteX9-173" fmla="*/ 0 w 273845"/>
                  <a:gd name="connsiteY9-174" fmla="*/ 0 h 3776661"/>
                  <a:gd name="connsiteX0-175" fmla="*/ 0 w 273845"/>
                  <a:gd name="connsiteY0-176" fmla="*/ 0 h 3776661"/>
                  <a:gd name="connsiteX1-177" fmla="*/ 272825 w 273845"/>
                  <a:gd name="connsiteY1-178" fmla="*/ 0 h 3776661"/>
                  <a:gd name="connsiteX2-179" fmla="*/ 273845 w 273845"/>
                  <a:gd name="connsiteY2-180" fmla="*/ 3581399 h 3776661"/>
                  <a:gd name="connsiteX3-181" fmla="*/ 252414 w 273845"/>
                  <a:gd name="connsiteY3-182" fmla="*/ 3776661 h 3776661"/>
                  <a:gd name="connsiteX4-183" fmla="*/ 221457 w 273845"/>
                  <a:gd name="connsiteY4-184" fmla="*/ 3774280 h 3776661"/>
                  <a:gd name="connsiteX5-185" fmla="*/ 166689 w 273845"/>
                  <a:gd name="connsiteY5-186" fmla="*/ 3776661 h 3776661"/>
                  <a:gd name="connsiteX6-187" fmla="*/ 104776 w 273845"/>
                  <a:gd name="connsiteY6-188" fmla="*/ 3664743 h 3776661"/>
                  <a:gd name="connsiteX7-189" fmla="*/ 57151 w 273845"/>
                  <a:gd name="connsiteY7-190" fmla="*/ 3750467 h 3776661"/>
                  <a:gd name="connsiteX8-191" fmla="*/ 1 w 273845"/>
                  <a:gd name="connsiteY8-192" fmla="*/ 3609974 h 3776661"/>
                  <a:gd name="connsiteX9-193" fmla="*/ 0 w 273845"/>
                  <a:gd name="connsiteY9-194" fmla="*/ 0 h 3776661"/>
                  <a:gd name="connsiteX0-195" fmla="*/ 0 w 273845"/>
                  <a:gd name="connsiteY0-196" fmla="*/ 0 h 3776661"/>
                  <a:gd name="connsiteX1-197" fmla="*/ 272825 w 273845"/>
                  <a:gd name="connsiteY1-198" fmla="*/ 0 h 3776661"/>
                  <a:gd name="connsiteX2-199" fmla="*/ 273845 w 273845"/>
                  <a:gd name="connsiteY2-200" fmla="*/ 3581399 h 3776661"/>
                  <a:gd name="connsiteX3-201" fmla="*/ 252414 w 273845"/>
                  <a:gd name="connsiteY3-202" fmla="*/ 3776661 h 3776661"/>
                  <a:gd name="connsiteX4-203" fmla="*/ 228601 w 273845"/>
                  <a:gd name="connsiteY4-204" fmla="*/ 3629023 h 3776661"/>
                  <a:gd name="connsiteX5-205" fmla="*/ 166689 w 273845"/>
                  <a:gd name="connsiteY5-206" fmla="*/ 3776661 h 3776661"/>
                  <a:gd name="connsiteX6-207" fmla="*/ 104776 w 273845"/>
                  <a:gd name="connsiteY6-208" fmla="*/ 3664743 h 3776661"/>
                  <a:gd name="connsiteX7-209" fmla="*/ 57151 w 273845"/>
                  <a:gd name="connsiteY7-210" fmla="*/ 3750467 h 3776661"/>
                  <a:gd name="connsiteX8-211" fmla="*/ 1 w 273845"/>
                  <a:gd name="connsiteY8-212" fmla="*/ 3609974 h 3776661"/>
                  <a:gd name="connsiteX9-213" fmla="*/ 0 w 273845"/>
                  <a:gd name="connsiteY9-214" fmla="*/ 0 h 3776661"/>
                  <a:gd name="connsiteX0-215" fmla="*/ 0 w 273845"/>
                  <a:gd name="connsiteY0-216" fmla="*/ 0 h 3776661"/>
                  <a:gd name="connsiteX1-217" fmla="*/ 272825 w 273845"/>
                  <a:gd name="connsiteY1-218" fmla="*/ 0 h 3776661"/>
                  <a:gd name="connsiteX2-219" fmla="*/ 273845 w 273845"/>
                  <a:gd name="connsiteY2-220" fmla="*/ 3581399 h 3776661"/>
                  <a:gd name="connsiteX3-221" fmla="*/ 250032 w 273845"/>
                  <a:gd name="connsiteY3-222" fmla="*/ 3695699 h 3776661"/>
                  <a:gd name="connsiteX4-223" fmla="*/ 228601 w 273845"/>
                  <a:gd name="connsiteY4-224" fmla="*/ 3629023 h 3776661"/>
                  <a:gd name="connsiteX5-225" fmla="*/ 166689 w 273845"/>
                  <a:gd name="connsiteY5-226" fmla="*/ 3776661 h 3776661"/>
                  <a:gd name="connsiteX6-227" fmla="*/ 104776 w 273845"/>
                  <a:gd name="connsiteY6-228" fmla="*/ 3664743 h 3776661"/>
                  <a:gd name="connsiteX7-229" fmla="*/ 57151 w 273845"/>
                  <a:gd name="connsiteY7-230" fmla="*/ 3750467 h 3776661"/>
                  <a:gd name="connsiteX8-231" fmla="*/ 1 w 273845"/>
                  <a:gd name="connsiteY8-232" fmla="*/ 3609974 h 3776661"/>
                  <a:gd name="connsiteX9-233" fmla="*/ 0 w 273845"/>
                  <a:gd name="connsiteY9-234" fmla="*/ 0 h 3776661"/>
                  <a:gd name="connsiteX0-235" fmla="*/ 0 w 273845"/>
                  <a:gd name="connsiteY0-236" fmla="*/ 0 h 3776661"/>
                  <a:gd name="connsiteX1-237" fmla="*/ 272825 w 273845"/>
                  <a:gd name="connsiteY1-238" fmla="*/ 0 h 3776661"/>
                  <a:gd name="connsiteX2-239" fmla="*/ 273845 w 273845"/>
                  <a:gd name="connsiteY2-240" fmla="*/ 3581399 h 3776661"/>
                  <a:gd name="connsiteX3-241" fmla="*/ 247651 w 273845"/>
                  <a:gd name="connsiteY3-242" fmla="*/ 3702843 h 3776661"/>
                  <a:gd name="connsiteX4-243" fmla="*/ 228601 w 273845"/>
                  <a:gd name="connsiteY4-244" fmla="*/ 3629023 h 3776661"/>
                  <a:gd name="connsiteX5-245" fmla="*/ 166689 w 273845"/>
                  <a:gd name="connsiteY5-246" fmla="*/ 3776661 h 3776661"/>
                  <a:gd name="connsiteX6-247" fmla="*/ 104776 w 273845"/>
                  <a:gd name="connsiteY6-248" fmla="*/ 3664743 h 3776661"/>
                  <a:gd name="connsiteX7-249" fmla="*/ 57151 w 273845"/>
                  <a:gd name="connsiteY7-250" fmla="*/ 3750467 h 3776661"/>
                  <a:gd name="connsiteX8-251" fmla="*/ 1 w 273845"/>
                  <a:gd name="connsiteY8-252" fmla="*/ 3609974 h 3776661"/>
                  <a:gd name="connsiteX9-253" fmla="*/ 0 w 273845"/>
                  <a:gd name="connsiteY9-254" fmla="*/ 0 h 3776661"/>
                  <a:gd name="connsiteX0-255" fmla="*/ 0 w 273845"/>
                  <a:gd name="connsiteY0-256" fmla="*/ 0 h 3776661"/>
                  <a:gd name="connsiteX1-257" fmla="*/ 272825 w 273845"/>
                  <a:gd name="connsiteY1-258" fmla="*/ 0 h 3776661"/>
                  <a:gd name="connsiteX2-259" fmla="*/ 273845 w 273845"/>
                  <a:gd name="connsiteY2-260" fmla="*/ 3581399 h 3776661"/>
                  <a:gd name="connsiteX3-261" fmla="*/ 247651 w 273845"/>
                  <a:gd name="connsiteY3-262" fmla="*/ 3702843 h 3776661"/>
                  <a:gd name="connsiteX4-263" fmla="*/ 228601 w 273845"/>
                  <a:gd name="connsiteY4-264" fmla="*/ 3629023 h 3776661"/>
                  <a:gd name="connsiteX5-265" fmla="*/ 166689 w 273845"/>
                  <a:gd name="connsiteY5-266" fmla="*/ 3776661 h 3776661"/>
                  <a:gd name="connsiteX6-267" fmla="*/ 104776 w 273845"/>
                  <a:gd name="connsiteY6-268" fmla="*/ 3664743 h 3776661"/>
                  <a:gd name="connsiteX7-269" fmla="*/ 57151 w 273845"/>
                  <a:gd name="connsiteY7-270" fmla="*/ 3750467 h 3776661"/>
                  <a:gd name="connsiteX8-271" fmla="*/ 1 w 273845"/>
                  <a:gd name="connsiteY8-272" fmla="*/ 3609974 h 3776661"/>
                  <a:gd name="connsiteX9-273" fmla="*/ 0 w 273845"/>
                  <a:gd name="connsiteY9-274" fmla="*/ 0 h 3776661"/>
                  <a:gd name="connsiteX0-275" fmla="*/ 0 w 273845"/>
                  <a:gd name="connsiteY0-276" fmla="*/ 0 h 3776661"/>
                  <a:gd name="connsiteX1-277" fmla="*/ 272825 w 273845"/>
                  <a:gd name="connsiteY1-278" fmla="*/ 0 h 3776661"/>
                  <a:gd name="connsiteX2-279" fmla="*/ 273845 w 273845"/>
                  <a:gd name="connsiteY2-280" fmla="*/ 3581399 h 3776661"/>
                  <a:gd name="connsiteX3-281" fmla="*/ 247651 w 273845"/>
                  <a:gd name="connsiteY3-282" fmla="*/ 3702843 h 3776661"/>
                  <a:gd name="connsiteX4-283" fmla="*/ 228601 w 273845"/>
                  <a:gd name="connsiteY4-284" fmla="*/ 3629023 h 3776661"/>
                  <a:gd name="connsiteX5-285" fmla="*/ 166689 w 273845"/>
                  <a:gd name="connsiteY5-286" fmla="*/ 3776661 h 3776661"/>
                  <a:gd name="connsiteX6-287" fmla="*/ 104776 w 273845"/>
                  <a:gd name="connsiteY6-288" fmla="*/ 3664743 h 3776661"/>
                  <a:gd name="connsiteX7-289" fmla="*/ 57151 w 273845"/>
                  <a:gd name="connsiteY7-290" fmla="*/ 3750467 h 3776661"/>
                  <a:gd name="connsiteX8-291" fmla="*/ 1 w 273845"/>
                  <a:gd name="connsiteY8-292" fmla="*/ 3609974 h 3776661"/>
                  <a:gd name="connsiteX9-293" fmla="*/ 0 w 273845"/>
                  <a:gd name="connsiteY9-294" fmla="*/ 0 h 3776661"/>
                  <a:gd name="connsiteX0-295" fmla="*/ 0 w 273845"/>
                  <a:gd name="connsiteY0-296" fmla="*/ 0 h 3776661"/>
                  <a:gd name="connsiteX1-297" fmla="*/ 272825 w 273845"/>
                  <a:gd name="connsiteY1-298" fmla="*/ 0 h 3776661"/>
                  <a:gd name="connsiteX2-299" fmla="*/ 273845 w 273845"/>
                  <a:gd name="connsiteY2-300" fmla="*/ 3581399 h 3776661"/>
                  <a:gd name="connsiteX3-301" fmla="*/ 247651 w 273845"/>
                  <a:gd name="connsiteY3-302" fmla="*/ 3702843 h 3776661"/>
                  <a:gd name="connsiteX4-303" fmla="*/ 228601 w 273845"/>
                  <a:gd name="connsiteY4-304" fmla="*/ 3629023 h 3776661"/>
                  <a:gd name="connsiteX5-305" fmla="*/ 166689 w 273845"/>
                  <a:gd name="connsiteY5-306" fmla="*/ 3776661 h 3776661"/>
                  <a:gd name="connsiteX6-307" fmla="*/ 104776 w 273845"/>
                  <a:gd name="connsiteY6-308" fmla="*/ 3664743 h 3776661"/>
                  <a:gd name="connsiteX7-309" fmla="*/ 57151 w 273845"/>
                  <a:gd name="connsiteY7-310" fmla="*/ 3750467 h 3776661"/>
                  <a:gd name="connsiteX8-311" fmla="*/ 1 w 273845"/>
                  <a:gd name="connsiteY8-312" fmla="*/ 3609974 h 3776661"/>
                  <a:gd name="connsiteX9-313" fmla="*/ 0 w 273845"/>
                  <a:gd name="connsiteY9-314" fmla="*/ 0 h 3776661"/>
                  <a:gd name="connsiteX0-315" fmla="*/ 0 w 273845"/>
                  <a:gd name="connsiteY0-316" fmla="*/ 0 h 3776661"/>
                  <a:gd name="connsiteX1-317" fmla="*/ 272825 w 273845"/>
                  <a:gd name="connsiteY1-318" fmla="*/ 0 h 3776661"/>
                  <a:gd name="connsiteX2-319" fmla="*/ 273845 w 273845"/>
                  <a:gd name="connsiteY2-320" fmla="*/ 3581399 h 3776661"/>
                  <a:gd name="connsiteX3-321" fmla="*/ 247651 w 273845"/>
                  <a:gd name="connsiteY3-322" fmla="*/ 3702843 h 3776661"/>
                  <a:gd name="connsiteX4-323" fmla="*/ 228601 w 273845"/>
                  <a:gd name="connsiteY4-324" fmla="*/ 3629023 h 3776661"/>
                  <a:gd name="connsiteX5-325" fmla="*/ 166689 w 273845"/>
                  <a:gd name="connsiteY5-326" fmla="*/ 3776661 h 3776661"/>
                  <a:gd name="connsiteX6-327" fmla="*/ 104776 w 273845"/>
                  <a:gd name="connsiteY6-328" fmla="*/ 3664743 h 3776661"/>
                  <a:gd name="connsiteX7-329" fmla="*/ 57151 w 273845"/>
                  <a:gd name="connsiteY7-330" fmla="*/ 3750467 h 3776661"/>
                  <a:gd name="connsiteX8-331" fmla="*/ 1 w 273845"/>
                  <a:gd name="connsiteY8-332" fmla="*/ 3609974 h 3776661"/>
                  <a:gd name="connsiteX9-333" fmla="*/ 0 w 273845"/>
                  <a:gd name="connsiteY9-334" fmla="*/ 0 h 3776661"/>
                  <a:gd name="connsiteX0-335" fmla="*/ 0 w 273845"/>
                  <a:gd name="connsiteY0-336" fmla="*/ 0 h 3776661"/>
                  <a:gd name="connsiteX1-337" fmla="*/ 272825 w 273845"/>
                  <a:gd name="connsiteY1-338" fmla="*/ 0 h 3776661"/>
                  <a:gd name="connsiteX2-339" fmla="*/ 273845 w 273845"/>
                  <a:gd name="connsiteY2-340" fmla="*/ 3581399 h 3776661"/>
                  <a:gd name="connsiteX3-341" fmla="*/ 247651 w 273845"/>
                  <a:gd name="connsiteY3-342" fmla="*/ 3702843 h 3776661"/>
                  <a:gd name="connsiteX4-343" fmla="*/ 228601 w 273845"/>
                  <a:gd name="connsiteY4-344" fmla="*/ 3629023 h 3776661"/>
                  <a:gd name="connsiteX5-345" fmla="*/ 166689 w 273845"/>
                  <a:gd name="connsiteY5-346" fmla="*/ 3776661 h 3776661"/>
                  <a:gd name="connsiteX6-347" fmla="*/ 104776 w 273845"/>
                  <a:gd name="connsiteY6-348" fmla="*/ 3664743 h 3776661"/>
                  <a:gd name="connsiteX7-349" fmla="*/ 57151 w 273845"/>
                  <a:gd name="connsiteY7-350" fmla="*/ 3750467 h 3776661"/>
                  <a:gd name="connsiteX8-351" fmla="*/ 1 w 273845"/>
                  <a:gd name="connsiteY8-352" fmla="*/ 3609974 h 3776661"/>
                  <a:gd name="connsiteX9-353" fmla="*/ 0 w 273845"/>
                  <a:gd name="connsiteY9-354" fmla="*/ 0 h 3776661"/>
                  <a:gd name="connsiteX0-355" fmla="*/ 0 w 273845"/>
                  <a:gd name="connsiteY0-356" fmla="*/ 0 h 3776887"/>
                  <a:gd name="connsiteX1-357" fmla="*/ 272825 w 273845"/>
                  <a:gd name="connsiteY1-358" fmla="*/ 0 h 3776887"/>
                  <a:gd name="connsiteX2-359" fmla="*/ 273845 w 273845"/>
                  <a:gd name="connsiteY2-360" fmla="*/ 3581399 h 3776887"/>
                  <a:gd name="connsiteX3-361" fmla="*/ 247651 w 273845"/>
                  <a:gd name="connsiteY3-362" fmla="*/ 3702843 h 3776887"/>
                  <a:gd name="connsiteX4-363" fmla="*/ 228601 w 273845"/>
                  <a:gd name="connsiteY4-364" fmla="*/ 3629023 h 3776887"/>
                  <a:gd name="connsiteX5-365" fmla="*/ 166689 w 273845"/>
                  <a:gd name="connsiteY5-366" fmla="*/ 3776661 h 3776887"/>
                  <a:gd name="connsiteX6-367" fmla="*/ 104776 w 273845"/>
                  <a:gd name="connsiteY6-368" fmla="*/ 3664743 h 3776887"/>
                  <a:gd name="connsiteX7-369" fmla="*/ 57151 w 273845"/>
                  <a:gd name="connsiteY7-370" fmla="*/ 3750467 h 3776887"/>
                  <a:gd name="connsiteX8-371" fmla="*/ 1 w 273845"/>
                  <a:gd name="connsiteY8-372" fmla="*/ 3609974 h 3776887"/>
                  <a:gd name="connsiteX9-373" fmla="*/ 0 w 273845"/>
                  <a:gd name="connsiteY9-374" fmla="*/ 0 h 3776887"/>
                  <a:gd name="connsiteX0-375" fmla="*/ 0 w 273845"/>
                  <a:gd name="connsiteY0-376" fmla="*/ 0 h 3776887"/>
                  <a:gd name="connsiteX1-377" fmla="*/ 272825 w 273845"/>
                  <a:gd name="connsiteY1-378" fmla="*/ 0 h 3776887"/>
                  <a:gd name="connsiteX2-379" fmla="*/ 273845 w 273845"/>
                  <a:gd name="connsiteY2-380" fmla="*/ 3581399 h 3776887"/>
                  <a:gd name="connsiteX3-381" fmla="*/ 247651 w 273845"/>
                  <a:gd name="connsiteY3-382" fmla="*/ 3702843 h 3776887"/>
                  <a:gd name="connsiteX4-383" fmla="*/ 228601 w 273845"/>
                  <a:gd name="connsiteY4-384" fmla="*/ 3629023 h 3776887"/>
                  <a:gd name="connsiteX5-385" fmla="*/ 166689 w 273845"/>
                  <a:gd name="connsiteY5-386" fmla="*/ 3776661 h 3776887"/>
                  <a:gd name="connsiteX6-387" fmla="*/ 104776 w 273845"/>
                  <a:gd name="connsiteY6-388" fmla="*/ 3664743 h 3776887"/>
                  <a:gd name="connsiteX7-389" fmla="*/ 57151 w 273845"/>
                  <a:gd name="connsiteY7-390" fmla="*/ 3750467 h 3776887"/>
                  <a:gd name="connsiteX8-391" fmla="*/ 1 w 273845"/>
                  <a:gd name="connsiteY8-392" fmla="*/ 3609974 h 3776887"/>
                  <a:gd name="connsiteX9-393" fmla="*/ 0 w 273845"/>
                  <a:gd name="connsiteY9-394" fmla="*/ 0 h 3776887"/>
                  <a:gd name="connsiteX0-395" fmla="*/ 0 w 273845"/>
                  <a:gd name="connsiteY0-396" fmla="*/ 0 h 3776887"/>
                  <a:gd name="connsiteX1-397" fmla="*/ 272825 w 273845"/>
                  <a:gd name="connsiteY1-398" fmla="*/ 0 h 3776887"/>
                  <a:gd name="connsiteX2-399" fmla="*/ 273845 w 273845"/>
                  <a:gd name="connsiteY2-400" fmla="*/ 3581399 h 3776887"/>
                  <a:gd name="connsiteX3-401" fmla="*/ 247651 w 273845"/>
                  <a:gd name="connsiteY3-402" fmla="*/ 3702843 h 3776887"/>
                  <a:gd name="connsiteX4-403" fmla="*/ 228601 w 273845"/>
                  <a:gd name="connsiteY4-404" fmla="*/ 3629023 h 3776887"/>
                  <a:gd name="connsiteX5-405" fmla="*/ 166689 w 273845"/>
                  <a:gd name="connsiteY5-406" fmla="*/ 3776661 h 3776887"/>
                  <a:gd name="connsiteX6-407" fmla="*/ 104776 w 273845"/>
                  <a:gd name="connsiteY6-408" fmla="*/ 3664743 h 3776887"/>
                  <a:gd name="connsiteX7-409" fmla="*/ 57151 w 273845"/>
                  <a:gd name="connsiteY7-410" fmla="*/ 3750467 h 3776887"/>
                  <a:gd name="connsiteX8-411" fmla="*/ 1 w 273845"/>
                  <a:gd name="connsiteY8-412" fmla="*/ 3609974 h 3776887"/>
                  <a:gd name="connsiteX9-413" fmla="*/ 0 w 273845"/>
                  <a:gd name="connsiteY9-414" fmla="*/ 0 h 3776887"/>
                  <a:gd name="connsiteX0-415" fmla="*/ 0 w 273845"/>
                  <a:gd name="connsiteY0-416" fmla="*/ 0 h 3776859"/>
                  <a:gd name="connsiteX1-417" fmla="*/ 272825 w 273845"/>
                  <a:gd name="connsiteY1-418" fmla="*/ 0 h 3776859"/>
                  <a:gd name="connsiteX2-419" fmla="*/ 273845 w 273845"/>
                  <a:gd name="connsiteY2-420" fmla="*/ 3581399 h 3776859"/>
                  <a:gd name="connsiteX3-421" fmla="*/ 247651 w 273845"/>
                  <a:gd name="connsiteY3-422" fmla="*/ 3702843 h 3776859"/>
                  <a:gd name="connsiteX4-423" fmla="*/ 223839 w 273845"/>
                  <a:gd name="connsiteY4-424" fmla="*/ 3631404 h 3776859"/>
                  <a:gd name="connsiteX5-425" fmla="*/ 166689 w 273845"/>
                  <a:gd name="connsiteY5-426" fmla="*/ 3776661 h 3776859"/>
                  <a:gd name="connsiteX6-427" fmla="*/ 104776 w 273845"/>
                  <a:gd name="connsiteY6-428" fmla="*/ 3664743 h 3776859"/>
                  <a:gd name="connsiteX7-429" fmla="*/ 57151 w 273845"/>
                  <a:gd name="connsiteY7-430" fmla="*/ 3750467 h 3776859"/>
                  <a:gd name="connsiteX8-431" fmla="*/ 1 w 273845"/>
                  <a:gd name="connsiteY8-432" fmla="*/ 3609974 h 3776859"/>
                  <a:gd name="connsiteX9-433" fmla="*/ 0 w 273845"/>
                  <a:gd name="connsiteY9-434" fmla="*/ 0 h 3776859"/>
                  <a:gd name="connsiteX0-435" fmla="*/ 0 w 273845"/>
                  <a:gd name="connsiteY0-436" fmla="*/ 0 h 3776859"/>
                  <a:gd name="connsiteX1-437" fmla="*/ 272825 w 273845"/>
                  <a:gd name="connsiteY1-438" fmla="*/ 0 h 3776859"/>
                  <a:gd name="connsiteX2-439" fmla="*/ 273845 w 273845"/>
                  <a:gd name="connsiteY2-440" fmla="*/ 3581399 h 3776859"/>
                  <a:gd name="connsiteX3-441" fmla="*/ 247651 w 273845"/>
                  <a:gd name="connsiteY3-442" fmla="*/ 3702843 h 3776859"/>
                  <a:gd name="connsiteX4-443" fmla="*/ 223839 w 273845"/>
                  <a:gd name="connsiteY4-444" fmla="*/ 3631404 h 3776859"/>
                  <a:gd name="connsiteX5-445" fmla="*/ 166689 w 273845"/>
                  <a:gd name="connsiteY5-446" fmla="*/ 3776661 h 3776859"/>
                  <a:gd name="connsiteX6-447" fmla="*/ 104776 w 273845"/>
                  <a:gd name="connsiteY6-448" fmla="*/ 3664743 h 3776859"/>
                  <a:gd name="connsiteX7-449" fmla="*/ 57151 w 273845"/>
                  <a:gd name="connsiteY7-450" fmla="*/ 3750467 h 3776859"/>
                  <a:gd name="connsiteX8-451" fmla="*/ 1 w 273845"/>
                  <a:gd name="connsiteY8-452" fmla="*/ 3609974 h 3776859"/>
                  <a:gd name="connsiteX9-453" fmla="*/ 0 w 273845"/>
                  <a:gd name="connsiteY9-454" fmla="*/ 0 h 3776859"/>
                  <a:gd name="connsiteX0-455" fmla="*/ 0 w 273894"/>
                  <a:gd name="connsiteY0-456" fmla="*/ 0 h 3776859"/>
                  <a:gd name="connsiteX1-457" fmla="*/ 272825 w 273894"/>
                  <a:gd name="connsiteY1-458" fmla="*/ 0 h 3776859"/>
                  <a:gd name="connsiteX2-459" fmla="*/ 273845 w 273894"/>
                  <a:gd name="connsiteY2-460" fmla="*/ 3581399 h 3776859"/>
                  <a:gd name="connsiteX3-461" fmla="*/ 247651 w 273894"/>
                  <a:gd name="connsiteY3-462" fmla="*/ 3702843 h 3776859"/>
                  <a:gd name="connsiteX4-463" fmla="*/ 223839 w 273894"/>
                  <a:gd name="connsiteY4-464" fmla="*/ 3631404 h 3776859"/>
                  <a:gd name="connsiteX5-465" fmla="*/ 166689 w 273894"/>
                  <a:gd name="connsiteY5-466" fmla="*/ 3776661 h 3776859"/>
                  <a:gd name="connsiteX6-467" fmla="*/ 104776 w 273894"/>
                  <a:gd name="connsiteY6-468" fmla="*/ 3664743 h 3776859"/>
                  <a:gd name="connsiteX7-469" fmla="*/ 57151 w 273894"/>
                  <a:gd name="connsiteY7-470" fmla="*/ 3750467 h 3776859"/>
                  <a:gd name="connsiteX8-471" fmla="*/ 1 w 273894"/>
                  <a:gd name="connsiteY8-472" fmla="*/ 3609974 h 3776859"/>
                  <a:gd name="connsiteX9-473" fmla="*/ 0 w 273894"/>
                  <a:gd name="connsiteY9-474" fmla="*/ 0 h 3776859"/>
                  <a:gd name="connsiteX0-475" fmla="*/ 0 w 273894"/>
                  <a:gd name="connsiteY0-476" fmla="*/ 0 h 3776859"/>
                  <a:gd name="connsiteX1-477" fmla="*/ 272825 w 273894"/>
                  <a:gd name="connsiteY1-478" fmla="*/ 0 h 3776859"/>
                  <a:gd name="connsiteX2-479" fmla="*/ 273845 w 273894"/>
                  <a:gd name="connsiteY2-480" fmla="*/ 3581399 h 3776859"/>
                  <a:gd name="connsiteX3-481" fmla="*/ 247651 w 273894"/>
                  <a:gd name="connsiteY3-482" fmla="*/ 3702843 h 3776859"/>
                  <a:gd name="connsiteX4-483" fmla="*/ 223839 w 273894"/>
                  <a:gd name="connsiteY4-484" fmla="*/ 3631404 h 3776859"/>
                  <a:gd name="connsiteX5-485" fmla="*/ 166689 w 273894"/>
                  <a:gd name="connsiteY5-486" fmla="*/ 3776661 h 3776859"/>
                  <a:gd name="connsiteX6-487" fmla="*/ 104776 w 273894"/>
                  <a:gd name="connsiteY6-488" fmla="*/ 3664743 h 3776859"/>
                  <a:gd name="connsiteX7-489" fmla="*/ 57151 w 273894"/>
                  <a:gd name="connsiteY7-490" fmla="*/ 3750467 h 3776859"/>
                  <a:gd name="connsiteX8-491" fmla="*/ 1 w 273894"/>
                  <a:gd name="connsiteY8-492" fmla="*/ 3609974 h 3776859"/>
                  <a:gd name="connsiteX9-493" fmla="*/ 0 w 273894"/>
                  <a:gd name="connsiteY9-494" fmla="*/ 0 h 3776859"/>
                  <a:gd name="connsiteX0-495" fmla="*/ 0 w 273845"/>
                  <a:gd name="connsiteY0-496" fmla="*/ 0 h 3776859"/>
                  <a:gd name="connsiteX1-497" fmla="*/ 272825 w 273845"/>
                  <a:gd name="connsiteY1-498" fmla="*/ 0 h 3776859"/>
                  <a:gd name="connsiteX2-499" fmla="*/ 273845 w 273845"/>
                  <a:gd name="connsiteY2-500" fmla="*/ 3581399 h 3776859"/>
                  <a:gd name="connsiteX3-501" fmla="*/ 247651 w 273845"/>
                  <a:gd name="connsiteY3-502" fmla="*/ 3702843 h 3776859"/>
                  <a:gd name="connsiteX4-503" fmla="*/ 223839 w 273845"/>
                  <a:gd name="connsiteY4-504" fmla="*/ 3631404 h 3776859"/>
                  <a:gd name="connsiteX5-505" fmla="*/ 166689 w 273845"/>
                  <a:gd name="connsiteY5-506" fmla="*/ 3776661 h 3776859"/>
                  <a:gd name="connsiteX6-507" fmla="*/ 104776 w 273845"/>
                  <a:gd name="connsiteY6-508" fmla="*/ 3664743 h 3776859"/>
                  <a:gd name="connsiteX7-509" fmla="*/ 57151 w 273845"/>
                  <a:gd name="connsiteY7-510" fmla="*/ 3750467 h 3776859"/>
                  <a:gd name="connsiteX8-511" fmla="*/ 1 w 273845"/>
                  <a:gd name="connsiteY8-512" fmla="*/ 3609974 h 3776859"/>
                  <a:gd name="connsiteX9-513" fmla="*/ 0 w 273845"/>
                  <a:gd name="connsiteY9-514" fmla="*/ 0 h 3776859"/>
                  <a:gd name="connsiteX0-515" fmla="*/ 0 w 273845"/>
                  <a:gd name="connsiteY0-516" fmla="*/ 0 h 3776859"/>
                  <a:gd name="connsiteX1-517" fmla="*/ 272825 w 273845"/>
                  <a:gd name="connsiteY1-518" fmla="*/ 0 h 3776859"/>
                  <a:gd name="connsiteX2-519" fmla="*/ 273845 w 273845"/>
                  <a:gd name="connsiteY2-520" fmla="*/ 3581399 h 3776859"/>
                  <a:gd name="connsiteX3-521" fmla="*/ 252414 w 273845"/>
                  <a:gd name="connsiteY3-522" fmla="*/ 3702843 h 3776859"/>
                  <a:gd name="connsiteX4-523" fmla="*/ 223839 w 273845"/>
                  <a:gd name="connsiteY4-524" fmla="*/ 3631404 h 3776859"/>
                  <a:gd name="connsiteX5-525" fmla="*/ 166689 w 273845"/>
                  <a:gd name="connsiteY5-526" fmla="*/ 3776661 h 3776859"/>
                  <a:gd name="connsiteX6-527" fmla="*/ 104776 w 273845"/>
                  <a:gd name="connsiteY6-528" fmla="*/ 3664743 h 3776859"/>
                  <a:gd name="connsiteX7-529" fmla="*/ 57151 w 273845"/>
                  <a:gd name="connsiteY7-530" fmla="*/ 3750467 h 3776859"/>
                  <a:gd name="connsiteX8-531" fmla="*/ 1 w 273845"/>
                  <a:gd name="connsiteY8-532" fmla="*/ 3609974 h 3776859"/>
                  <a:gd name="connsiteX9-533" fmla="*/ 0 w 273845"/>
                  <a:gd name="connsiteY9-534" fmla="*/ 0 h 3776859"/>
                  <a:gd name="connsiteX0-535" fmla="*/ 0 w 273845"/>
                  <a:gd name="connsiteY0-536" fmla="*/ 0 h 3776859"/>
                  <a:gd name="connsiteX1-537" fmla="*/ 272825 w 273845"/>
                  <a:gd name="connsiteY1-538" fmla="*/ 0 h 3776859"/>
                  <a:gd name="connsiteX2-539" fmla="*/ 273845 w 273845"/>
                  <a:gd name="connsiteY2-540" fmla="*/ 3581399 h 3776859"/>
                  <a:gd name="connsiteX3-541" fmla="*/ 252414 w 273845"/>
                  <a:gd name="connsiteY3-542" fmla="*/ 3702843 h 3776859"/>
                  <a:gd name="connsiteX4-543" fmla="*/ 223839 w 273845"/>
                  <a:gd name="connsiteY4-544" fmla="*/ 3631404 h 3776859"/>
                  <a:gd name="connsiteX5-545" fmla="*/ 166689 w 273845"/>
                  <a:gd name="connsiteY5-546" fmla="*/ 3776661 h 3776859"/>
                  <a:gd name="connsiteX6-547" fmla="*/ 104776 w 273845"/>
                  <a:gd name="connsiteY6-548" fmla="*/ 3664743 h 3776859"/>
                  <a:gd name="connsiteX7-549" fmla="*/ 57151 w 273845"/>
                  <a:gd name="connsiteY7-550" fmla="*/ 3750467 h 3776859"/>
                  <a:gd name="connsiteX8-551" fmla="*/ 1 w 273845"/>
                  <a:gd name="connsiteY8-552" fmla="*/ 3609974 h 3776859"/>
                  <a:gd name="connsiteX9-553" fmla="*/ 0 w 273845"/>
                  <a:gd name="connsiteY9-554" fmla="*/ 0 h 3776859"/>
                  <a:gd name="connsiteX0-555" fmla="*/ 0 w 273845"/>
                  <a:gd name="connsiteY0-556" fmla="*/ 0 h 3776859"/>
                  <a:gd name="connsiteX1-557" fmla="*/ 272825 w 273845"/>
                  <a:gd name="connsiteY1-558" fmla="*/ 0 h 3776859"/>
                  <a:gd name="connsiteX2-559" fmla="*/ 273845 w 273845"/>
                  <a:gd name="connsiteY2-560" fmla="*/ 3581399 h 3776859"/>
                  <a:gd name="connsiteX3-561" fmla="*/ 245270 w 273845"/>
                  <a:gd name="connsiteY3-562" fmla="*/ 3702843 h 3776859"/>
                  <a:gd name="connsiteX4-563" fmla="*/ 223839 w 273845"/>
                  <a:gd name="connsiteY4-564" fmla="*/ 3631404 h 3776859"/>
                  <a:gd name="connsiteX5-565" fmla="*/ 166689 w 273845"/>
                  <a:gd name="connsiteY5-566" fmla="*/ 3776661 h 3776859"/>
                  <a:gd name="connsiteX6-567" fmla="*/ 104776 w 273845"/>
                  <a:gd name="connsiteY6-568" fmla="*/ 3664743 h 3776859"/>
                  <a:gd name="connsiteX7-569" fmla="*/ 57151 w 273845"/>
                  <a:gd name="connsiteY7-570" fmla="*/ 3750467 h 3776859"/>
                  <a:gd name="connsiteX8-571" fmla="*/ 1 w 273845"/>
                  <a:gd name="connsiteY8-572" fmla="*/ 3609974 h 3776859"/>
                  <a:gd name="connsiteX9-573" fmla="*/ 0 w 273845"/>
                  <a:gd name="connsiteY9-574" fmla="*/ 0 h 3776859"/>
                  <a:gd name="connsiteX0-575" fmla="*/ 0 w 273845"/>
                  <a:gd name="connsiteY0-576" fmla="*/ 0 h 3776859"/>
                  <a:gd name="connsiteX1-577" fmla="*/ 272825 w 273845"/>
                  <a:gd name="connsiteY1-578" fmla="*/ 0 h 3776859"/>
                  <a:gd name="connsiteX2-579" fmla="*/ 273845 w 273845"/>
                  <a:gd name="connsiteY2-580" fmla="*/ 3581399 h 3776859"/>
                  <a:gd name="connsiteX3-581" fmla="*/ 245270 w 273845"/>
                  <a:gd name="connsiteY3-582" fmla="*/ 3702843 h 3776859"/>
                  <a:gd name="connsiteX4-583" fmla="*/ 223839 w 273845"/>
                  <a:gd name="connsiteY4-584" fmla="*/ 3631404 h 3776859"/>
                  <a:gd name="connsiteX5-585" fmla="*/ 166689 w 273845"/>
                  <a:gd name="connsiteY5-586" fmla="*/ 3776661 h 3776859"/>
                  <a:gd name="connsiteX6-587" fmla="*/ 104776 w 273845"/>
                  <a:gd name="connsiteY6-588" fmla="*/ 3664743 h 3776859"/>
                  <a:gd name="connsiteX7-589" fmla="*/ 57151 w 273845"/>
                  <a:gd name="connsiteY7-590" fmla="*/ 3750467 h 3776859"/>
                  <a:gd name="connsiteX8-591" fmla="*/ 1 w 273845"/>
                  <a:gd name="connsiteY8-592" fmla="*/ 3609974 h 3776859"/>
                  <a:gd name="connsiteX9-593" fmla="*/ 0 w 273845"/>
                  <a:gd name="connsiteY9-594" fmla="*/ 0 h 3776859"/>
                  <a:gd name="connsiteX0-595" fmla="*/ 0 w 273845"/>
                  <a:gd name="connsiteY0-596" fmla="*/ 0 h 3776859"/>
                  <a:gd name="connsiteX1-597" fmla="*/ 272825 w 273845"/>
                  <a:gd name="connsiteY1-598" fmla="*/ 0 h 3776859"/>
                  <a:gd name="connsiteX2-599" fmla="*/ 273845 w 273845"/>
                  <a:gd name="connsiteY2-600" fmla="*/ 3581399 h 3776859"/>
                  <a:gd name="connsiteX3-601" fmla="*/ 245270 w 273845"/>
                  <a:gd name="connsiteY3-602" fmla="*/ 3702843 h 3776859"/>
                  <a:gd name="connsiteX4-603" fmla="*/ 223839 w 273845"/>
                  <a:gd name="connsiteY4-604" fmla="*/ 3631404 h 3776859"/>
                  <a:gd name="connsiteX5-605" fmla="*/ 166689 w 273845"/>
                  <a:gd name="connsiteY5-606" fmla="*/ 3776661 h 3776859"/>
                  <a:gd name="connsiteX6-607" fmla="*/ 104776 w 273845"/>
                  <a:gd name="connsiteY6-608" fmla="*/ 3664743 h 3776859"/>
                  <a:gd name="connsiteX7-609" fmla="*/ 57151 w 273845"/>
                  <a:gd name="connsiteY7-610" fmla="*/ 3750467 h 3776859"/>
                  <a:gd name="connsiteX8-611" fmla="*/ 1 w 273845"/>
                  <a:gd name="connsiteY8-612" fmla="*/ 3609974 h 3776859"/>
                  <a:gd name="connsiteX9-613" fmla="*/ 0 w 273845"/>
                  <a:gd name="connsiteY9-614" fmla="*/ 0 h 3776859"/>
                  <a:gd name="connsiteX0-615" fmla="*/ 0 w 273845"/>
                  <a:gd name="connsiteY0-616" fmla="*/ 0 h 3776859"/>
                  <a:gd name="connsiteX1-617" fmla="*/ 272825 w 273845"/>
                  <a:gd name="connsiteY1-618" fmla="*/ 0 h 3776859"/>
                  <a:gd name="connsiteX2-619" fmla="*/ 273845 w 273845"/>
                  <a:gd name="connsiteY2-620" fmla="*/ 3581399 h 3776859"/>
                  <a:gd name="connsiteX3-621" fmla="*/ 245270 w 273845"/>
                  <a:gd name="connsiteY3-622" fmla="*/ 3702843 h 3776859"/>
                  <a:gd name="connsiteX4-623" fmla="*/ 223839 w 273845"/>
                  <a:gd name="connsiteY4-624" fmla="*/ 3631404 h 3776859"/>
                  <a:gd name="connsiteX5-625" fmla="*/ 166689 w 273845"/>
                  <a:gd name="connsiteY5-626" fmla="*/ 3776661 h 3776859"/>
                  <a:gd name="connsiteX6-627" fmla="*/ 104776 w 273845"/>
                  <a:gd name="connsiteY6-628" fmla="*/ 3664743 h 3776859"/>
                  <a:gd name="connsiteX7-629" fmla="*/ 57151 w 273845"/>
                  <a:gd name="connsiteY7-630" fmla="*/ 3750467 h 3776859"/>
                  <a:gd name="connsiteX8-631" fmla="*/ 1 w 273845"/>
                  <a:gd name="connsiteY8-632" fmla="*/ 3609974 h 3776859"/>
                  <a:gd name="connsiteX9-633" fmla="*/ 0 w 273845"/>
                  <a:gd name="connsiteY9-634" fmla="*/ 0 h 3776859"/>
                  <a:gd name="connsiteX0-635" fmla="*/ 0 w 273845"/>
                  <a:gd name="connsiteY0-636" fmla="*/ 0 h 3776859"/>
                  <a:gd name="connsiteX1-637" fmla="*/ 272825 w 273845"/>
                  <a:gd name="connsiteY1-638" fmla="*/ 0 h 3776859"/>
                  <a:gd name="connsiteX2-639" fmla="*/ 273845 w 273845"/>
                  <a:gd name="connsiteY2-640" fmla="*/ 3581399 h 3776859"/>
                  <a:gd name="connsiteX3-641" fmla="*/ 245270 w 273845"/>
                  <a:gd name="connsiteY3-642" fmla="*/ 3702843 h 3776859"/>
                  <a:gd name="connsiteX4-643" fmla="*/ 223839 w 273845"/>
                  <a:gd name="connsiteY4-644" fmla="*/ 3631404 h 3776859"/>
                  <a:gd name="connsiteX5-645" fmla="*/ 166689 w 273845"/>
                  <a:gd name="connsiteY5-646" fmla="*/ 3776661 h 3776859"/>
                  <a:gd name="connsiteX6-647" fmla="*/ 104776 w 273845"/>
                  <a:gd name="connsiteY6-648" fmla="*/ 3664743 h 3776859"/>
                  <a:gd name="connsiteX7-649" fmla="*/ 57151 w 273845"/>
                  <a:gd name="connsiteY7-650" fmla="*/ 3750467 h 3776859"/>
                  <a:gd name="connsiteX8-651" fmla="*/ 1 w 273845"/>
                  <a:gd name="connsiteY8-652" fmla="*/ 3609974 h 3776859"/>
                  <a:gd name="connsiteX9-653" fmla="*/ 0 w 273845"/>
                  <a:gd name="connsiteY9-654" fmla="*/ 0 h 3776859"/>
                  <a:gd name="connsiteX0-655" fmla="*/ 0 w 273845"/>
                  <a:gd name="connsiteY0-656" fmla="*/ 0 h 3776859"/>
                  <a:gd name="connsiteX1-657" fmla="*/ 272825 w 273845"/>
                  <a:gd name="connsiteY1-658" fmla="*/ 0 h 3776859"/>
                  <a:gd name="connsiteX2-659" fmla="*/ 273845 w 273845"/>
                  <a:gd name="connsiteY2-660" fmla="*/ 3581399 h 3776859"/>
                  <a:gd name="connsiteX3-661" fmla="*/ 245270 w 273845"/>
                  <a:gd name="connsiteY3-662" fmla="*/ 3702843 h 3776859"/>
                  <a:gd name="connsiteX4-663" fmla="*/ 223839 w 273845"/>
                  <a:gd name="connsiteY4-664" fmla="*/ 3631404 h 3776859"/>
                  <a:gd name="connsiteX5-665" fmla="*/ 166689 w 273845"/>
                  <a:gd name="connsiteY5-666" fmla="*/ 3776661 h 3776859"/>
                  <a:gd name="connsiteX6-667" fmla="*/ 104776 w 273845"/>
                  <a:gd name="connsiteY6-668" fmla="*/ 3664743 h 3776859"/>
                  <a:gd name="connsiteX7-669" fmla="*/ 57151 w 273845"/>
                  <a:gd name="connsiteY7-670" fmla="*/ 3750467 h 3776859"/>
                  <a:gd name="connsiteX8-671" fmla="*/ 1 w 273845"/>
                  <a:gd name="connsiteY8-672" fmla="*/ 3609974 h 3776859"/>
                  <a:gd name="connsiteX9-673" fmla="*/ 0 w 273845"/>
                  <a:gd name="connsiteY9-674" fmla="*/ 0 h 3776859"/>
                  <a:gd name="connsiteX0-675" fmla="*/ 0 w 273845"/>
                  <a:gd name="connsiteY0-676" fmla="*/ 0 h 3776859"/>
                  <a:gd name="connsiteX1-677" fmla="*/ 272825 w 273845"/>
                  <a:gd name="connsiteY1-678" fmla="*/ 0 h 3776859"/>
                  <a:gd name="connsiteX2-679" fmla="*/ 273845 w 273845"/>
                  <a:gd name="connsiteY2-680" fmla="*/ 3581399 h 3776859"/>
                  <a:gd name="connsiteX3-681" fmla="*/ 245270 w 273845"/>
                  <a:gd name="connsiteY3-682" fmla="*/ 3702843 h 3776859"/>
                  <a:gd name="connsiteX4-683" fmla="*/ 223839 w 273845"/>
                  <a:gd name="connsiteY4-684" fmla="*/ 3631404 h 3776859"/>
                  <a:gd name="connsiteX5-685" fmla="*/ 166689 w 273845"/>
                  <a:gd name="connsiteY5-686" fmla="*/ 3776661 h 3776859"/>
                  <a:gd name="connsiteX6-687" fmla="*/ 104776 w 273845"/>
                  <a:gd name="connsiteY6-688" fmla="*/ 3664743 h 3776859"/>
                  <a:gd name="connsiteX7-689" fmla="*/ 57151 w 273845"/>
                  <a:gd name="connsiteY7-690" fmla="*/ 3750467 h 3776859"/>
                  <a:gd name="connsiteX8-691" fmla="*/ 1 w 273845"/>
                  <a:gd name="connsiteY8-692" fmla="*/ 3609974 h 3776859"/>
                  <a:gd name="connsiteX9-693" fmla="*/ 0 w 273845"/>
                  <a:gd name="connsiteY9-694" fmla="*/ 0 h 3776859"/>
                  <a:gd name="connsiteX0-695" fmla="*/ 0 w 273845"/>
                  <a:gd name="connsiteY0-696" fmla="*/ 0 h 3776859"/>
                  <a:gd name="connsiteX1-697" fmla="*/ 272825 w 273845"/>
                  <a:gd name="connsiteY1-698" fmla="*/ 0 h 3776859"/>
                  <a:gd name="connsiteX2-699" fmla="*/ 273845 w 273845"/>
                  <a:gd name="connsiteY2-700" fmla="*/ 3581399 h 3776859"/>
                  <a:gd name="connsiteX3-701" fmla="*/ 245270 w 273845"/>
                  <a:gd name="connsiteY3-702" fmla="*/ 3702843 h 3776859"/>
                  <a:gd name="connsiteX4-703" fmla="*/ 223839 w 273845"/>
                  <a:gd name="connsiteY4-704" fmla="*/ 3631404 h 3776859"/>
                  <a:gd name="connsiteX5-705" fmla="*/ 166689 w 273845"/>
                  <a:gd name="connsiteY5-706" fmla="*/ 3776661 h 3776859"/>
                  <a:gd name="connsiteX6-707" fmla="*/ 104776 w 273845"/>
                  <a:gd name="connsiteY6-708" fmla="*/ 3664743 h 3776859"/>
                  <a:gd name="connsiteX7-709" fmla="*/ 57151 w 273845"/>
                  <a:gd name="connsiteY7-710" fmla="*/ 3750467 h 3776859"/>
                  <a:gd name="connsiteX8-711" fmla="*/ 1 w 273845"/>
                  <a:gd name="connsiteY8-712" fmla="*/ 3609974 h 3776859"/>
                  <a:gd name="connsiteX9-713" fmla="*/ 0 w 273845"/>
                  <a:gd name="connsiteY9-714" fmla="*/ 0 h 377685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51" y="connsiteY7-52"/>
                  </a:cxn>
                  <a:cxn ang="0">
                    <a:pos x="connsiteX8-69" y="connsiteY8-70"/>
                  </a:cxn>
                  <a:cxn ang="0">
                    <a:pos x="connsiteX9-89" y="connsiteY9-90"/>
                  </a:cxn>
                </a:cxnLst>
                <a:rect l="l" t="t" r="r" b="b"/>
                <a:pathLst>
                  <a:path w="273845" h="3776859">
                    <a:moveTo>
                      <a:pt x="0" y="0"/>
                    </a:moveTo>
                    <a:lnTo>
                      <a:pt x="272825" y="0"/>
                    </a:lnTo>
                    <a:lnTo>
                      <a:pt x="273845" y="3581399"/>
                    </a:lnTo>
                    <a:cubicBezTo>
                      <a:pt x="269876" y="3659980"/>
                      <a:pt x="258763" y="3688555"/>
                      <a:pt x="245270" y="3702843"/>
                    </a:cubicBezTo>
                    <a:cubicBezTo>
                      <a:pt x="228204" y="3675061"/>
                      <a:pt x="236936" y="3619101"/>
                      <a:pt x="223839" y="3631404"/>
                    </a:cubicBezTo>
                    <a:cubicBezTo>
                      <a:pt x="210742" y="3643707"/>
                      <a:pt x="186533" y="3771105"/>
                      <a:pt x="166689" y="3776661"/>
                    </a:cubicBezTo>
                    <a:cubicBezTo>
                      <a:pt x="146845" y="3782217"/>
                      <a:pt x="123032" y="3669109"/>
                      <a:pt x="104776" y="3664743"/>
                    </a:cubicBezTo>
                    <a:cubicBezTo>
                      <a:pt x="86520" y="3660377"/>
                      <a:pt x="74614" y="3759595"/>
                      <a:pt x="57151" y="3750467"/>
                    </a:cubicBezTo>
                    <a:cubicBezTo>
                      <a:pt x="28576" y="3725068"/>
                      <a:pt x="9527" y="3661568"/>
                      <a:pt x="1" y="3609974"/>
                    </a:cubicBezTo>
                    <a:cubicBezTo>
                      <a:pt x="1" y="2406649"/>
                      <a:pt x="0" y="1203325"/>
                      <a:pt x="0" y="0"/>
                    </a:cubicBezTo>
                    <a:close/>
                  </a:path>
                </a:pathLst>
              </a:custGeom>
              <a:gradFill flip="none" rotWithShape="1">
                <a:gsLst>
                  <a:gs pos="83000">
                    <a:schemeClr val="tx2"/>
                  </a:gs>
                  <a:gs pos="82000">
                    <a:schemeClr val="tx2"/>
                  </a:gs>
                  <a:gs pos="34000">
                    <a:schemeClr val="tx2">
                      <a:lumMod val="75000"/>
                    </a:schemeClr>
                  </a:gs>
                  <a:gs pos="0">
                    <a:schemeClr val="tx2"/>
                  </a:gs>
                  <a:gs pos="38000">
                    <a:schemeClr val="tx2"/>
                  </a:gs>
                  <a:gs pos="100000">
                    <a:schemeClr val="tx2"/>
                  </a:gs>
                </a:gsLst>
                <a:lin ang="0" scaled="1"/>
                <a:tileRect/>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Rectangle 23"/>
              <p:cNvSpPr/>
              <p:nvPr/>
            </p:nvSpPr>
            <p:spPr>
              <a:xfrm>
                <a:off x="1374774" y="1417118"/>
                <a:ext cx="272825" cy="590550"/>
              </a:xfrm>
              <a:prstGeom prst="rect">
                <a:avLst/>
              </a:prstGeom>
              <a:gradFill flip="none" rotWithShape="1">
                <a:gsLst>
                  <a:gs pos="0">
                    <a:schemeClr val="bg1">
                      <a:lumMod val="75000"/>
                    </a:schemeClr>
                  </a:gs>
                  <a:gs pos="27000">
                    <a:srgbClr val="F2F2F2">
                      <a:lumMod val="0"/>
                      <a:lumOff val="100000"/>
                    </a:srgbClr>
                  </a:gs>
                  <a:gs pos="100000">
                    <a:schemeClr val="bg1">
                      <a:lumMod val="50000"/>
                    </a:schemeClr>
                  </a:gs>
                </a:gsLst>
                <a:lin ang="10800000" scaled="1"/>
                <a:tileRect/>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Rectangle 24"/>
              <p:cNvSpPr/>
              <p:nvPr/>
            </p:nvSpPr>
            <p:spPr>
              <a:xfrm>
                <a:off x="1404710" y="1213680"/>
                <a:ext cx="212954" cy="203438"/>
              </a:xfrm>
              <a:prstGeom prst="rect">
                <a:avLst/>
              </a:prstGeom>
              <a:solidFill>
                <a:schemeClr val="tx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Freeform 25"/>
              <p:cNvSpPr/>
              <p:nvPr/>
            </p:nvSpPr>
            <p:spPr>
              <a:xfrm rot="5400000">
                <a:off x="1396885" y="6250198"/>
                <a:ext cx="228600" cy="73152"/>
              </a:xfrm>
              <a:custGeom>
                <a:avLst/>
                <a:gdLst>
                  <a:gd name="connsiteX0" fmla="*/ 0 w 226544"/>
                  <a:gd name="connsiteY0" fmla="*/ 35306 h 70612"/>
                  <a:gd name="connsiteX1" fmla="*/ 27685 w 226544"/>
                  <a:gd name="connsiteY1" fmla="*/ 0 h 70612"/>
                  <a:gd name="connsiteX2" fmla="*/ 226544 w 226544"/>
                  <a:gd name="connsiteY2" fmla="*/ 35306 h 70612"/>
                  <a:gd name="connsiteX3" fmla="*/ 27685 w 226544"/>
                  <a:gd name="connsiteY3" fmla="*/ 70612 h 70612"/>
                  <a:gd name="connsiteX0-1" fmla="*/ 0 w 226544"/>
                  <a:gd name="connsiteY0-2" fmla="*/ 35306 h 70612"/>
                  <a:gd name="connsiteX1-3" fmla="*/ 27685 w 226544"/>
                  <a:gd name="connsiteY1-4" fmla="*/ 0 h 70612"/>
                  <a:gd name="connsiteX2-5" fmla="*/ 226544 w 226544"/>
                  <a:gd name="connsiteY2-6" fmla="*/ 35306 h 70612"/>
                  <a:gd name="connsiteX3-7" fmla="*/ 27685 w 226544"/>
                  <a:gd name="connsiteY3-8" fmla="*/ 70612 h 70612"/>
                  <a:gd name="connsiteX4" fmla="*/ 0 w 226544"/>
                  <a:gd name="connsiteY4" fmla="*/ 35306 h 70612"/>
                  <a:gd name="connsiteX0-9" fmla="*/ 0 w 226544"/>
                  <a:gd name="connsiteY0-10" fmla="*/ 35306 h 70612"/>
                  <a:gd name="connsiteX1-11" fmla="*/ 27685 w 226544"/>
                  <a:gd name="connsiteY1-12" fmla="*/ 0 h 70612"/>
                  <a:gd name="connsiteX2-13" fmla="*/ 226544 w 226544"/>
                  <a:gd name="connsiteY2-14" fmla="*/ 35306 h 70612"/>
                  <a:gd name="connsiteX3-15" fmla="*/ 27685 w 226544"/>
                  <a:gd name="connsiteY3-16" fmla="*/ 70612 h 70612"/>
                  <a:gd name="connsiteX4-17" fmla="*/ 0 w 226544"/>
                  <a:gd name="connsiteY4-18" fmla="*/ 35306 h 70612"/>
                  <a:gd name="connsiteX0-19" fmla="*/ 0 w 226544"/>
                  <a:gd name="connsiteY0-20" fmla="*/ 35306 h 70612"/>
                  <a:gd name="connsiteX1-21" fmla="*/ 27685 w 226544"/>
                  <a:gd name="connsiteY1-22" fmla="*/ 0 h 70612"/>
                  <a:gd name="connsiteX2-23" fmla="*/ 226544 w 226544"/>
                  <a:gd name="connsiteY2-24" fmla="*/ 35306 h 70612"/>
                  <a:gd name="connsiteX3-25" fmla="*/ 27685 w 226544"/>
                  <a:gd name="connsiteY3-26" fmla="*/ 70612 h 70612"/>
                  <a:gd name="connsiteX4-27" fmla="*/ 0 w 226544"/>
                  <a:gd name="connsiteY4-28" fmla="*/ 35306 h 70612"/>
                  <a:gd name="connsiteX0-29" fmla="*/ 0 w 226544"/>
                  <a:gd name="connsiteY0-30" fmla="*/ 35306 h 70612"/>
                  <a:gd name="connsiteX1-31" fmla="*/ 27685 w 226544"/>
                  <a:gd name="connsiteY1-32" fmla="*/ 0 h 70612"/>
                  <a:gd name="connsiteX2-33" fmla="*/ 226544 w 226544"/>
                  <a:gd name="connsiteY2-34" fmla="*/ 35306 h 70612"/>
                  <a:gd name="connsiteX3-35" fmla="*/ 27685 w 226544"/>
                  <a:gd name="connsiteY3-36" fmla="*/ 70612 h 70612"/>
                  <a:gd name="connsiteX4-37" fmla="*/ 0 w 226544"/>
                  <a:gd name="connsiteY4-38" fmla="*/ 35306 h 70612"/>
                  <a:gd name="connsiteX0-39" fmla="*/ 0 w 226544"/>
                  <a:gd name="connsiteY0-40" fmla="*/ 35306 h 70612"/>
                  <a:gd name="connsiteX1-41" fmla="*/ 27685 w 226544"/>
                  <a:gd name="connsiteY1-42" fmla="*/ 0 h 70612"/>
                  <a:gd name="connsiteX2-43" fmla="*/ 226544 w 226544"/>
                  <a:gd name="connsiteY2-44" fmla="*/ 35306 h 70612"/>
                  <a:gd name="connsiteX3-45" fmla="*/ 27685 w 226544"/>
                  <a:gd name="connsiteY3-46" fmla="*/ 70612 h 70612"/>
                  <a:gd name="connsiteX4-47" fmla="*/ 0 w 226544"/>
                  <a:gd name="connsiteY4-48" fmla="*/ 35306 h 70612"/>
                  <a:gd name="connsiteX0-49" fmla="*/ 0 w 226544"/>
                  <a:gd name="connsiteY0-50" fmla="*/ 35306 h 70612"/>
                  <a:gd name="connsiteX1-51" fmla="*/ 27685 w 226544"/>
                  <a:gd name="connsiteY1-52" fmla="*/ 0 h 70612"/>
                  <a:gd name="connsiteX2-53" fmla="*/ 226544 w 226544"/>
                  <a:gd name="connsiteY2-54" fmla="*/ 35306 h 70612"/>
                  <a:gd name="connsiteX3-55" fmla="*/ 27685 w 226544"/>
                  <a:gd name="connsiteY3-56" fmla="*/ 70612 h 70612"/>
                  <a:gd name="connsiteX4-57" fmla="*/ 0 w 226544"/>
                  <a:gd name="connsiteY4-58" fmla="*/ 35306 h 70612"/>
                  <a:gd name="connsiteX0-59" fmla="*/ 0 w 226544"/>
                  <a:gd name="connsiteY0-60" fmla="*/ 35306 h 70612"/>
                  <a:gd name="connsiteX1-61" fmla="*/ 27685 w 226544"/>
                  <a:gd name="connsiteY1-62" fmla="*/ 0 h 70612"/>
                  <a:gd name="connsiteX2-63" fmla="*/ 226544 w 226544"/>
                  <a:gd name="connsiteY2-64" fmla="*/ 35306 h 70612"/>
                  <a:gd name="connsiteX3-65" fmla="*/ 27685 w 226544"/>
                  <a:gd name="connsiteY3-66" fmla="*/ 70612 h 70612"/>
                  <a:gd name="connsiteX4-67" fmla="*/ 0 w 226544"/>
                  <a:gd name="connsiteY4-68" fmla="*/ 35306 h 70612"/>
                  <a:gd name="connsiteX0-69" fmla="*/ 0 w 226544"/>
                  <a:gd name="connsiteY0-70" fmla="*/ 35306 h 70612"/>
                  <a:gd name="connsiteX1-71" fmla="*/ 27685 w 226544"/>
                  <a:gd name="connsiteY1-72" fmla="*/ 0 h 70612"/>
                  <a:gd name="connsiteX2-73" fmla="*/ 226544 w 226544"/>
                  <a:gd name="connsiteY2-74" fmla="*/ 35306 h 70612"/>
                  <a:gd name="connsiteX3-75" fmla="*/ 27685 w 226544"/>
                  <a:gd name="connsiteY3-76" fmla="*/ 70612 h 70612"/>
                  <a:gd name="connsiteX4-77" fmla="*/ 0 w 226544"/>
                  <a:gd name="connsiteY4-78" fmla="*/ 35306 h 70612"/>
                  <a:gd name="connsiteX0-79" fmla="*/ 0 w 226544"/>
                  <a:gd name="connsiteY0-80" fmla="*/ 35306 h 70612"/>
                  <a:gd name="connsiteX1-81" fmla="*/ 27685 w 226544"/>
                  <a:gd name="connsiteY1-82" fmla="*/ 0 h 70612"/>
                  <a:gd name="connsiteX2-83" fmla="*/ 226544 w 226544"/>
                  <a:gd name="connsiteY2-84" fmla="*/ 35306 h 70612"/>
                  <a:gd name="connsiteX3-85" fmla="*/ 27685 w 226544"/>
                  <a:gd name="connsiteY3-86" fmla="*/ 70612 h 70612"/>
                  <a:gd name="connsiteX4-87" fmla="*/ 0 w 226544"/>
                  <a:gd name="connsiteY4-88" fmla="*/ 35306 h 70612"/>
                </a:gdLst>
                <a:ahLst/>
                <a:cxnLst>
                  <a:cxn ang="0">
                    <a:pos x="connsiteX0-1" y="connsiteY0-2"/>
                  </a:cxn>
                  <a:cxn ang="0">
                    <a:pos x="connsiteX1-3" y="connsiteY1-4"/>
                  </a:cxn>
                  <a:cxn ang="0">
                    <a:pos x="connsiteX2-5" y="connsiteY2-6"/>
                  </a:cxn>
                  <a:cxn ang="0">
                    <a:pos x="connsiteX3-7" y="connsiteY3-8"/>
                  </a:cxn>
                  <a:cxn ang="0">
                    <a:pos x="connsiteX4-17" y="connsiteY4-18"/>
                  </a:cxn>
                </a:cxnLst>
                <a:rect l="l" t="t" r="r" b="b"/>
                <a:pathLst>
                  <a:path w="226544" h="70612">
                    <a:moveTo>
                      <a:pt x="0" y="35306"/>
                    </a:moveTo>
                    <a:cubicBezTo>
                      <a:pt x="1521" y="15316"/>
                      <a:pt x="12805" y="4576"/>
                      <a:pt x="27685" y="0"/>
                    </a:cubicBezTo>
                    <a:lnTo>
                      <a:pt x="226544" y="35306"/>
                    </a:lnTo>
                    <a:lnTo>
                      <a:pt x="27685" y="70612"/>
                    </a:lnTo>
                    <a:cubicBezTo>
                      <a:pt x="11264" y="65009"/>
                      <a:pt x="1007" y="52726"/>
                      <a:pt x="0" y="35306"/>
                    </a:cubicBezTo>
                    <a:close/>
                  </a:path>
                </a:pathLst>
              </a:custGeom>
              <a:solidFill>
                <a:srgbClr val="4C504C"/>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27" name="Straight Connector 26"/>
              <p:cNvCxnSpPr/>
              <p:nvPr/>
            </p:nvCxnSpPr>
            <p:spPr>
              <a:xfrm>
                <a:off x="1374774" y="1486648"/>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374774" y="1562425"/>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374774" y="1638202"/>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374774" y="1713979"/>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374774" y="1789756"/>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374774" y="1865533"/>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374774" y="1941308"/>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grpSp>
        <p:sp>
          <p:nvSpPr>
            <p:cNvPr id="6" name="Trapezoid 5"/>
            <p:cNvSpPr/>
            <p:nvPr/>
          </p:nvSpPr>
          <p:spPr>
            <a:xfrm rot="16200000">
              <a:off x="1594832" y="5341831"/>
              <a:ext cx="695326" cy="59529"/>
            </a:xfrm>
            <a:prstGeom prst="trapezoid">
              <a:avLst>
                <a:gd name="adj" fmla="val 69837"/>
              </a:avLst>
            </a:prstGeom>
            <a:solidFill>
              <a:schemeClr val="accent2">
                <a:lumMod val="5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Trapezoid 6"/>
            <p:cNvSpPr/>
            <p:nvPr/>
          </p:nvSpPr>
          <p:spPr>
            <a:xfrm rot="16200000">
              <a:off x="1594832" y="4439533"/>
              <a:ext cx="695326" cy="59529"/>
            </a:xfrm>
            <a:prstGeom prst="trapezoid">
              <a:avLst>
                <a:gd name="adj" fmla="val 69837"/>
              </a:avLst>
            </a:prstGeom>
            <a:solidFill>
              <a:schemeClr val="accent5">
                <a:lumMod val="5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Trapezoid 7"/>
            <p:cNvSpPr/>
            <p:nvPr/>
          </p:nvSpPr>
          <p:spPr>
            <a:xfrm rot="16200000">
              <a:off x="1594832" y="3537234"/>
              <a:ext cx="695326" cy="59529"/>
            </a:xfrm>
            <a:prstGeom prst="trapezoid">
              <a:avLst>
                <a:gd name="adj" fmla="val 69837"/>
              </a:avLst>
            </a:prstGeom>
            <a:solidFill>
              <a:schemeClr val="accent4">
                <a:lumMod val="5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Trapezoid 8"/>
            <p:cNvSpPr/>
            <p:nvPr/>
          </p:nvSpPr>
          <p:spPr>
            <a:xfrm rot="16200000">
              <a:off x="1594832" y="2634935"/>
              <a:ext cx="695326" cy="59529"/>
            </a:xfrm>
            <a:prstGeom prst="trapezoid">
              <a:avLst>
                <a:gd name="adj" fmla="val 69837"/>
              </a:avLst>
            </a:prstGeom>
            <a:solidFill>
              <a:schemeClr val="accent3">
                <a:lumMod val="5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Pentagon 9"/>
            <p:cNvSpPr/>
            <p:nvPr/>
          </p:nvSpPr>
          <p:spPr>
            <a:xfrm>
              <a:off x="1912729" y="2359899"/>
              <a:ext cx="3510756" cy="607219"/>
            </a:xfrm>
            <a:prstGeom prst="homePlate">
              <a:avLst>
                <a:gd name="adj" fmla="val 36274"/>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Pentagon 10"/>
            <p:cNvSpPr/>
            <p:nvPr/>
          </p:nvSpPr>
          <p:spPr>
            <a:xfrm>
              <a:off x="1912729" y="3262198"/>
              <a:ext cx="3510756" cy="607219"/>
            </a:xfrm>
            <a:prstGeom prst="homePlate">
              <a:avLst>
                <a:gd name="adj" fmla="val 36274"/>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Pentagon 11"/>
            <p:cNvSpPr/>
            <p:nvPr/>
          </p:nvSpPr>
          <p:spPr>
            <a:xfrm>
              <a:off x="1912729" y="4164497"/>
              <a:ext cx="3510756" cy="607219"/>
            </a:xfrm>
            <a:prstGeom prst="homePlate">
              <a:avLst>
                <a:gd name="adj" fmla="val 36274"/>
              </a:avLst>
            </a:prstGeom>
            <a:solidFill>
              <a:schemeClr val="accent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Pentagon 12"/>
            <p:cNvSpPr/>
            <p:nvPr/>
          </p:nvSpPr>
          <p:spPr>
            <a:xfrm>
              <a:off x="1912729" y="5066795"/>
              <a:ext cx="3510756" cy="607219"/>
            </a:xfrm>
            <a:prstGeom prst="homePlate">
              <a:avLst>
                <a:gd name="adj" fmla="val 36274"/>
              </a:avLst>
            </a:prstGeom>
            <a:solidFill>
              <a:schemeClr val="accent4"/>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Rectangle 33"/>
            <p:cNvSpPr/>
            <p:nvPr/>
          </p:nvSpPr>
          <p:spPr>
            <a:xfrm>
              <a:off x="2679704" y="2509740"/>
              <a:ext cx="2330568" cy="375027"/>
            </a:xfrm>
            <a:prstGeom prst="rect">
              <a:avLst/>
            </a:prstGeom>
          </p:spPr>
          <p:txBody>
            <a:bodyPr wrap="square">
              <a:spAutoFit/>
            </a:bodyPr>
            <a:lstStyle/>
            <a:p>
              <a:pPr algn="ctr">
                <a:lnSpc>
                  <a:spcPct val="120000"/>
                </a:lnSpc>
              </a:pPr>
              <a:r>
                <a:rPr lang="en-US" altLang="zh-CN" sz="14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X-One</a:t>
              </a:r>
              <a:r>
                <a:rPr lang="zh-CN" altLang="en-US" sz="14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极速交易平台</a:t>
              </a:r>
              <a:endParaRPr lang="en-GB"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TextBox 38"/>
            <p:cNvSpPr txBox="1"/>
            <p:nvPr/>
          </p:nvSpPr>
          <p:spPr>
            <a:xfrm>
              <a:off x="1944843" y="2478964"/>
              <a:ext cx="303613" cy="349601"/>
            </a:xfrm>
            <a:prstGeom prst="rect">
              <a:avLst/>
            </a:prstGeom>
            <a:noFill/>
            <a:effectLst/>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sz="14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1</a:t>
              </a:r>
              <a:endParaRPr lang="en-US" sz="14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TextBox 191"/>
            <p:cNvSpPr txBox="1"/>
            <p:nvPr/>
          </p:nvSpPr>
          <p:spPr>
            <a:xfrm>
              <a:off x="1944843" y="3381429"/>
              <a:ext cx="303613" cy="349601"/>
            </a:xfrm>
            <a:prstGeom prst="rect">
              <a:avLst/>
            </a:prstGeom>
            <a:noFill/>
            <a:effectLst/>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sz="14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2</a:t>
              </a:r>
              <a:endParaRPr lang="en-US" sz="14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7" name="TextBox 192"/>
            <p:cNvSpPr txBox="1"/>
            <p:nvPr/>
          </p:nvSpPr>
          <p:spPr>
            <a:xfrm>
              <a:off x="1944843" y="4283895"/>
              <a:ext cx="303613" cy="349601"/>
            </a:xfrm>
            <a:prstGeom prst="rect">
              <a:avLst/>
            </a:prstGeom>
            <a:noFill/>
            <a:effectLst/>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sz="14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3</a:t>
              </a:r>
              <a:endParaRPr lang="en-US" sz="14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TextBox 193"/>
            <p:cNvSpPr txBox="1"/>
            <p:nvPr/>
          </p:nvSpPr>
          <p:spPr>
            <a:xfrm>
              <a:off x="1944843" y="5186362"/>
              <a:ext cx="303613" cy="349601"/>
            </a:xfrm>
            <a:prstGeom prst="rect">
              <a:avLst/>
            </a:prstGeom>
            <a:noFill/>
            <a:effectLst/>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sz="14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4</a:t>
              </a:r>
              <a:endParaRPr lang="en-US" sz="14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Rectangle 38"/>
            <p:cNvSpPr/>
            <p:nvPr/>
          </p:nvSpPr>
          <p:spPr>
            <a:xfrm>
              <a:off x="2679704" y="3412206"/>
              <a:ext cx="2330568" cy="349601"/>
            </a:xfrm>
            <a:prstGeom prst="rect">
              <a:avLst/>
            </a:prstGeom>
          </p:spPr>
          <p:txBody>
            <a:bodyPr wrap="square">
              <a:spAutoFit/>
            </a:bodyPr>
            <a:lstStyle/>
            <a:p>
              <a:pPr algn="ctr">
                <a:lnSpc>
                  <a:spcPct val="120000"/>
                </a:lnSpc>
              </a:pPr>
              <a:r>
                <a:rPr lang="en-US" sz="14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X-S</a:t>
              </a:r>
              <a:r>
                <a:rPr lang="en-US" altLang="zh-CN" sz="14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peed</a:t>
              </a:r>
              <a:r>
                <a:rPr lang="zh-CN" altLang="en-US" sz="14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证券版</a:t>
              </a:r>
              <a:endParaRPr lang="en-GB"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Rectangle 39"/>
            <p:cNvSpPr/>
            <p:nvPr/>
          </p:nvSpPr>
          <p:spPr>
            <a:xfrm>
              <a:off x="2679704" y="4314672"/>
              <a:ext cx="2562980" cy="375027"/>
            </a:xfrm>
            <a:prstGeom prst="rect">
              <a:avLst/>
            </a:prstGeom>
          </p:spPr>
          <p:txBody>
            <a:bodyPr wrap="square">
              <a:spAutoFit/>
            </a:bodyPr>
            <a:lstStyle/>
            <a:p>
              <a:pPr algn="ctr">
                <a:lnSpc>
                  <a:spcPct val="120000"/>
                </a:lnSpc>
              </a:pPr>
              <a:r>
                <a:rPr lang="en-US" sz="14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X-Q</a:t>
              </a:r>
              <a:r>
                <a:rPr lang="en-US" altLang="zh-CN" sz="14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uant</a:t>
              </a:r>
              <a:r>
                <a:rPr lang="zh-CN" altLang="en-US" sz="14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量化策略交易平台</a:t>
              </a:r>
              <a:endParaRPr lang="en-GB"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Rectangle 40"/>
            <p:cNvSpPr/>
            <p:nvPr/>
          </p:nvSpPr>
          <p:spPr>
            <a:xfrm>
              <a:off x="2679704" y="5214753"/>
              <a:ext cx="2330568" cy="375027"/>
            </a:xfrm>
            <a:prstGeom prst="rect">
              <a:avLst/>
            </a:prstGeom>
          </p:spPr>
          <p:txBody>
            <a:bodyPr wrap="square">
              <a:spAutoFit/>
            </a:bodyPr>
            <a:lstStyle/>
            <a:p>
              <a:pPr algn="ctr">
                <a:lnSpc>
                  <a:spcPct val="120000"/>
                </a:lnSpc>
              </a:pPr>
              <a:r>
                <a:rPr lang="en-US" altLang="zh-CN" sz="14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XQN</a:t>
              </a:r>
              <a:r>
                <a:rPr lang="zh-CN" altLang="en-US" sz="14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行情加速器</a:t>
              </a:r>
              <a:r>
                <a:rPr lang="en-GB" sz="14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 </a:t>
              </a:r>
              <a:endParaRPr lang="en-GB"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65" name="文本框 64"/>
          <p:cNvSpPr txBox="1"/>
          <p:nvPr/>
        </p:nvSpPr>
        <p:spPr>
          <a:xfrm>
            <a:off x="372973" y="362225"/>
            <a:ext cx="1118081" cy="374375"/>
          </a:xfrm>
          <a:prstGeom prst="rect">
            <a:avLst/>
          </a:prstGeom>
          <a:noFill/>
        </p:spPr>
        <p:txBody>
          <a:bodyPr wrap="none" lIns="96434" tIns="48217" rIns="96434" bIns="48217" rtlCol="0">
            <a:spAutoFit/>
          </a:bodyPr>
          <a:lstStyle/>
          <a:p>
            <a:pPr defTabSz="963930"/>
            <a:r>
              <a:rPr lang="zh-CN" altLang="en-US" sz="1800" dirty="0" smtClean="0">
                <a:solidFill>
                  <a:srgbClr val="E7E6E6">
                    <a:lumMod val="25000"/>
                  </a:srgbClr>
                </a:solidFill>
                <a:latin typeface="微软雅黑" panose="020B0503020204020204" pitchFamily="34" charset="-122"/>
                <a:ea typeface="微软雅黑" panose="020B0503020204020204" pitchFamily="34" charset="-122"/>
                <a:cs typeface="+mn-ea"/>
                <a:sym typeface="+mn-lt"/>
              </a:rPr>
              <a:t>软件产品</a:t>
            </a:r>
            <a:endParaRPr lang="zh-CN" altLang="en-US" sz="1800" dirty="0">
              <a:solidFill>
                <a:srgbClr val="E7E6E6">
                  <a:lumMod val="25000"/>
                </a:srgbClr>
              </a:solidFill>
              <a:latin typeface="微软雅黑" panose="020B0503020204020204" pitchFamily="34" charset="-122"/>
              <a:ea typeface="微软雅黑" panose="020B0503020204020204" pitchFamily="34" charset="-122"/>
              <a:cs typeface="+mn-ea"/>
              <a:sym typeface="+mn-lt"/>
            </a:endParaRPr>
          </a:p>
        </p:txBody>
      </p:sp>
      <p:pic>
        <p:nvPicPr>
          <p:cNvPr id="67" name="图片 6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860278" y="197518"/>
            <a:ext cx="3893811" cy="754511"/>
          </a:xfrm>
          <a:prstGeom prst="rect">
            <a:avLst/>
          </a:prstGeom>
        </p:spPr>
      </p:pic>
      <p:pic>
        <p:nvPicPr>
          <p:cNvPr id="42" name="图片 4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860278" y="172156"/>
            <a:ext cx="3893811" cy="75451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MH" val="20161022204741"/>
  <p:tag name="MH_LIBRARY" val="GRAPHIC"/>
  <p:tag name="MH_ORDER" val="Rectangle 1"/>
</p:tagLst>
</file>

<file path=ppt/tags/tag10.xml><?xml version="1.0" encoding="utf-8"?>
<p:tagLst xmlns:p="http://schemas.openxmlformats.org/presentationml/2006/main">
  <p:tag name="MH" val="20161022204741"/>
  <p:tag name="MH_LIBRARY" val="GRAPHIC"/>
  <p:tag name="MH_ORDER" val="Freeform 6"/>
</p:tagLst>
</file>

<file path=ppt/tags/tag11.xml><?xml version="1.0" encoding="utf-8"?>
<p:tagLst xmlns:p="http://schemas.openxmlformats.org/presentationml/2006/main">
  <p:tag name="MH" val="20160830110146"/>
  <p:tag name="MH_LIBRARY" val="CONTENTS"/>
  <p:tag name="MH_TYPE" val="ENTRY"/>
  <p:tag name="ID" val="553512"/>
  <p:tag name="MH_ORDER" val="1"/>
</p:tagLst>
</file>

<file path=ppt/tags/tag12.xml><?xml version="1.0" encoding="utf-8"?>
<p:tagLst xmlns:p="http://schemas.openxmlformats.org/presentationml/2006/main">
  <p:tag name="MH" val="20161022204741"/>
  <p:tag name="MH_LIBRARY" val="GRAPHIC"/>
</p:tagLst>
</file>

<file path=ppt/tags/tag13.xml><?xml version="1.0" encoding="utf-8"?>
<p:tagLst xmlns:p="http://schemas.openxmlformats.org/presentationml/2006/main">
  <p:tag name="MH" val="20161022204741"/>
  <p:tag name="MH_LIBRARY" val="GRAPHIC"/>
  <p:tag name="MH_ORDER" val="Rectangle 1"/>
</p:tagLst>
</file>

<file path=ppt/tags/tag14.xml><?xml version="1.0" encoding="utf-8"?>
<p:tagLst xmlns:p="http://schemas.openxmlformats.org/presentationml/2006/main">
  <p:tag name="MH" val="20161022204741"/>
  <p:tag name="MH_LIBRARY" val="GRAPHIC"/>
  <p:tag name="MH_ORDER" val="Freeform 6"/>
</p:tagLst>
</file>

<file path=ppt/tags/tag15.xml><?xml version="1.0" encoding="utf-8"?>
<p:tagLst xmlns:p="http://schemas.openxmlformats.org/presentationml/2006/main">
  <p:tag name="MH" val="20160830110146"/>
  <p:tag name="MH_LIBRARY" val="CONTENTS"/>
  <p:tag name="MH_TYPE" val="ENTRY"/>
  <p:tag name="ID" val="553512"/>
  <p:tag name="MH_ORDER" val="1"/>
</p:tagLst>
</file>

<file path=ppt/tags/tag16.xml><?xml version="1.0" encoding="utf-8"?>
<p:tagLst xmlns:p="http://schemas.openxmlformats.org/presentationml/2006/main">
  <p:tag name="MH" val="20161022204741"/>
  <p:tag name="MH_LIBRARY" val="GRAPHIC"/>
</p:tagLst>
</file>

<file path=ppt/tags/tag17.xml><?xml version="1.0" encoding="utf-8"?>
<p:tagLst xmlns:p="http://schemas.openxmlformats.org/presentationml/2006/main">
  <p:tag name="MH" val="20161022204741"/>
  <p:tag name="MH_LIBRARY" val="GRAPHIC"/>
  <p:tag name="MH_ORDER" val="Rectangle 1"/>
</p:tagLst>
</file>

<file path=ppt/tags/tag18.xml><?xml version="1.0" encoding="utf-8"?>
<p:tagLst xmlns:p="http://schemas.openxmlformats.org/presentationml/2006/main">
  <p:tag name="MH" val="20161022204741"/>
  <p:tag name="MH_LIBRARY" val="GRAPHIC"/>
  <p:tag name="MH_ORDER" val="Freeform 6"/>
</p:tagLst>
</file>

<file path=ppt/tags/tag19.xml><?xml version="1.0" encoding="utf-8"?>
<p:tagLst xmlns:p="http://schemas.openxmlformats.org/presentationml/2006/main">
  <p:tag name="MH" val="20160830110146"/>
  <p:tag name="MH_LIBRARY" val="CONTENTS"/>
  <p:tag name="MH_TYPE" val="ENTRY"/>
  <p:tag name="ID" val="553512"/>
  <p:tag name="MH_ORDER" val="1"/>
</p:tagLst>
</file>

<file path=ppt/tags/tag2.xml><?xml version="1.0" encoding="utf-8"?>
<p:tagLst xmlns:p="http://schemas.openxmlformats.org/presentationml/2006/main">
  <p:tag name="MH" val="20161022204741"/>
  <p:tag name="MH_LIBRARY" val="GRAPHIC"/>
  <p:tag name="MH_ORDER" val="Freeform 6"/>
</p:tagLst>
</file>

<file path=ppt/tags/tag20.xml><?xml version="1.0" encoding="utf-8"?>
<p:tagLst xmlns:p="http://schemas.openxmlformats.org/presentationml/2006/main">
  <p:tag name="MH" val="20161022204741"/>
  <p:tag name="MH_LIBRARY" val="GRAPHIC"/>
</p:tagLst>
</file>

<file path=ppt/tags/tag21.xml><?xml version="1.0" encoding="utf-8"?>
<p:tagLst xmlns:p="http://schemas.openxmlformats.org/presentationml/2006/main">
  <p:tag name="MH" val="20161022204741"/>
  <p:tag name="MH_LIBRARY" val="GRAPHIC"/>
  <p:tag name="MH_ORDER" val="Rectangle 1"/>
</p:tagLst>
</file>

<file path=ppt/tags/tag22.xml><?xml version="1.0" encoding="utf-8"?>
<p:tagLst xmlns:p="http://schemas.openxmlformats.org/presentationml/2006/main">
  <p:tag name="MH" val="20161022204741"/>
  <p:tag name="MH_LIBRARY" val="GRAPHIC"/>
  <p:tag name="MH_ORDER" val="Freeform 6"/>
</p:tagLst>
</file>

<file path=ppt/tags/tag23.xml><?xml version="1.0" encoding="utf-8"?>
<p:tagLst xmlns:p="http://schemas.openxmlformats.org/presentationml/2006/main">
  <p:tag name="MH" val="20160830110146"/>
  <p:tag name="MH_LIBRARY" val="CONTENTS"/>
  <p:tag name="MH_TYPE" val="ENTRY"/>
  <p:tag name="ID" val="553512"/>
  <p:tag name="MH_ORDER" val="1"/>
</p:tagLst>
</file>

<file path=ppt/tags/tag24.xml><?xml version="1.0" encoding="utf-8"?>
<p:tagLst xmlns:p="http://schemas.openxmlformats.org/presentationml/2006/main">
  <p:tag name="MH" val="20161022204741"/>
  <p:tag name="MH_LIBRARY" val="GRAPHIC"/>
</p:tagLst>
</file>

<file path=ppt/tags/tag25.xml><?xml version="1.0" encoding="utf-8"?>
<p:tagLst xmlns:p="http://schemas.openxmlformats.org/presentationml/2006/main">
  <p:tag name="MH" val="20161022204741"/>
  <p:tag name="MH_LIBRARY" val="GRAPHIC"/>
  <p:tag name="MH_ORDER" val="Rectangle 1"/>
</p:tagLst>
</file>

<file path=ppt/tags/tag26.xml><?xml version="1.0" encoding="utf-8"?>
<p:tagLst xmlns:p="http://schemas.openxmlformats.org/presentationml/2006/main">
  <p:tag name="MH" val="20161022204741"/>
  <p:tag name="MH_LIBRARY" val="GRAPHIC"/>
  <p:tag name="MH_ORDER" val="Freeform 6"/>
</p:tagLst>
</file>

<file path=ppt/tags/tag27.xml><?xml version="1.0" encoding="utf-8"?>
<p:tagLst xmlns:p="http://schemas.openxmlformats.org/presentationml/2006/main">
  <p:tag name="MH" val="20160830110146"/>
  <p:tag name="MH_LIBRARY" val="CONTENTS"/>
  <p:tag name="MH_TYPE" val="ENTRY"/>
  <p:tag name="ID" val="553512"/>
  <p:tag name="MH_ORDER" val="1"/>
</p:tagLst>
</file>

<file path=ppt/tags/tag28.xml><?xml version="1.0" encoding="utf-8"?>
<p:tagLst xmlns:p="http://schemas.openxmlformats.org/presentationml/2006/main">
  <p:tag name="MH" val="20161022204741"/>
  <p:tag name="MH_LIBRARY" val="GRAPHIC"/>
</p:tagLst>
</file>

<file path=ppt/tags/tag29.xml><?xml version="1.0" encoding="utf-8"?>
<p:tagLst xmlns:p="http://schemas.openxmlformats.org/presentationml/2006/main">
  <p:tag name="MH" val="20161022204741"/>
  <p:tag name="MH_LIBRARY" val="GRAPHIC"/>
  <p:tag name="MH_ORDER" val="Rectangle 1"/>
</p:tagLst>
</file>

<file path=ppt/tags/tag3.xml><?xml version="1.0" encoding="utf-8"?>
<p:tagLst xmlns:p="http://schemas.openxmlformats.org/presentationml/2006/main">
  <p:tag name="MH" val="20160830110146"/>
  <p:tag name="MH_LIBRARY" val="CONTENTS"/>
  <p:tag name="MH_TYPE" val="ENTRY"/>
  <p:tag name="ID" val="553512"/>
  <p:tag name="MH_ORDER" val="1"/>
</p:tagLst>
</file>

<file path=ppt/tags/tag30.xml><?xml version="1.0" encoding="utf-8"?>
<p:tagLst xmlns:p="http://schemas.openxmlformats.org/presentationml/2006/main">
  <p:tag name="MH" val="20161022204741"/>
  <p:tag name="MH_LIBRARY" val="GRAPHIC"/>
  <p:tag name="MH_ORDER" val="Freeform 6"/>
</p:tagLst>
</file>

<file path=ppt/tags/tag31.xml><?xml version="1.0" encoding="utf-8"?>
<p:tagLst xmlns:p="http://schemas.openxmlformats.org/presentationml/2006/main">
  <p:tag name="MH" val="20160830110146"/>
  <p:tag name="MH_LIBRARY" val="CONTENTS"/>
  <p:tag name="MH_TYPE" val="ENTRY"/>
  <p:tag name="ID" val="553512"/>
  <p:tag name="MH_ORDER" val="1"/>
</p:tagLst>
</file>

<file path=ppt/tags/tag32.xml><?xml version="1.0" encoding="utf-8"?>
<p:tagLst xmlns:p="http://schemas.openxmlformats.org/presentationml/2006/main">
  <p:tag name="MH" val="20161022204741"/>
  <p:tag name="MH_LIBRARY" val="GRAPHIC"/>
</p:tagLst>
</file>

<file path=ppt/tags/tag4.xml><?xml version="1.0" encoding="utf-8"?>
<p:tagLst xmlns:p="http://schemas.openxmlformats.org/presentationml/2006/main">
  <p:tag name="MH" val="20161022204741"/>
  <p:tag name="MH_LIBRARY" val="GRAPHIC"/>
</p:tagLst>
</file>

<file path=ppt/tags/tag5.xml><?xml version="1.0" encoding="utf-8"?>
<p:tagLst xmlns:p="http://schemas.openxmlformats.org/presentationml/2006/main">
  <p:tag name="MH" val="20161022204741"/>
  <p:tag name="MH_LIBRARY" val="GRAPHIC"/>
  <p:tag name="MH_ORDER" val="Rectangle 1"/>
</p:tagLst>
</file>

<file path=ppt/tags/tag6.xml><?xml version="1.0" encoding="utf-8"?>
<p:tagLst xmlns:p="http://schemas.openxmlformats.org/presentationml/2006/main">
  <p:tag name="MH" val="20161022204741"/>
  <p:tag name="MH_LIBRARY" val="GRAPHIC"/>
  <p:tag name="MH_ORDER" val="Freeform 6"/>
</p:tagLst>
</file>

<file path=ppt/tags/tag7.xml><?xml version="1.0" encoding="utf-8"?>
<p:tagLst xmlns:p="http://schemas.openxmlformats.org/presentationml/2006/main">
  <p:tag name="MH" val="20160830110146"/>
  <p:tag name="MH_LIBRARY" val="CONTENTS"/>
  <p:tag name="MH_TYPE" val="ENTRY"/>
  <p:tag name="ID" val="553512"/>
  <p:tag name="MH_ORDER" val="1"/>
</p:tagLst>
</file>

<file path=ppt/tags/tag8.xml><?xml version="1.0" encoding="utf-8"?>
<p:tagLst xmlns:p="http://schemas.openxmlformats.org/presentationml/2006/main">
  <p:tag name="MH" val="20161022204741"/>
  <p:tag name="MH_LIBRARY" val="GRAPHIC"/>
</p:tagLst>
</file>

<file path=ppt/tags/tag9.xml><?xml version="1.0" encoding="utf-8"?>
<p:tagLst xmlns:p="http://schemas.openxmlformats.org/presentationml/2006/main">
  <p:tag name="MH" val="20161022204741"/>
  <p:tag name="MH_LIBRARY" val="GRAPHIC"/>
  <p:tag name="MH_ORDER" val="Rectangle 1"/>
</p:tagLst>
</file>

<file path=ppt/theme/theme1.xml><?xml version="1.0" encoding="utf-8"?>
<a:theme xmlns:a="http://schemas.openxmlformats.org/drawingml/2006/main" name="1_自定义设计方案">
  <a:themeElements>
    <a:clrScheme name="自定义 131">
      <a:dk1>
        <a:sysClr val="windowText" lastClr="000000"/>
      </a:dk1>
      <a:lt1>
        <a:sysClr val="window" lastClr="FFFFFF"/>
      </a:lt1>
      <a:dk2>
        <a:srgbClr val="44546A"/>
      </a:dk2>
      <a:lt2>
        <a:srgbClr val="E7E6E6"/>
      </a:lt2>
      <a:accent1>
        <a:srgbClr val="D02A13"/>
      </a:accent1>
      <a:accent2>
        <a:srgbClr val="00132F"/>
      </a:accent2>
      <a:accent3>
        <a:srgbClr val="D02A13"/>
      </a:accent3>
      <a:accent4>
        <a:srgbClr val="00132F"/>
      </a:accent4>
      <a:accent5>
        <a:srgbClr val="D02A13"/>
      </a:accent5>
      <a:accent6>
        <a:srgbClr val="00132F"/>
      </a:accent6>
      <a:hlink>
        <a:srgbClr val="D02A13"/>
      </a:hlink>
      <a:folHlink>
        <a:srgbClr val="00132F"/>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5462</Words>
  <Application>WPS 演示</Application>
  <PresentationFormat>自定义</PresentationFormat>
  <Paragraphs>653</Paragraphs>
  <Slides>49</Slides>
  <Notes>47</Notes>
  <HiddenSlides>0</HiddenSlides>
  <MMClips>0</MMClips>
  <ScaleCrop>false</ScaleCrop>
  <HeadingPairs>
    <vt:vector size="8" baseType="variant">
      <vt:variant>
        <vt:lpstr>已用的字体</vt:lpstr>
      </vt:variant>
      <vt:variant>
        <vt:i4>23</vt:i4>
      </vt:variant>
      <vt:variant>
        <vt:lpstr>主题</vt:lpstr>
      </vt:variant>
      <vt:variant>
        <vt:i4>1</vt:i4>
      </vt:variant>
      <vt:variant>
        <vt:lpstr>嵌入 OLE 服务器</vt:lpstr>
      </vt:variant>
      <vt:variant>
        <vt:i4>1</vt:i4>
      </vt:variant>
      <vt:variant>
        <vt:lpstr>幻灯片标题</vt:lpstr>
      </vt:variant>
      <vt:variant>
        <vt:i4>49</vt:i4>
      </vt:variant>
    </vt:vector>
  </HeadingPairs>
  <TitlesOfParts>
    <vt:vector size="74" baseType="lpstr">
      <vt:lpstr>Arial</vt:lpstr>
      <vt:lpstr>宋体</vt:lpstr>
      <vt:lpstr>Wingdings</vt:lpstr>
      <vt:lpstr>Calibri</vt:lpstr>
      <vt:lpstr>方正正准黑简体</vt:lpstr>
      <vt:lpstr>微软雅黑</vt:lpstr>
      <vt:lpstr>Arial Unicode MS</vt:lpstr>
      <vt:lpstr>黑体</vt:lpstr>
      <vt:lpstr>Times New Roman</vt:lpstr>
      <vt:lpstr>Calibri</vt:lpstr>
      <vt:lpstr>Agency FB</vt:lpstr>
      <vt:lpstr>Bell MT</vt:lpstr>
      <vt:lpstr>Kozuka Gothic Pro B</vt:lpstr>
      <vt:lpstr>华文细黑</vt:lpstr>
      <vt:lpstr>Impact</vt:lpstr>
      <vt:lpstr>Helvetica Light</vt:lpstr>
      <vt:lpstr>Source Sans Pro ExtraLight</vt:lpstr>
      <vt:lpstr>Lato Light</vt:lpstr>
      <vt:lpstr>Arial</vt:lpstr>
      <vt:lpstr>Calibri Light</vt:lpstr>
      <vt:lpstr>Yu Gothic</vt:lpstr>
      <vt:lpstr>Segoe Print</vt:lpstr>
      <vt:lpstr>Lato</vt:lpstr>
      <vt:lpstr>1_自定义设计方案</vt:lpstr>
      <vt:lpstr>Excel.Sheet.8</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还差7块腹肌的沈大青</cp:lastModifiedBy>
  <cp:revision>2</cp:revision>
  <dcterms:created xsi:type="dcterms:W3CDTF">2016-10-17T14:00:00Z</dcterms:created>
  <dcterms:modified xsi:type="dcterms:W3CDTF">2018-07-16T09:01:21Z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2052-10.1.0.7400</vt:lpwstr>
  </property>
</Properties>
</file>