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3" r:id="rId4"/>
  </p:sldMasterIdLst>
  <p:notesMasterIdLst>
    <p:notesMasterId r:id="rId6"/>
  </p:notesMasterIdLst>
  <p:handoutMasterIdLst>
    <p:handoutMasterId r:id="rId25"/>
  </p:handoutMasterIdLst>
  <p:sldIdLst>
    <p:sldId id="845" r:id="rId5"/>
    <p:sldId id="844" r:id="rId7"/>
    <p:sldId id="936" r:id="rId8"/>
    <p:sldId id="948" r:id="rId9"/>
    <p:sldId id="994" r:id="rId10"/>
    <p:sldId id="958" r:id="rId11"/>
    <p:sldId id="959" r:id="rId12"/>
    <p:sldId id="960" r:id="rId13"/>
    <p:sldId id="974" r:id="rId14"/>
    <p:sldId id="985" r:id="rId15"/>
    <p:sldId id="995" r:id="rId16"/>
    <p:sldId id="991" r:id="rId17"/>
    <p:sldId id="922" r:id="rId18"/>
    <p:sldId id="993" r:id="rId19"/>
    <p:sldId id="977" r:id="rId20"/>
    <p:sldId id="996" r:id="rId21"/>
    <p:sldId id="927" r:id="rId22"/>
    <p:sldId id="982" r:id="rId23"/>
    <p:sldId id="928" r:id="rId24"/>
  </p:sldIdLst>
  <p:sldSz cx="12192000" cy="6858000"/>
  <p:notesSz cx="6797675" cy="9874250"/>
  <p:defaultTextStyle>
    <a:defPPr>
      <a:defRPr lang="zh-CN"/>
    </a:defPPr>
    <a:lvl1pPr algn="l" defTabSz="1029970" rtl="0" fontAlgn="base">
      <a:spcBef>
        <a:spcPct val="0"/>
      </a:spcBef>
      <a:spcAft>
        <a:spcPct val="0"/>
      </a:spcAft>
      <a:buFont typeface="Arial" panose="020B0604020202020204" pitchFamily="34" charset="0"/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514350" indent="-57150" algn="l" defTabSz="1029970" rtl="0" fontAlgn="base">
      <a:spcBef>
        <a:spcPct val="0"/>
      </a:spcBef>
      <a:spcAft>
        <a:spcPct val="0"/>
      </a:spcAft>
      <a:buFont typeface="Arial" panose="020B0604020202020204" pitchFamily="34" charset="0"/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030605" indent="-116205" algn="l" defTabSz="1029970" rtl="0" fontAlgn="base">
      <a:spcBef>
        <a:spcPct val="0"/>
      </a:spcBef>
      <a:spcAft>
        <a:spcPct val="0"/>
      </a:spcAft>
      <a:buFont typeface="Arial" panose="020B0604020202020204" pitchFamily="34" charset="0"/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546225" indent="-174625" algn="l" defTabSz="1029970" rtl="0" fontAlgn="base">
      <a:spcBef>
        <a:spcPct val="0"/>
      </a:spcBef>
      <a:spcAft>
        <a:spcPct val="0"/>
      </a:spcAft>
      <a:buFont typeface="Arial" panose="020B0604020202020204" pitchFamily="34" charset="0"/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062480" indent="-233680" algn="l" defTabSz="1029970" rtl="0" fontAlgn="base">
      <a:spcBef>
        <a:spcPct val="0"/>
      </a:spcBef>
      <a:spcAft>
        <a:spcPct val="0"/>
      </a:spcAft>
      <a:buFont typeface="Arial" panose="020B0604020202020204" pitchFamily="34" charset="0"/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feng" initials="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24"/>
    <a:srgbClr val="005A9E"/>
    <a:srgbClr val="FFFFCC"/>
    <a:srgbClr val="D8EEC0"/>
    <a:srgbClr val="CCECFF"/>
    <a:srgbClr val="820000"/>
    <a:srgbClr val="00297A"/>
    <a:srgbClr val="001132"/>
    <a:srgbClr val="EDF7E1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75660" autoAdjust="0"/>
  </p:normalViewPr>
  <p:slideViewPr>
    <p:cSldViewPr>
      <p:cViewPr varScale="1">
        <p:scale>
          <a:sx n="56" d="100"/>
          <a:sy n="56" d="100"/>
        </p:scale>
        <p:origin x="1254" y="48"/>
      </p:cViewPr>
      <p:guideLst>
        <p:guide orient="horz" pos="2115"/>
        <p:guide pos="39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93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F69FFEB-7691-4BB4-8D80-A7FA61F70B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01706FA-D105-4CD2-A9E7-1A4432F9FDB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45659" cy="491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48" tIns="49524" rIns="99048" bIns="49524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869" y="0"/>
            <a:ext cx="2947233" cy="491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48" tIns="49524" rIns="99048" bIns="49524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BCDCD1-6B8D-4DB4-B03C-0C75FA062AAB}" type="datetime1">
              <a:rPr lang="zh-CN" altLang="en-US"/>
            </a:fld>
            <a:endParaRPr lang="zh-CN" altLang="en-US"/>
          </a:p>
        </p:txBody>
      </p:sp>
      <p:sp>
        <p:nvSpPr>
          <p:cNvPr id="1566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7173" name="备注占位符 4"/>
          <p:cNvSpPr>
            <a:spLocks noGrp="1" noRot="1" noChangeAspect="1" noChangeArrowheads="1"/>
          </p:cNvSpPr>
          <p:nvPr/>
        </p:nvSpPr>
        <p:spPr bwMode="auto">
          <a:xfrm>
            <a:off x="679768" y="4688555"/>
            <a:ext cx="5438140" cy="4443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9048" tIns="49524" rIns="99048" bIns="49524" anchor="ctr"/>
          <a:lstStyle/>
          <a:p>
            <a:pPr eaLnBrk="0" hangingPunct="0"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zh-CN" sz="1200">
                <a:latin typeface="Arial" panose="020B0604020202020204" pitchFamily="34" charset="0"/>
              </a:rPr>
              <a:t>单击此处编辑母版文本样式</a:t>
            </a:r>
            <a:endParaRPr lang="zh-CN" sz="1200">
              <a:latin typeface="Arial" panose="020B0604020202020204" pitchFamily="34" charset="0"/>
            </a:endParaRPr>
          </a:p>
          <a:p>
            <a:pPr eaLnBrk="0" hangingPunct="0"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zh-CN" sz="1200">
                <a:latin typeface="Arial" panose="020B0604020202020204" pitchFamily="34" charset="0"/>
              </a:rPr>
              <a:t>第二级</a:t>
            </a:r>
            <a:endParaRPr lang="zh-CN" sz="1200">
              <a:latin typeface="Arial" panose="020B0604020202020204" pitchFamily="34" charset="0"/>
            </a:endParaRPr>
          </a:p>
          <a:p>
            <a:pPr eaLnBrk="0" hangingPunct="0"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zh-CN" sz="1200">
                <a:latin typeface="Arial" panose="020B0604020202020204" pitchFamily="34" charset="0"/>
              </a:rPr>
              <a:t>第三级</a:t>
            </a:r>
            <a:endParaRPr lang="zh-CN" sz="1200">
              <a:latin typeface="Arial" panose="020B0604020202020204" pitchFamily="34" charset="0"/>
            </a:endParaRPr>
          </a:p>
          <a:p>
            <a:pPr eaLnBrk="0" hangingPunct="0"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zh-CN" sz="1200">
                <a:latin typeface="Arial" panose="020B0604020202020204" pitchFamily="34" charset="0"/>
              </a:rPr>
              <a:t>第四级</a:t>
            </a:r>
            <a:endParaRPr lang="zh-CN" sz="1200">
              <a:latin typeface="Arial" panose="020B0604020202020204" pitchFamily="34" charset="0"/>
            </a:endParaRPr>
          </a:p>
          <a:p>
            <a:pPr eaLnBrk="0" hangingPunct="0">
              <a:spcBef>
                <a:spcPct val="30000"/>
              </a:spcBef>
              <a:buFont typeface="Arial" panose="020B0604020202020204" pitchFamily="34" charset="0"/>
              <a:buNone/>
              <a:defRPr/>
            </a:pPr>
            <a:r>
              <a:rPr lang="zh-CN" sz="1200">
                <a:latin typeface="Arial" panose="020B0604020202020204" pitchFamily="34" charset="0"/>
              </a:rPr>
              <a:t>第五级</a:t>
            </a:r>
            <a:endParaRPr lang="zh-CN" sz="1200">
              <a:latin typeface="Arial" panose="020B0604020202020204" pitchFamily="34" charset="0"/>
            </a:endParaRPr>
          </a:p>
        </p:txBody>
      </p:sp>
      <p:sp>
        <p:nvSpPr>
          <p:cNvPr id="717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1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48" tIns="49524" rIns="99048" bIns="49524" numCol="1" anchor="b" anchorCtr="0" compatLnSpc="1"/>
          <a:lstStyle>
            <a:lvl1pPr eaLnBrk="0" hangingPunct="0"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869" y="9378824"/>
            <a:ext cx="2947233" cy="491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48" tIns="49524" rIns="99048" bIns="49524" numCol="1" anchor="b" anchorCtr="0" compatLnSpc="1"/>
          <a:lstStyle>
            <a:lvl1pPr eaLnBrk="0" hangingPunct="0"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5104884-34E3-470F-AE09-C74735D389F2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04884-34E3-470F-AE09-C74735D389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pPr marL="0" marR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>
              <a:effectLst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04884-34E3-470F-AE09-C74735D389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pPr marL="0" marR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>
              <a:effectLst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04884-34E3-470F-AE09-C74735D389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pPr marL="0" marR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>
              <a:effectLst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04884-34E3-470F-AE09-C74735D389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04884-34E3-470F-AE09-C74735D389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04884-34E3-470F-AE09-C74735D389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04884-34E3-470F-AE09-C74735D389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历史数据起始时间为</a:t>
            </a:r>
            <a:r>
              <a:rPr lang="en-US" altLang="zh-CN" dirty="0" smtClean="0"/>
              <a:t>2015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</a:t>
            </a:r>
            <a:r>
              <a:rPr lang="zh-CN" altLang="en-US" dirty="0" smtClean="0"/>
              <a:t>月。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04884-34E3-470F-AE09-C74735D389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04884-34E3-470F-AE09-C74735D389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04884-34E3-470F-AE09-C74735D389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04884-34E3-470F-AE09-C74735D389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04884-34E3-470F-AE09-C74735D389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r>
              <a:rPr lang="zh-CN" altLang="zh-CN" dirty="0" smtClean="0">
                <a:effectLst/>
                <a:ea typeface="宋体" panose="02010600030101010101" pitchFamily="2" charset="-122"/>
              </a:rPr>
              <a:t>策略输出模式可以在策略类之前的</a:t>
            </a:r>
            <a:r>
              <a:rPr lang="x-none" altLang="zh-CN" dirty="0" smtClean="0">
                <a:effectLst/>
              </a:rPr>
              <a:t>@Strategy</a:t>
            </a:r>
            <a:r>
              <a:rPr lang="zh-CN" altLang="zh-CN" dirty="0" smtClean="0">
                <a:effectLst/>
                <a:ea typeface="宋体" panose="02010600030101010101" pitchFamily="2" charset="-122"/>
              </a:rPr>
              <a:t>中设置</a:t>
            </a:r>
            <a:r>
              <a:rPr lang="zh-CN" altLang="en-US" dirty="0" smtClean="0">
                <a:effectLst/>
                <a:ea typeface="宋体" panose="02010600030101010101" pitchFamily="2" charset="-122"/>
              </a:rPr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04884-34E3-470F-AE09-C74735D389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04884-34E3-470F-AE09-C74735D389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A4495-B3E1-4989-AAE8-BDE43C0C530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BF2E-0CD6-45EC-A8ED-FD9C81D09A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0E145-44CD-4614-B76C-19BC97CA6194}" type="datetime1">
              <a:rPr lang="zh-CN" altLang="en-US" smtClean="0"/>
            </a:fld>
            <a:endParaRPr lang="zh-CN" altLang="en-US" sz="20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98CFD-01D2-4CB8-931B-984CDFC2C534}" type="slidenum">
              <a:rPr lang="zh-CN" altLang="en-US"/>
            </a:fld>
            <a:endParaRPr lang="zh-CN" altLang="en-US" sz="2000">
              <a:solidFill>
                <a:schemeClr val="tx1"/>
              </a:solidFill>
              <a:latin typeface="Arial" panose="020B0604020202020204" pitchFamily="34" charset="0"/>
              <a:ea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6" b="-424"/>
          <a:stretch>
            <a:fillRect/>
          </a:stretch>
        </p:blipFill>
        <p:spPr>
          <a:xfrm>
            <a:off x="106018" y="777240"/>
            <a:ext cx="11990431" cy="217170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9826521" y="327151"/>
            <a:ext cx="1728792" cy="400110"/>
            <a:chOff x="3059307" y="5589990"/>
            <a:chExt cx="1296594" cy="400110"/>
          </a:xfrm>
        </p:grpSpPr>
        <p:sp>
          <p:nvSpPr>
            <p:cNvPr id="11" name="文本框 10"/>
            <p:cNvSpPr txBox="1"/>
            <p:nvPr/>
          </p:nvSpPr>
          <p:spPr>
            <a:xfrm>
              <a:off x="3059307" y="5589990"/>
              <a:ext cx="12965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智舒</a:t>
              </a:r>
              <a:endPara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" name="笑脸 11"/>
            <p:cNvSpPr/>
            <p:nvPr/>
          </p:nvSpPr>
          <p:spPr bwMode="auto">
            <a:xfrm>
              <a:off x="3729008" y="5691981"/>
              <a:ext cx="259089" cy="196127"/>
            </a:xfrm>
            <a:prstGeom prst="smileyF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1029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9380700" y="274414"/>
            <a:ext cx="2620433" cy="477837"/>
          </a:xfrm>
          <a:prstGeom prst="rect">
            <a:avLst/>
          </a:prstGeom>
          <a:solidFill>
            <a:srgbClr val="82C4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29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29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29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2997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z="2000">
              <a:solidFill>
                <a:srgbClr val="000000"/>
              </a:solidFill>
            </a:endParaRPr>
          </a:p>
        </p:txBody>
      </p:sp>
      <p:pic>
        <p:nvPicPr>
          <p:cNvPr id="7" name="图片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701" y="324391"/>
            <a:ext cx="2620433" cy="37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36360" y="219683"/>
            <a:ext cx="2736304" cy="5177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8" t="25094" r="19519" b="30565"/>
          <a:stretch>
            <a:fillRect/>
          </a:stretch>
        </p:blipFill>
        <p:spPr>
          <a:xfrm>
            <a:off x="9552384" y="121832"/>
            <a:ext cx="2376264" cy="64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99001A-8649-468E-AF5D-6B52CF990A6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0D2E2-58CF-4E34-90B7-F1620A5717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ACFC97-39FD-42C0-9E90-DBF0069AC5A2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0D2E2-58CF-4E34-90B7-F1620A57172D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7" descr="G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19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8" t="25094" r="19519" b="30565"/>
          <a:stretch>
            <a:fillRect/>
          </a:stretch>
        </p:blipFill>
        <p:spPr>
          <a:xfrm>
            <a:off x="8938220" y="167234"/>
            <a:ext cx="2933261" cy="7999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A4495-B3E1-4989-AAE8-BDE43C0C530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BF2E-0CD6-45EC-A8ED-FD9C81D09A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1BA88-A461-4007-B60C-D40D5E80AAC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B69BF-452F-4E21-9EDD-84D4E69F5135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1704"/>
            <a:ext cx="12210840" cy="68797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FC920-299E-458B-A36E-2D62724D549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AF441-BAE5-4A3C-979D-ED0A0FDB3F8F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0718B002G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8" t="25094" r="19519" b="30565"/>
          <a:stretch>
            <a:fillRect/>
          </a:stretch>
        </p:blipFill>
        <p:spPr>
          <a:xfrm>
            <a:off x="8938220" y="167234"/>
            <a:ext cx="2933261" cy="7999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163" tIns="51581" rIns="103163" bIns="51581" numCol="1" anchor="ctr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单击此处编辑母版标题样式</a:t>
            </a:r>
            <a:endParaRPr lang="zh-CN">
              <a:sym typeface="Calibri" panose="020F0502020204030204" pitchFamily="34" charset="0"/>
            </a:endParaRPr>
          </a:p>
        </p:txBody>
      </p:sp>
      <p:sp>
        <p:nvSpPr>
          <p:cNvPr id="1024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163" tIns="51581" rIns="103163" bIns="51581" numCol="1" anchor="t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单击此处编辑母版文本样式</a:t>
            </a:r>
            <a:endParaRPr lang="zh-CN">
              <a:sym typeface="Calibri" panose="020F0502020204030204" pitchFamily="34" charset="0"/>
            </a:endParaRPr>
          </a:p>
          <a:p>
            <a:pPr lvl="1"/>
            <a:r>
              <a:rPr lang="zh-CN">
                <a:sym typeface="Calibri" panose="020F0502020204030204" pitchFamily="34" charset="0"/>
              </a:rPr>
              <a:t>第二级</a:t>
            </a:r>
            <a:endParaRPr lang="zh-CN">
              <a:sym typeface="Calibri" panose="020F0502020204030204" pitchFamily="34" charset="0"/>
            </a:endParaRPr>
          </a:p>
          <a:p>
            <a:pPr lvl="2"/>
            <a:r>
              <a:rPr lang="zh-CN">
                <a:sym typeface="Calibri" panose="020F0502020204030204" pitchFamily="34" charset="0"/>
              </a:rPr>
              <a:t>第三级</a:t>
            </a:r>
            <a:endParaRPr lang="zh-CN">
              <a:sym typeface="Calibri" panose="020F0502020204030204" pitchFamily="34" charset="0"/>
            </a:endParaRPr>
          </a:p>
          <a:p>
            <a:pPr lvl="3"/>
            <a:r>
              <a:rPr lang="zh-CN">
                <a:sym typeface="Calibri" panose="020F0502020204030204" pitchFamily="34" charset="0"/>
              </a:rPr>
              <a:t>第四级</a:t>
            </a:r>
            <a:endParaRPr lang="zh-CN">
              <a:sym typeface="Calibri" panose="020F0502020204030204" pitchFamily="34" charset="0"/>
            </a:endParaRPr>
          </a:p>
          <a:p>
            <a:pPr lvl="4"/>
            <a:r>
              <a:rPr lang="zh-CN">
                <a:sym typeface="Calibri" panose="020F0502020204030204" pitchFamily="34" charset="0"/>
              </a:rPr>
              <a:t>第五级</a:t>
            </a:r>
            <a:endParaRPr lang="zh-CN">
              <a:sym typeface="Calibri" panose="020F0502020204030204" pitchFamily="34" charset="0"/>
            </a:endParaRPr>
          </a:p>
        </p:txBody>
      </p:sp>
      <p:sp>
        <p:nvSpPr>
          <p:cNvPr id="5124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163" tIns="51581" rIns="103163" bIns="51581" numCol="1" anchor="ctr" anchorCtr="0" compatLnSpc="1"/>
          <a:lstStyle>
            <a:lvl1pPr eaLnBrk="0" hangingPunct="0">
              <a:buFont typeface="Arial" panose="020B0604020202020204" pitchFamily="34" charset="0"/>
              <a:buNone/>
              <a:defRPr sz="1400">
                <a:solidFill>
                  <a:srgbClr val="898989"/>
                </a:solidFill>
                <a:latin typeface="+mn-lt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E54F2B87-7928-4C64-ADD3-49D120E213B0}" type="datetime1">
              <a:rPr lang="zh-CN" altLang="en-US" smtClean="0"/>
            </a:fld>
            <a:endParaRPr lang="zh-CN" altLang="en-US"/>
          </a:p>
        </p:txBody>
      </p:sp>
      <p:sp>
        <p:nvSpPr>
          <p:cNvPr id="5125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163" tIns="51581" rIns="103163" bIns="51581" numCol="1" anchor="ctr" anchorCtr="0" compatLnSpc="1"/>
          <a:lstStyle>
            <a:lvl1pPr algn="ctr" eaLnBrk="0" hangingPunct="0">
              <a:buFont typeface="Arial" panose="020B0604020202020204" pitchFamily="34" charset="0"/>
              <a:buNone/>
              <a:defRPr sz="1400">
                <a:solidFill>
                  <a:srgbClr val="898989"/>
                </a:solidFill>
                <a:latin typeface="+mn-lt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6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3163" tIns="51581" rIns="103163" bIns="51581" numCol="1" anchor="ctr" anchorCtr="0" compatLnSpc="1"/>
          <a:lstStyle>
            <a:lvl1pPr algn="r" eaLnBrk="0" hangingPunct="0">
              <a:buFont typeface="Arial" panose="020B0604020202020204" pitchFamily="34" charset="0"/>
              <a:buNone/>
              <a:defRPr sz="1400">
                <a:solidFill>
                  <a:srgbClr val="898989"/>
                </a:solidFill>
                <a:latin typeface="+mn-lt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F770D2E2-58CF-4E34-90B7-F1620A57172D}" type="slidenum">
              <a:rPr lang="zh-CN" altLang="en-US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36360" y="219683"/>
            <a:ext cx="2736304" cy="5177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8" t="25094" r="19519" b="30565"/>
          <a:stretch>
            <a:fillRect/>
          </a:stretch>
        </p:blipFill>
        <p:spPr>
          <a:xfrm>
            <a:off x="9552384" y="121832"/>
            <a:ext cx="2376264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hdr="0" ftr="0"/>
  <p:txStyles>
    <p:titleStyle>
      <a:lvl1pPr marL="1030605" indent="-1030605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1030605" indent="-1030605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1030605" indent="-1030605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1030605" indent="-1030605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1030605" indent="-1030605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487805" indent="-1030605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945005" indent="-1030605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402205" indent="-1030605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859405" indent="-1030605"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86080" indent="-386080" algn="l" defTabSz="10299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836930" indent="-322580" algn="l" defTabSz="10299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289050" indent="-257175" algn="l" defTabSz="10299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805305" indent="-255905" algn="l" defTabSz="10299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320925" indent="-257175" algn="l" defTabSz="10299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778125" indent="-257175" algn="l" defTabSz="10299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3235325" indent="-257175" algn="l" defTabSz="10299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692525" indent="-257175" algn="l" defTabSz="10299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4149725" indent="-257175" algn="l" defTabSz="10299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>
            <a:spLocks noChangeArrowheads="1"/>
          </p:cNvSpPr>
          <p:nvPr/>
        </p:nvSpPr>
        <p:spPr bwMode="auto">
          <a:xfrm>
            <a:off x="1701987" y="2551837"/>
            <a:ext cx="8788026" cy="1238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略运行要点</a:t>
            </a:r>
            <a:endParaRPr lang="en-US" altLang="zh-CN" sz="3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191344" y="44624"/>
            <a:ext cx="6737134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9pPr>
          </a:lstStyle>
          <a:p>
            <a:r>
              <a:rPr lang="zh-CN" altLang="en-US" sz="2800" b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策略运</a:t>
            </a:r>
            <a:r>
              <a:rPr lang="zh-CN" altLang="en-US" sz="2800" b="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  <a:endParaRPr lang="en-US" altLang="zh-CN" sz="2800" b="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5360" y="928862"/>
            <a:ext cx="11593288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策略的几种状态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）已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创建：策略初始化状态，策略运行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即为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状态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）已启动：策略的执行状态。此状态时，策略会根据策略逻辑进行报单。策略运行后，点击启动按钮就会变成此状态。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）已暂停：休市或者行情不利时，可以点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击暂停按钮暂停策略，此时策略就会变成已暂停状态（此状态策略不会进行报单）。当策略处于此状态时，可以点击启动按钮继续运行策略。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）已停止：当交易所闭市或者策略不适用于当前行情时，可以点击停止按钮停止策略。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提醒：策略停止</a:t>
            </a:r>
            <a:r>
              <a:rPr lang="zh-CN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后会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将所有信息归零。</a:t>
            </a:r>
            <a:endParaRPr lang="zh-CN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191344" y="44624"/>
            <a:ext cx="6737134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9pPr>
          </a:lstStyle>
          <a:p>
            <a:r>
              <a:rPr lang="zh-CN" altLang="en-US" sz="2800" b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策略运</a:t>
            </a:r>
            <a:r>
              <a:rPr lang="zh-CN" altLang="en-US" sz="2800" b="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  <a:endParaRPr lang="en-US" altLang="zh-CN" sz="2800" b="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0345" y="980728"/>
            <a:ext cx="8308303" cy="552028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07368" y="988533"/>
            <a:ext cx="2952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选中策略，点击结果展示按钮，会弹出运行结果图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7368" y="2109653"/>
            <a:ext cx="29523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、在运行结果图中，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实时的展示从策略启动到现在（策略没有停止过）的行情变化及策略报单情况。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191344" y="44624"/>
            <a:ext cx="6737134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9pPr>
          </a:lstStyle>
          <a:p>
            <a:r>
              <a:rPr lang="zh-CN" altLang="en-US" sz="2800" b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策略运</a:t>
            </a:r>
            <a:r>
              <a:rPr lang="zh-CN" altLang="en-US" sz="2800" b="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  <a:endParaRPr lang="en-US" altLang="zh-CN" sz="2800" b="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747" y="3219798"/>
            <a:ext cx="10657184" cy="224825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79376" y="1209046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显示策略中指定的输出信息</a:t>
            </a:r>
            <a:r>
              <a:rPr lang="x-none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策略中</a:t>
            </a:r>
            <a:r>
              <a:rPr lang="x-none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x-none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Out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对应的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代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码</a:t>
            </a:r>
            <a:r>
              <a:rPr lang="x-none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，即输出参数。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9376" y="1889340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策略参数输出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按照输出频率不同分为三种模式，</a:t>
            </a:r>
            <a:r>
              <a:rPr lang="x-none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OutputMode.MDMODIFY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x-none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OutputMode.TIMER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x-none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OutputMode. </a:t>
            </a:r>
            <a:r>
              <a:rPr lang="x-none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VALUECHANGE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15680" y="2681625"/>
            <a:ext cx="66285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8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</a:t>
            </a:r>
            <a:r>
              <a:rPr lang="zh-CN" altLang="en-US" sz="8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行配置</a:t>
            </a:r>
            <a:endParaRPr lang="en-US" altLang="zh-CN" sz="8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365927" y="3710156"/>
            <a:ext cx="7494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--------------------------------------------------------------------------------------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5136-E053-4CBC-B1B1-018ECD56F3DD}" type="datetime1">
              <a:rPr lang="zh-CN" altLang="en-US" smtClean="0"/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BF2E-0CD6-45EC-A8ED-FD9C81D09A67}" type="slidenum">
              <a:rPr lang="zh-CN" altLang="en-US" smtClean="0"/>
            </a:fld>
            <a:endParaRPr lang="zh-CN" altLang="en-US"/>
          </a:p>
        </p:txBody>
      </p:sp>
      <p:sp>
        <p:nvSpPr>
          <p:cNvPr id="8" name="五边形 7"/>
          <p:cNvSpPr/>
          <p:nvPr/>
        </p:nvSpPr>
        <p:spPr>
          <a:xfrm>
            <a:off x="1559859" y="2411506"/>
            <a:ext cx="2268070" cy="2002379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8000" dirty="0">
                <a:solidFill>
                  <a:schemeClr val="accent5"/>
                </a:solidFill>
              </a:rPr>
              <a:t>2</a:t>
            </a:r>
            <a:r>
              <a:rPr lang="en-US" altLang="zh-CN" sz="8000" dirty="0" smtClean="0">
                <a:solidFill>
                  <a:schemeClr val="accent5"/>
                </a:solidFill>
              </a:rPr>
              <a:t>.1</a:t>
            </a:r>
            <a:endParaRPr lang="zh-CN" altLang="en-US" sz="80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A4495-B3E1-4989-AAE8-BDE43C0C530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BF2E-0CD6-45EC-A8ED-FD9C81D09A67}" type="slidenum">
              <a:rPr lang="zh-CN" altLang="en-US" smtClean="0"/>
            </a:fld>
            <a:endParaRPr lang="zh-CN" altLang="en-US"/>
          </a:p>
        </p:txBody>
      </p:sp>
      <p:sp>
        <p:nvSpPr>
          <p:cNvPr id="7" name="Title 1"/>
          <p:cNvSpPr>
            <a:spLocks noGrp="1"/>
          </p:cNvSpPr>
          <p:nvPr/>
        </p:nvSpPr>
        <p:spPr bwMode="auto">
          <a:xfrm>
            <a:off x="179430" y="59089"/>
            <a:ext cx="6737134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9pPr>
          </a:lstStyle>
          <a:p>
            <a:pPr lvl="0"/>
            <a:r>
              <a:rPr lang="zh-CN" altLang="en-US" sz="2800" b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运</a:t>
            </a:r>
            <a:r>
              <a:rPr lang="zh-CN" altLang="en-US" sz="2800" b="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行配置</a:t>
            </a:r>
            <a:endParaRPr lang="en-US" altLang="zh-CN" sz="2800" b="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9856" y="1232791"/>
            <a:ext cx="28248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前支持</a:t>
            </a:r>
            <a:r>
              <a:rPr lang="x-none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Xspeed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期货、</a:t>
            </a:r>
            <a:r>
              <a:rPr lang="x-none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Xspeed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证券、飞创</a:t>
            </a:r>
            <a:r>
              <a:rPr lang="x-none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Level2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、黄金二级交易、</a:t>
            </a:r>
            <a:r>
              <a:rPr lang="x-none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CTP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、飞马、密集计算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5760" y="1124744"/>
            <a:ext cx="7912738" cy="474920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94131" y="3242330"/>
            <a:ext cx="28248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密集计算通道用于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Xcube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（密集计算平台）指标的订阅和退订（密集计算指标包括理论价、隐含波动率和隐含波动率均值等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A4495-B3E1-4989-AAE8-BDE43C0C530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BF2E-0CD6-45EC-A8ED-FD9C81D09A67}" type="slidenum">
              <a:rPr lang="zh-CN" altLang="en-US" smtClean="0"/>
            </a:fld>
            <a:endParaRPr lang="zh-CN" altLang="en-US"/>
          </a:p>
        </p:txBody>
      </p:sp>
      <p:sp>
        <p:nvSpPr>
          <p:cNvPr id="7" name="Title 1"/>
          <p:cNvSpPr>
            <a:spLocks noGrp="1"/>
          </p:cNvSpPr>
          <p:nvPr/>
        </p:nvSpPr>
        <p:spPr bwMode="auto">
          <a:xfrm>
            <a:off x="179430" y="59089"/>
            <a:ext cx="6737134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9pPr>
          </a:lstStyle>
          <a:p>
            <a:pPr lvl="0"/>
            <a:r>
              <a:rPr lang="zh-CN" altLang="en-US" sz="2800" b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运行配置</a:t>
            </a:r>
            <a:endParaRPr lang="en-US" altLang="zh-CN" sz="2800" b="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8664" y="1268760"/>
            <a:ext cx="6113736" cy="482453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98405" y="1412776"/>
            <a:ext cx="4464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根据需要增加、修改、删除通道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在增加通道视图中需要用户填写的配置项包括通道类型、编号（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brokerID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），名称、交易地址和行情地址。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A4495-B3E1-4989-AAE8-BDE43C0C530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BF2E-0CD6-45EC-A8ED-FD9C81D09A67}" type="slidenum">
              <a:rPr lang="zh-CN" altLang="en-US" smtClean="0"/>
            </a:fld>
            <a:endParaRPr lang="zh-CN" altLang="en-US"/>
          </a:p>
        </p:txBody>
      </p:sp>
      <p:sp>
        <p:nvSpPr>
          <p:cNvPr id="7" name="Title 1"/>
          <p:cNvSpPr>
            <a:spLocks noGrp="1"/>
          </p:cNvSpPr>
          <p:nvPr/>
        </p:nvSpPr>
        <p:spPr bwMode="auto">
          <a:xfrm>
            <a:off x="179430" y="59089"/>
            <a:ext cx="6737134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9pPr>
          </a:lstStyle>
          <a:p>
            <a:pPr lvl="0"/>
            <a:r>
              <a:rPr lang="zh-CN" altLang="en-US" sz="2800" b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运行配置</a:t>
            </a:r>
            <a:endParaRPr lang="en-US" altLang="zh-CN" sz="2800" b="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6330" y="1290878"/>
            <a:ext cx="8156405" cy="471792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35360" y="1307398"/>
            <a:ext cx="28803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运行策略前需要配置通道账号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“通道账号”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界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面可以增加、修改、删除、启用、禁用、登录以及申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模拟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账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号；也可以导入导出帐号；同时可以设置帐号是否自动登录。列表中显示已配置的通道账号、账号状态以及通道等信息。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53169" y="2674655"/>
            <a:ext cx="72154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zh-CN" altLang="en-US" sz="8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</a:t>
            </a:r>
            <a:r>
              <a:rPr lang="zh-CN" altLang="en-US" sz="8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登陆</a:t>
            </a:r>
            <a:endParaRPr lang="zh-CN" altLang="en-US" sz="8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365927" y="3710156"/>
            <a:ext cx="7494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--------------------------------------------------------------------------------------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5136-E053-4CBC-B1B1-018ECD56F3DD}" type="datetime1">
              <a:rPr lang="zh-CN" altLang="en-US" smtClean="0"/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BF2E-0CD6-45EC-A8ED-FD9C81D09A67}" type="slidenum">
              <a:rPr lang="zh-CN" altLang="en-US" smtClean="0"/>
            </a:fld>
            <a:endParaRPr lang="zh-CN" altLang="en-US"/>
          </a:p>
        </p:txBody>
      </p:sp>
      <p:sp>
        <p:nvSpPr>
          <p:cNvPr id="8" name="五边形 7"/>
          <p:cNvSpPr/>
          <p:nvPr/>
        </p:nvSpPr>
        <p:spPr>
          <a:xfrm>
            <a:off x="1559859" y="2411506"/>
            <a:ext cx="2268070" cy="2002379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8000" dirty="0">
                <a:solidFill>
                  <a:schemeClr val="accent5"/>
                </a:solidFill>
              </a:rPr>
              <a:t>3</a:t>
            </a:r>
            <a:r>
              <a:rPr lang="en-US" altLang="zh-CN" sz="8000" dirty="0" smtClean="0">
                <a:solidFill>
                  <a:schemeClr val="accent5"/>
                </a:solidFill>
              </a:rPr>
              <a:t>.1</a:t>
            </a:r>
            <a:endParaRPr lang="zh-CN" altLang="en-US" sz="80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191344" y="44624"/>
            <a:ext cx="6737134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9pPr>
          </a:lstStyle>
          <a:p>
            <a:pPr lvl="0"/>
            <a:r>
              <a:rPr lang="zh-CN" altLang="en-US" sz="2800" b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自</a:t>
            </a:r>
            <a:r>
              <a:rPr lang="zh-CN" altLang="en-US" sz="2800" b="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动登陆</a:t>
            </a:r>
            <a:endParaRPr lang="en-US" altLang="zh-CN" sz="2800" b="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91744" y="1221344"/>
            <a:ext cx="8029647" cy="458837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1384" y="1268760"/>
            <a:ext cx="28803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据设置的时间，自动对资金帐号进行登录和登出操作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。此处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置需要配合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单个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账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号中“自动登录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账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号自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动登录登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出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才会生效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1384" y="3776118"/>
            <a:ext cx="2880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、出现账号连续不断登出的现象，注意检查此处配置。</a:t>
            </a:r>
            <a:endParaRPr lang="zh-CN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392" y="2636912"/>
            <a:ext cx="10972800" cy="1143000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谢谢聆听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"/>
          <p:cNvSpPr txBox="1">
            <a:spLocks noChangeArrowheads="1"/>
          </p:cNvSpPr>
          <p:nvPr/>
        </p:nvSpPr>
        <p:spPr bwMode="auto">
          <a:xfrm>
            <a:off x="1487289" y="1139246"/>
            <a:ext cx="1414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内容简介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91744" y="1916832"/>
            <a:ext cx="5976664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altLang="zh-CN" sz="11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+mj-ea"/>
              <a:buAutoNum type="ea1JpnChsDbPeriod"/>
              <a:defRPr/>
            </a:pPr>
            <a:endParaRPr lang="en-US" altLang="zh-CN" sz="11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ea"/>
              <a:buAutoNum type="ea1JpnChsDbPeriod"/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策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略运行</a:t>
            </a:r>
            <a:endParaRPr lang="en-US" altLang="zh-CN" sz="2800" b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ea"/>
              <a:buAutoNum type="ea1JpnChsDbPeriod"/>
              <a:defRPr/>
            </a:pPr>
            <a:endParaRPr lang="en-US" altLang="zh-CN" sz="2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ea"/>
              <a:buAutoNum type="ea1JpnChsDbPeriod"/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行配置</a:t>
            </a:r>
            <a:endParaRPr lang="en-US" altLang="zh-CN" sz="2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ea"/>
              <a:buAutoNum type="ea1JpnChsDbPeriod"/>
              <a:defRPr/>
            </a:pPr>
            <a:endParaRPr lang="en-US" altLang="zh-CN" sz="2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ea"/>
              <a:buAutoNum type="ea1JpnChsDbPeriod"/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动登陆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sz="2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91744" y="2558514"/>
            <a:ext cx="568729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策</a:t>
            </a:r>
            <a:r>
              <a:rPr lang="zh-CN" altLang="en-US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略运行</a:t>
            </a:r>
            <a:endParaRPr lang="zh-CN" alt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365927" y="3710156"/>
            <a:ext cx="7494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--------------------------------------------------------------------------------------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5136-E053-4CBC-B1B1-018ECD56F3DD}" type="datetime1">
              <a:rPr lang="zh-CN" altLang="en-US" smtClean="0"/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BF2E-0CD6-45EC-A8ED-FD9C81D09A67}" type="slidenum">
              <a:rPr lang="zh-CN" altLang="en-US" smtClean="0"/>
            </a:fld>
            <a:endParaRPr lang="zh-CN" altLang="en-US"/>
          </a:p>
        </p:txBody>
      </p:sp>
      <p:sp>
        <p:nvSpPr>
          <p:cNvPr id="8" name="五边形 7"/>
          <p:cNvSpPr/>
          <p:nvPr/>
        </p:nvSpPr>
        <p:spPr>
          <a:xfrm>
            <a:off x="1559859" y="2411506"/>
            <a:ext cx="2268070" cy="2002379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8000" dirty="0" smtClean="0">
                <a:solidFill>
                  <a:schemeClr val="accent5"/>
                </a:solidFill>
              </a:rPr>
              <a:t>1.1</a:t>
            </a:r>
            <a:endParaRPr lang="zh-CN" altLang="en-US" sz="80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191344" y="44624"/>
            <a:ext cx="6737134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9pPr>
          </a:lstStyle>
          <a:p>
            <a:pPr lvl="0"/>
            <a:r>
              <a:rPr lang="zh-CN" altLang="en-US" sz="2800" b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策</a:t>
            </a:r>
            <a:r>
              <a:rPr lang="zh-CN" altLang="en-US" sz="2800" b="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略</a:t>
            </a:r>
            <a:r>
              <a:rPr lang="zh-CN" altLang="en-US" sz="2800" b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运行</a:t>
            </a:r>
            <a:endParaRPr lang="en-US" altLang="zh-CN" sz="2800" b="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1599" y="1268760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在“工程视图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选中策略文件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击鼠标右键，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即可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打开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“创建策略”界面。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88088" y="1084950"/>
            <a:ext cx="4176464" cy="5440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191344" y="44624"/>
            <a:ext cx="6737134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9pPr>
          </a:lstStyle>
          <a:p>
            <a:r>
              <a:rPr lang="zh-CN" altLang="en-US" sz="2800" b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策略运</a:t>
            </a:r>
            <a:r>
              <a:rPr lang="zh-CN" altLang="en-US" sz="2800" b="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  <a:endParaRPr lang="en-US" altLang="zh-CN" sz="2800" b="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1384" y="1150784"/>
            <a:ext cx="10153128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“创建策略”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界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面输入策略名称，确认后，在策略管理中，会生成相应的策略模板。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400" y="1772816"/>
            <a:ext cx="5976664" cy="4796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191344" y="44624"/>
            <a:ext cx="6737134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9pPr>
          </a:lstStyle>
          <a:p>
            <a:pPr lvl="0"/>
            <a:r>
              <a:rPr lang="zh-CN" altLang="en-US" sz="2800" b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策略运</a:t>
            </a:r>
            <a:r>
              <a:rPr lang="zh-CN" altLang="en-US" sz="2800" b="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  <a:endParaRPr lang="en-US" altLang="zh-CN" sz="2800" b="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1424" y="1340768"/>
            <a:ext cx="4464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在“策略运行”视图的“策略库”中可以查看已经创建的策略，双击打开策略模板，编辑策略运行参数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0" y="1124744"/>
            <a:ext cx="3422475" cy="5002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191344" y="44624"/>
            <a:ext cx="6737134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9pPr>
          </a:lstStyle>
          <a:p>
            <a:pPr lvl="0"/>
            <a:r>
              <a:rPr lang="zh-CN" altLang="en-US" sz="2800" b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策略运</a:t>
            </a:r>
            <a:r>
              <a:rPr lang="zh-CN" altLang="en-US" sz="2800" b="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  <a:endParaRPr lang="en-US" altLang="zh-CN" sz="2800" b="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5361" y="1196750"/>
            <a:ext cx="360040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、事件按钮，创建策略时若添加了事件，会在此显示事件按钮。</a:t>
            </a:r>
            <a:endParaRPr lang="zh-CN" altLang="zh-CN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5360" y="2361074"/>
            <a:ext cx="37883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、合约设置，账号设置，支持交易账号和行情账号分别设置。</a:t>
            </a:r>
            <a:endParaRPr lang="zh-CN" altLang="zh-CN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2549" y="3297178"/>
            <a:ext cx="37883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、输入参数设置，不设置的情况为默认值。</a:t>
            </a:r>
            <a:endParaRPr lang="zh-CN" altLang="zh-CN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2549" y="4164652"/>
            <a:ext cx="37883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击右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上方的运行按钮，即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策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略添加到策略运行列表中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20902" y="1037699"/>
            <a:ext cx="7564532" cy="5405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191344" y="44624"/>
            <a:ext cx="6737134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9pPr>
          </a:lstStyle>
          <a:p>
            <a:pPr lvl="0"/>
            <a:r>
              <a:rPr lang="zh-CN" altLang="en-US" sz="2800" b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策略运</a:t>
            </a:r>
            <a:r>
              <a:rPr lang="zh-CN" altLang="en-US" sz="2800" b="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  <a:endParaRPr lang="en-US" altLang="zh-CN" sz="2800" b="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356" y="2924944"/>
            <a:ext cx="11409524" cy="177142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07368" y="1628800"/>
            <a:ext cx="11193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策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略运行后，在策略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视图会显示已上传的策略。运行视图显示的策略运行信息包括策略状态、使用的合约、盈亏等。在此界面还提供了手动下单，变更策略状态，配置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策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略视图字段以及实时运行结果图展示等功能按钮。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191344" y="44624"/>
            <a:ext cx="6737134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anose="020B0602030504020204" pitchFamily="34" charset="0"/>
              </a:defRPr>
            </a:lvl9pPr>
          </a:lstStyle>
          <a:p>
            <a:r>
              <a:rPr lang="zh-CN" altLang="en-US" sz="2800" b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策略运</a:t>
            </a:r>
            <a:r>
              <a:rPr lang="zh-CN" altLang="en-US" sz="2800" b="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  <a:endParaRPr lang="en-US" altLang="zh-CN" sz="2800" b="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9896" y="1052736"/>
            <a:ext cx="6245048" cy="548237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7368" y="1196752"/>
            <a:ext cx="4176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策略运行列表中选择策略，点击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手动下单按钮，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可进行策略手动下单</a:t>
            </a:r>
            <a:r>
              <a:rPr lang="zh-CN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（使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用最新价、挂价、对价报单时，必须等待收到至少一条行情后，才能使用，否则会提示行情未到达；限</a:t>
            </a:r>
            <a:r>
              <a:rPr lang="zh-CN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价不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受此限制</a:t>
            </a:r>
            <a:r>
              <a:rPr lang="zh-CN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2" y="3309952"/>
            <a:ext cx="190476" cy="2380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62" y="3462352"/>
            <a:ext cx="190476" cy="238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1_Office 主题">
  <a:themeElements>
    <a:clrScheme name="9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40000"/>
            <a:lumOff val="60000"/>
          </a:schemeClr>
        </a:solidFill>
        <a:ln w="9525" cmpd="sng">
          <a:solidFill>
            <a:schemeClr val="tx1"/>
          </a:solidFill>
        </a:ln>
      </a:spPr>
      <a:bodyPr lIns="0" tIns="0" rIns="0" bIns="0" rtlCol="0" anchor="t"/>
      <a:lstStyle>
        <a:defPPr indent="-91440" algn="ctr">
          <a:buFont typeface="Wingdings" panose="05000000000000000000" pitchFamily="2" charset="2"/>
          <a:buChar char="§"/>
          <a:defRPr sz="1800" dirty="0" smtClean="0">
            <a:solidFill>
              <a:srgbClr val="000000"/>
            </a:solidFill>
            <a:latin typeface="微软雅黑" panose="020B0503020204020204" pitchFamily="34" charset="-122"/>
            <a:ea typeface="仿宋_GB2312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02997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1579</Words>
  <Application>WPS 演示</Application>
  <PresentationFormat>宽屏</PresentationFormat>
  <Paragraphs>131</Paragraphs>
  <Slides>19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仿宋_GB2312</vt:lpstr>
      <vt:lpstr>Calibri</vt:lpstr>
      <vt:lpstr>MS PGothic</vt:lpstr>
      <vt:lpstr>华文楷体</vt:lpstr>
      <vt:lpstr>华文细黑</vt:lpstr>
      <vt:lpstr>Lucida Sans Unicode</vt:lpstr>
      <vt:lpstr>Arial Unicode MS</vt:lpstr>
      <vt:lpstr>Calibri Light</vt:lpstr>
      <vt:lpstr>仿宋</vt:lpstr>
      <vt:lpstr>1_自定义设计方案</vt:lpstr>
      <vt:lpstr>自定义设计方案</vt:lpstr>
      <vt:lpstr>91_Office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谢谢聆听</vt:lpstr>
    </vt:vector>
  </TitlesOfParts>
  <Company>HermesBrand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Sam</dc:creator>
  <cp:lastModifiedBy>还差7块腹肌的沈大青</cp:lastModifiedBy>
  <cp:revision>3261</cp:revision>
  <dcterms:created xsi:type="dcterms:W3CDTF">2012-07-16T17:37:00Z</dcterms:created>
  <dcterms:modified xsi:type="dcterms:W3CDTF">2018-07-19T08:18:04Z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