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Lst>
  <p:notesMasterIdLst>
    <p:notesMasterId r:id="rId30"/>
  </p:notesMasterIdLst>
  <p:handoutMasterIdLst>
    <p:handoutMasterId r:id="rId31"/>
  </p:handoutMasterIdLst>
  <p:sldIdLst>
    <p:sldId id="379" r:id="rId4"/>
    <p:sldId id="740" r:id="rId5"/>
    <p:sldId id="787" r:id="rId6"/>
    <p:sldId id="805" r:id="rId7"/>
    <p:sldId id="806" r:id="rId8"/>
    <p:sldId id="807" r:id="rId9"/>
    <p:sldId id="808" r:id="rId10"/>
    <p:sldId id="809" r:id="rId11"/>
    <p:sldId id="811" r:id="rId12"/>
    <p:sldId id="818" r:id="rId13"/>
    <p:sldId id="816" r:id="rId14"/>
    <p:sldId id="802" r:id="rId15"/>
    <p:sldId id="744" r:id="rId16"/>
    <p:sldId id="749" r:id="rId17"/>
    <p:sldId id="750" r:id="rId18"/>
    <p:sldId id="813" r:id="rId19"/>
    <p:sldId id="769" r:id="rId20"/>
    <p:sldId id="823" r:id="rId21"/>
    <p:sldId id="755" r:id="rId22"/>
    <p:sldId id="824" r:id="rId23"/>
    <p:sldId id="822" r:id="rId24"/>
    <p:sldId id="799" r:id="rId25"/>
    <p:sldId id="800" r:id="rId26"/>
    <p:sldId id="826" r:id="rId27"/>
    <p:sldId id="829" r:id="rId28"/>
    <p:sldId id="804" r:id="rId29"/>
  </p:sldIdLst>
  <p:sldSz cx="12190095" cy="6859270"/>
  <p:notesSz cx="6797675" cy="9874250"/>
  <p:defaultTextStyle>
    <a:defPPr>
      <a:defRPr lang="zh-CN"/>
    </a:defPPr>
    <a:lvl1pPr algn="l" defTabSz="1373505" rtl="0" fontAlgn="base">
      <a:spcBef>
        <a:spcPct val="0"/>
      </a:spcBef>
      <a:spcAft>
        <a:spcPct val="0"/>
      </a:spcAft>
      <a:buFont typeface="Arial" panose="020B0604020202020204" pitchFamily="34" charset="0"/>
      <a:defRPr sz="2700" kern="1200">
        <a:solidFill>
          <a:schemeClr val="tx1"/>
        </a:solidFill>
        <a:latin typeface="Arial" panose="020B0604020202020204" pitchFamily="34" charset="0"/>
        <a:ea typeface="宋体" panose="02010600030101010101" pitchFamily="2" charset="-122"/>
        <a:cs typeface="+mn-cs"/>
      </a:defRPr>
    </a:lvl1pPr>
    <a:lvl2pPr marL="685800" indent="-76200" algn="l" defTabSz="1373505" rtl="0" fontAlgn="base">
      <a:spcBef>
        <a:spcPct val="0"/>
      </a:spcBef>
      <a:spcAft>
        <a:spcPct val="0"/>
      </a:spcAft>
      <a:buFont typeface="Arial" panose="020B0604020202020204" pitchFamily="34" charset="0"/>
      <a:defRPr sz="2700" kern="1200">
        <a:solidFill>
          <a:schemeClr val="tx1"/>
        </a:solidFill>
        <a:latin typeface="Arial" panose="020B0604020202020204" pitchFamily="34" charset="0"/>
        <a:ea typeface="宋体" panose="02010600030101010101" pitchFamily="2" charset="-122"/>
        <a:cs typeface="+mn-cs"/>
      </a:defRPr>
    </a:lvl2pPr>
    <a:lvl3pPr marL="1373505" indent="-154305" algn="l" defTabSz="1373505" rtl="0" fontAlgn="base">
      <a:spcBef>
        <a:spcPct val="0"/>
      </a:spcBef>
      <a:spcAft>
        <a:spcPct val="0"/>
      </a:spcAft>
      <a:buFont typeface="Arial" panose="020B0604020202020204" pitchFamily="34" charset="0"/>
      <a:defRPr sz="2700" kern="1200">
        <a:solidFill>
          <a:schemeClr val="tx1"/>
        </a:solidFill>
        <a:latin typeface="Arial" panose="020B0604020202020204" pitchFamily="34" charset="0"/>
        <a:ea typeface="宋体" panose="02010600030101010101" pitchFamily="2" charset="-122"/>
        <a:cs typeface="+mn-cs"/>
      </a:defRPr>
    </a:lvl3pPr>
    <a:lvl4pPr marL="2061845" indent="-233045" algn="l" defTabSz="1373505" rtl="0" fontAlgn="base">
      <a:spcBef>
        <a:spcPct val="0"/>
      </a:spcBef>
      <a:spcAft>
        <a:spcPct val="0"/>
      </a:spcAft>
      <a:buFont typeface="Arial" panose="020B0604020202020204" pitchFamily="34" charset="0"/>
      <a:defRPr sz="2700" kern="1200">
        <a:solidFill>
          <a:schemeClr val="tx1"/>
        </a:solidFill>
        <a:latin typeface="Arial" panose="020B0604020202020204" pitchFamily="34" charset="0"/>
        <a:ea typeface="宋体" panose="02010600030101010101" pitchFamily="2" charset="-122"/>
        <a:cs typeface="+mn-cs"/>
      </a:defRPr>
    </a:lvl4pPr>
    <a:lvl5pPr marL="2749550" indent="-311150" algn="l" defTabSz="1373505" rtl="0" fontAlgn="base">
      <a:spcBef>
        <a:spcPct val="0"/>
      </a:spcBef>
      <a:spcAft>
        <a:spcPct val="0"/>
      </a:spcAft>
      <a:buFont typeface="Arial" panose="020B0604020202020204" pitchFamily="34" charset="0"/>
      <a:defRPr sz="2700" kern="1200">
        <a:solidFill>
          <a:schemeClr val="tx1"/>
        </a:solidFill>
        <a:latin typeface="Arial" panose="020B0604020202020204" pitchFamily="34" charset="0"/>
        <a:ea typeface="宋体" panose="02010600030101010101" pitchFamily="2" charset="-122"/>
        <a:cs typeface="+mn-cs"/>
      </a:defRPr>
    </a:lvl5pPr>
    <a:lvl6pPr marL="3048000" algn="l" defTabSz="1218565" rtl="0" eaLnBrk="1" latinLnBrk="0" hangingPunct="1">
      <a:defRPr sz="2700" kern="1200">
        <a:solidFill>
          <a:schemeClr val="tx1"/>
        </a:solidFill>
        <a:latin typeface="Arial" panose="020B0604020202020204" pitchFamily="34" charset="0"/>
        <a:ea typeface="宋体" panose="02010600030101010101" pitchFamily="2" charset="-122"/>
        <a:cs typeface="+mn-cs"/>
      </a:defRPr>
    </a:lvl6pPr>
    <a:lvl7pPr marL="3657600" algn="l" defTabSz="1218565" rtl="0" eaLnBrk="1" latinLnBrk="0" hangingPunct="1">
      <a:defRPr sz="2700" kern="1200">
        <a:solidFill>
          <a:schemeClr val="tx1"/>
        </a:solidFill>
        <a:latin typeface="Arial" panose="020B0604020202020204" pitchFamily="34" charset="0"/>
        <a:ea typeface="宋体" panose="02010600030101010101" pitchFamily="2" charset="-122"/>
        <a:cs typeface="+mn-cs"/>
      </a:defRPr>
    </a:lvl7pPr>
    <a:lvl8pPr marL="4267200" algn="l" defTabSz="1218565" rtl="0" eaLnBrk="1" latinLnBrk="0" hangingPunct="1">
      <a:defRPr sz="2700" kern="1200">
        <a:solidFill>
          <a:schemeClr val="tx1"/>
        </a:solidFill>
        <a:latin typeface="Arial" panose="020B0604020202020204" pitchFamily="34" charset="0"/>
        <a:ea typeface="宋体" panose="02010600030101010101" pitchFamily="2" charset="-122"/>
        <a:cs typeface="+mn-cs"/>
      </a:defRPr>
    </a:lvl8pPr>
    <a:lvl9pPr marL="4876800" algn="l" defTabSz="1218565" rtl="0" eaLnBrk="1" latinLnBrk="0" hangingPunct="1">
      <a:defRPr sz="27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820000"/>
    <a:srgbClr val="005024"/>
    <a:srgbClr val="00297A"/>
    <a:srgbClr val="001132"/>
    <a:srgbClr val="EDF7E1"/>
    <a:srgbClr val="007635"/>
    <a:srgbClr val="009644"/>
    <a:srgbClr val="D8EEC0"/>
    <a:srgbClr val="F2F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autoAdjust="0"/>
  </p:normalViewPr>
  <p:slideViewPr>
    <p:cSldViewPr>
      <p:cViewPr varScale="1">
        <p:scale>
          <a:sx n="67" d="100"/>
          <a:sy n="67" d="100"/>
        </p:scale>
        <p:origin x="-792" y="-102"/>
      </p:cViewPr>
      <p:guideLst>
        <p:guide orient="horz" pos="2115"/>
        <p:guide pos="3899"/>
      </p:guideLst>
    </p:cSldViewPr>
  </p:slideViewPr>
  <p:outlineViewPr>
    <p:cViewPr>
      <p:scale>
        <a:sx n="33" d="100"/>
        <a:sy n="33" d="100"/>
      </p:scale>
      <p:origin x="0" y="5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notesMaster" Target="notesMasters/notesMaster1.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F2CFCE0-BB26-4421-94A7-1A2F56E84877}" type="doc">
      <dgm:prSet loTypeId="urn:microsoft.com/office/officeart/2005/8/layout/chevron1" loCatId="process" qsTypeId="urn:microsoft.com/office/officeart/2005/8/quickstyle/simple1" qsCatId="simple" csTypeId="urn:microsoft.com/office/officeart/2005/8/colors/accent1_2" csCatId="accent1" phldr="1"/>
      <dgm:spPr/>
    </dgm:pt>
    <dgm:pt modelId="{A4B03974-245E-45D8-9C56-51313FE75A74}">
      <dgm:prSet phldrT="[文本]" custT="1"/>
      <dgm:spPr/>
      <dgm:t>
        <a:bodyPr/>
        <a:lstStyle/>
        <a:p>
          <a:r>
            <a:rPr lang="zh-CN" altLang="en-US" sz="2800" dirty="0" smtClean="0">
              <a:latin typeface="华文楷体" panose="02010600040101010101" pitchFamily="2" charset="-122"/>
              <a:ea typeface="华文楷体" panose="02010600040101010101" pitchFamily="2" charset="-122"/>
            </a:rPr>
            <a:t>提交申请</a:t>
          </a:r>
          <a:endParaRPr lang="zh-CN" altLang="en-US" sz="2800" dirty="0">
            <a:latin typeface="华文楷体" panose="02010600040101010101" pitchFamily="2" charset="-122"/>
            <a:ea typeface="华文楷体" panose="02010600040101010101" pitchFamily="2" charset="-122"/>
          </a:endParaRPr>
        </a:p>
      </dgm:t>
    </dgm:pt>
    <dgm:pt modelId="{160FA615-E93D-416A-86B5-7EAE29DF0151}" cxnId="{B1B5C0D2-978A-4F84-8238-EF71D6FB3753}" type="parTrans">
      <dgm:prSet/>
      <dgm:spPr/>
      <dgm:t>
        <a:bodyPr/>
        <a:lstStyle/>
        <a:p>
          <a:endParaRPr lang="zh-CN" altLang="en-US" sz="2800">
            <a:latin typeface="华文楷体" panose="02010600040101010101" pitchFamily="2" charset="-122"/>
            <a:ea typeface="华文楷体" panose="02010600040101010101" pitchFamily="2" charset="-122"/>
          </a:endParaRPr>
        </a:p>
      </dgm:t>
    </dgm:pt>
    <dgm:pt modelId="{AEE5E42E-61A0-45F4-92D4-F7596482E522}" cxnId="{B1B5C0D2-978A-4F84-8238-EF71D6FB3753}" type="sibTrans">
      <dgm:prSet/>
      <dgm:spPr/>
      <dgm:t>
        <a:bodyPr/>
        <a:lstStyle/>
        <a:p>
          <a:endParaRPr lang="zh-CN" altLang="en-US" sz="2800">
            <a:latin typeface="华文楷体" panose="02010600040101010101" pitchFamily="2" charset="-122"/>
            <a:ea typeface="华文楷体" panose="02010600040101010101" pitchFamily="2" charset="-122"/>
          </a:endParaRPr>
        </a:p>
      </dgm:t>
    </dgm:pt>
    <dgm:pt modelId="{EF70E7E0-A876-4115-A44A-624B60D5B471}">
      <dgm:prSet phldrT="[文本]" custT="1"/>
      <dgm:spPr/>
      <dgm:t>
        <a:bodyPr/>
        <a:lstStyle/>
        <a:p>
          <a:r>
            <a:rPr lang="zh-CN" altLang="en-US" sz="2800" dirty="0" smtClean="0">
              <a:latin typeface="华文楷体" panose="02010600040101010101" pitchFamily="2" charset="-122"/>
              <a:ea typeface="华文楷体" panose="02010600040101010101" pitchFamily="2" charset="-122"/>
            </a:rPr>
            <a:t>检查持仓</a:t>
          </a:r>
          <a:endParaRPr lang="zh-CN" altLang="en-US" sz="2800" dirty="0">
            <a:latin typeface="华文楷体" panose="02010600040101010101" pitchFamily="2" charset="-122"/>
            <a:ea typeface="华文楷体" panose="02010600040101010101" pitchFamily="2" charset="-122"/>
          </a:endParaRPr>
        </a:p>
      </dgm:t>
    </dgm:pt>
    <dgm:pt modelId="{0CE55613-6516-4C78-BD04-35502829AE12}" cxnId="{5580522A-31F8-4785-AE44-46EF0CF0001C}" type="parTrans">
      <dgm:prSet/>
      <dgm:spPr/>
      <dgm:t>
        <a:bodyPr/>
        <a:lstStyle/>
        <a:p>
          <a:endParaRPr lang="zh-CN" altLang="en-US" sz="2800">
            <a:latin typeface="华文楷体" panose="02010600040101010101" pitchFamily="2" charset="-122"/>
            <a:ea typeface="华文楷体" panose="02010600040101010101" pitchFamily="2" charset="-122"/>
          </a:endParaRPr>
        </a:p>
      </dgm:t>
    </dgm:pt>
    <dgm:pt modelId="{1872AC9D-A7D0-4BF7-9C3A-8F93CFF56B26}" cxnId="{5580522A-31F8-4785-AE44-46EF0CF0001C}" type="sibTrans">
      <dgm:prSet/>
      <dgm:spPr/>
      <dgm:t>
        <a:bodyPr/>
        <a:lstStyle/>
        <a:p>
          <a:endParaRPr lang="zh-CN" altLang="en-US" sz="2800">
            <a:latin typeface="华文楷体" panose="02010600040101010101" pitchFamily="2" charset="-122"/>
            <a:ea typeface="华文楷体" panose="02010600040101010101" pitchFamily="2" charset="-122"/>
          </a:endParaRPr>
        </a:p>
      </dgm:t>
    </dgm:pt>
    <dgm:pt modelId="{6D2FA8CC-06B4-4389-8BE3-3318A60F6E70}">
      <dgm:prSet phldrT="[文本]" custT="1"/>
      <dgm:spPr/>
      <dgm:t>
        <a:bodyPr/>
        <a:lstStyle/>
        <a:p>
          <a:r>
            <a:rPr lang="zh-CN" altLang="en-US" sz="2800" dirty="0" smtClean="0">
              <a:latin typeface="华文楷体" panose="02010600040101010101" pitchFamily="2" charset="-122"/>
              <a:ea typeface="华文楷体" panose="02010600040101010101" pitchFamily="2" charset="-122"/>
            </a:rPr>
            <a:t>审批原则</a:t>
          </a:r>
          <a:endParaRPr lang="zh-CN" altLang="en-US" sz="2800" dirty="0">
            <a:latin typeface="华文楷体" panose="02010600040101010101" pitchFamily="2" charset="-122"/>
            <a:ea typeface="华文楷体" panose="02010600040101010101" pitchFamily="2" charset="-122"/>
          </a:endParaRPr>
        </a:p>
      </dgm:t>
    </dgm:pt>
    <dgm:pt modelId="{D7B7E88E-BF0B-48FE-BCF8-8217C6524097}" cxnId="{9FC340EC-E409-412C-8B67-8F81584895BC}" type="parTrans">
      <dgm:prSet/>
      <dgm:spPr/>
      <dgm:t>
        <a:bodyPr/>
        <a:lstStyle/>
        <a:p>
          <a:endParaRPr lang="zh-CN" altLang="en-US" sz="2800">
            <a:latin typeface="华文楷体" panose="02010600040101010101" pitchFamily="2" charset="-122"/>
            <a:ea typeface="华文楷体" panose="02010600040101010101" pitchFamily="2" charset="-122"/>
          </a:endParaRPr>
        </a:p>
      </dgm:t>
    </dgm:pt>
    <dgm:pt modelId="{E7A74202-55EA-4412-B62A-FB6FF72CA9B6}" cxnId="{9FC340EC-E409-412C-8B67-8F81584895BC}" type="sibTrans">
      <dgm:prSet/>
      <dgm:spPr/>
      <dgm:t>
        <a:bodyPr/>
        <a:lstStyle/>
        <a:p>
          <a:endParaRPr lang="zh-CN" altLang="en-US" sz="2800">
            <a:latin typeface="华文楷体" panose="02010600040101010101" pitchFamily="2" charset="-122"/>
            <a:ea typeface="华文楷体" panose="02010600040101010101" pitchFamily="2" charset="-122"/>
          </a:endParaRPr>
        </a:p>
      </dgm:t>
    </dgm:pt>
    <dgm:pt modelId="{9E22ABE1-ACDC-4813-930B-E5488443D98D}" type="pres">
      <dgm:prSet presAssocID="{CF2CFCE0-BB26-4421-94A7-1A2F56E84877}" presName="Name0" presStyleCnt="0">
        <dgm:presLayoutVars>
          <dgm:dir/>
          <dgm:animLvl val="lvl"/>
          <dgm:resizeHandles val="exact"/>
        </dgm:presLayoutVars>
      </dgm:prSet>
      <dgm:spPr/>
    </dgm:pt>
    <dgm:pt modelId="{F6F68674-7B61-4D85-A56B-2F2BDCC4EF59}" type="pres">
      <dgm:prSet presAssocID="{A4B03974-245E-45D8-9C56-51313FE75A74}" presName="parTxOnly" presStyleLbl="node1" presStyleIdx="0" presStyleCnt="3">
        <dgm:presLayoutVars>
          <dgm:chMax val="0"/>
          <dgm:chPref val="0"/>
          <dgm:bulletEnabled val="1"/>
        </dgm:presLayoutVars>
      </dgm:prSet>
      <dgm:spPr/>
      <dgm:t>
        <a:bodyPr/>
        <a:lstStyle/>
        <a:p>
          <a:endParaRPr lang="zh-CN" altLang="en-US"/>
        </a:p>
      </dgm:t>
    </dgm:pt>
    <dgm:pt modelId="{18284CCF-B098-4917-BDB2-372A72C908CD}" type="pres">
      <dgm:prSet presAssocID="{AEE5E42E-61A0-45F4-92D4-F7596482E522}" presName="parTxOnlySpace" presStyleCnt="0"/>
      <dgm:spPr/>
    </dgm:pt>
    <dgm:pt modelId="{618F3BF2-D8E1-4B1A-856B-DB3F320585B1}" type="pres">
      <dgm:prSet presAssocID="{EF70E7E0-A876-4115-A44A-624B60D5B471}" presName="parTxOnly" presStyleLbl="node1" presStyleIdx="1" presStyleCnt="3">
        <dgm:presLayoutVars>
          <dgm:chMax val="0"/>
          <dgm:chPref val="0"/>
          <dgm:bulletEnabled val="1"/>
        </dgm:presLayoutVars>
      </dgm:prSet>
      <dgm:spPr/>
      <dgm:t>
        <a:bodyPr/>
        <a:lstStyle/>
        <a:p>
          <a:endParaRPr lang="zh-CN" altLang="en-US"/>
        </a:p>
      </dgm:t>
    </dgm:pt>
    <dgm:pt modelId="{936D074F-C834-4A7C-8639-A7E6940E74E1}" type="pres">
      <dgm:prSet presAssocID="{1872AC9D-A7D0-4BF7-9C3A-8F93CFF56B26}" presName="parTxOnlySpace" presStyleCnt="0"/>
      <dgm:spPr/>
    </dgm:pt>
    <dgm:pt modelId="{EC49DE61-1DA4-4368-9F05-EA397240964E}" type="pres">
      <dgm:prSet presAssocID="{6D2FA8CC-06B4-4389-8BE3-3318A60F6E70}" presName="parTxOnly" presStyleLbl="node1" presStyleIdx="2" presStyleCnt="3">
        <dgm:presLayoutVars>
          <dgm:chMax val="0"/>
          <dgm:chPref val="0"/>
          <dgm:bulletEnabled val="1"/>
        </dgm:presLayoutVars>
      </dgm:prSet>
      <dgm:spPr/>
      <dgm:t>
        <a:bodyPr/>
        <a:lstStyle/>
        <a:p>
          <a:endParaRPr lang="zh-CN" altLang="en-US"/>
        </a:p>
      </dgm:t>
    </dgm:pt>
  </dgm:ptLst>
  <dgm:cxnLst>
    <dgm:cxn modelId="{C06C5919-375A-4647-90B0-539E9BEF9777}" type="presOf" srcId="{EF70E7E0-A876-4115-A44A-624B60D5B471}" destId="{618F3BF2-D8E1-4B1A-856B-DB3F320585B1}" srcOrd="0" destOrd="0" presId="urn:microsoft.com/office/officeart/2005/8/layout/chevron1"/>
    <dgm:cxn modelId="{7F6D43EA-1D8D-4085-A93F-5A6C3C9A870B}" type="presOf" srcId="{CF2CFCE0-BB26-4421-94A7-1A2F56E84877}" destId="{9E22ABE1-ACDC-4813-930B-E5488443D98D}" srcOrd="0" destOrd="0" presId="urn:microsoft.com/office/officeart/2005/8/layout/chevron1"/>
    <dgm:cxn modelId="{9B225568-9C19-45D6-BC77-13943CE10F15}" type="presOf" srcId="{A4B03974-245E-45D8-9C56-51313FE75A74}" destId="{F6F68674-7B61-4D85-A56B-2F2BDCC4EF59}" srcOrd="0" destOrd="0" presId="urn:microsoft.com/office/officeart/2005/8/layout/chevron1"/>
    <dgm:cxn modelId="{B1B5C0D2-978A-4F84-8238-EF71D6FB3753}" srcId="{CF2CFCE0-BB26-4421-94A7-1A2F56E84877}" destId="{A4B03974-245E-45D8-9C56-51313FE75A74}" srcOrd="0" destOrd="0" parTransId="{160FA615-E93D-416A-86B5-7EAE29DF0151}" sibTransId="{AEE5E42E-61A0-45F4-92D4-F7596482E522}"/>
    <dgm:cxn modelId="{5580522A-31F8-4785-AE44-46EF0CF0001C}" srcId="{CF2CFCE0-BB26-4421-94A7-1A2F56E84877}" destId="{EF70E7E0-A876-4115-A44A-624B60D5B471}" srcOrd="1" destOrd="0" parTransId="{0CE55613-6516-4C78-BD04-35502829AE12}" sibTransId="{1872AC9D-A7D0-4BF7-9C3A-8F93CFF56B26}"/>
    <dgm:cxn modelId="{6B19E0B0-0880-4691-8287-EE26ED24AF58}" type="presOf" srcId="{6D2FA8CC-06B4-4389-8BE3-3318A60F6E70}" destId="{EC49DE61-1DA4-4368-9F05-EA397240964E}" srcOrd="0" destOrd="0" presId="urn:microsoft.com/office/officeart/2005/8/layout/chevron1"/>
    <dgm:cxn modelId="{9FC340EC-E409-412C-8B67-8F81584895BC}" srcId="{CF2CFCE0-BB26-4421-94A7-1A2F56E84877}" destId="{6D2FA8CC-06B4-4389-8BE3-3318A60F6E70}" srcOrd="2" destOrd="0" parTransId="{D7B7E88E-BF0B-48FE-BCF8-8217C6524097}" sibTransId="{E7A74202-55EA-4412-B62A-FB6FF72CA9B6}"/>
    <dgm:cxn modelId="{BB3B0A73-64D4-4B99-A641-091BB206C8C9}" type="presParOf" srcId="{9E22ABE1-ACDC-4813-930B-E5488443D98D}" destId="{F6F68674-7B61-4D85-A56B-2F2BDCC4EF59}" srcOrd="0" destOrd="0" presId="urn:microsoft.com/office/officeart/2005/8/layout/chevron1"/>
    <dgm:cxn modelId="{B378E1B3-DB47-4DAB-A710-F08C64601B7E}" type="presParOf" srcId="{9E22ABE1-ACDC-4813-930B-E5488443D98D}" destId="{18284CCF-B098-4917-BDB2-372A72C908CD}" srcOrd="1" destOrd="0" presId="urn:microsoft.com/office/officeart/2005/8/layout/chevron1"/>
    <dgm:cxn modelId="{2E6730A0-1351-47E4-BA7D-388C21124D42}" type="presParOf" srcId="{9E22ABE1-ACDC-4813-930B-E5488443D98D}" destId="{618F3BF2-D8E1-4B1A-856B-DB3F320585B1}" srcOrd="2" destOrd="0" presId="urn:microsoft.com/office/officeart/2005/8/layout/chevron1"/>
    <dgm:cxn modelId="{E0B8FDF4-FEA5-4F27-B9C6-EC0904F24BE4}" type="presParOf" srcId="{9E22ABE1-ACDC-4813-930B-E5488443D98D}" destId="{936D074F-C834-4A7C-8639-A7E6940E74E1}" srcOrd="3" destOrd="0" presId="urn:microsoft.com/office/officeart/2005/8/layout/chevron1"/>
    <dgm:cxn modelId="{5BC037B0-FED4-420E-8AD8-E17D371638F3}" type="presParOf" srcId="{9E22ABE1-ACDC-4813-930B-E5488443D98D}" destId="{EC49DE61-1DA4-4368-9F05-EA397240964E}" srcOrd="4"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pPr>
              <a:defRPr/>
            </a:pPr>
            <a:fld id="{2F69FFEB-7691-4BB4-8D80-A7FA61F70B9E}" type="datetimeFigureOut">
              <a:rPr lang="zh-CN" altLang="en-US"/>
            </a:fld>
            <a:endParaRPr lang="zh-CN" altLang="en-US"/>
          </a:p>
        </p:txBody>
      </p:sp>
      <p:sp>
        <p:nvSpPr>
          <p:cNvPr id="4" name="页脚占位符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pPr>
              <a:defRPr/>
            </a:pPr>
            <a:fld id="{F01706FA-D105-4CD2-A9E7-1A4432F9FDB5}"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页眉占位符 1"/>
          <p:cNvSpPr>
            <a:spLocks noGrp="1" noChangeArrowheads="1"/>
          </p:cNvSpPr>
          <p:nvPr>
            <p:ph type="hdr" sz="quarter" idx="4294967295"/>
          </p:nvPr>
        </p:nvSpPr>
        <p:spPr bwMode="auto">
          <a:xfrm>
            <a:off x="0" y="0"/>
            <a:ext cx="2945659" cy="491999"/>
          </a:xfrm>
          <a:prstGeom prst="rect">
            <a:avLst/>
          </a:prstGeom>
          <a:noFill/>
          <a:ln w="9525">
            <a:noFill/>
            <a:miter lim="800000"/>
          </a:ln>
        </p:spPr>
        <p:txBody>
          <a:bodyPr vert="horz" wrap="square" lIns="99048" tIns="49524" rIns="99048" bIns="49524" numCol="1" anchor="t" anchorCtr="0" compatLnSpc="1"/>
          <a:lstStyle>
            <a:lvl1pPr eaLnBrk="0" hangingPunct="0">
              <a:buFont typeface="Arial" panose="020B0604020202020204" pitchFamily="34" charset="0"/>
              <a:buNone/>
              <a:defRPr>
                <a:latin typeface="Arial" panose="020B0604020202020204" pitchFamily="34" charset="0"/>
              </a:defRPr>
            </a:lvl1pPr>
          </a:lstStyle>
          <a:p>
            <a:pPr>
              <a:defRPr/>
            </a:pPr>
            <a:endParaRPr lang="zh-CN" altLang="en-US"/>
          </a:p>
        </p:txBody>
      </p:sp>
      <p:sp>
        <p:nvSpPr>
          <p:cNvPr id="7171" name="日期占位符 2"/>
          <p:cNvSpPr>
            <a:spLocks noGrp="1" noChangeArrowheads="1"/>
          </p:cNvSpPr>
          <p:nvPr>
            <p:ph type="dt" idx="1"/>
          </p:nvPr>
        </p:nvSpPr>
        <p:spPr bwMode="auto">
          <a:xfrm>
            <a:off x="3848869" y="0"/>
            <a:ext cx="2947233" cy="491999"/>
          </a:xfrm>
          <a:prstGeom prst="rect">
            <a:avLst/>
          </a:prstGeom>
          <a:noFill/>
          <a:ln w="9525">
            <a:noFill/>
            <a:miter lim="800000"/>
          </a:ln>
        </p:spPr>
        <p:txBody>
          <a:bodyPr vert="horz" wrap="square" lIns="99048" tIns="49524" rIns="99048" bIns="49524" numCol="1" anchor="t" anchorCtr="0" compatLnSpc="1"/>
          <a:lstStyle>
            <a:lvl1pPr eaLnBrk="0" hangingPunct="0">
              <a:buFont typeface="Arial" panose="020B0604020202020204" pitchFamily="34" charset="0"/>
              <a:buNone/>
              <a:defRPr>
                <a:latin typeface="Arial" panose="020B0604020202020204" pitchFamily="34" charset="0"/>
              </a:defRPr>
            </a:lvl1pPr>
          </a:lstStyle>
          <a:p>
            <a:pPr>
              <a:defRPr/>
            </a:pPr>
            <a:fld id="{4FBCDCD1-6B8D-4DB4-B03C-0C75FA062AAB}" type="datetime1">
              <a:rPr lang="zh-CN" altLang="en-US"/>
            </a:fld>
            <a:endParaRPr lang="zh-CN" altLang="en-US"/>
          </a:p>
        </p:txBody>
      </p:sp>
      <p:sp>
        <p:nvSpPr>
          <p:cNvPr id="156676" name="幻灯片图像占位符 3"/>
          <p:cNvSpPr>
            <a:spLocks noGrp="1" noRot="1" noChangeAspect="1" noChangeArrowheads="1"/>
          </p:cNvSpPr>
          <p:nvPr>
            <p:ph type="sldImg" idx="2"/>
          </p:nvPr>
        </p:nvSpPr>
        <p:spPr bwMode="auto">
          <a:xfrm>
            <a:off x="109538" y="741363"/>
            <a:ext cx="6578600" cy="3702050"/>
          </a:xfrm>
          <a:prstGeom prst="rect">
            <a:avLst/>
          </a:prstGeom>
          <a:noFill/>
          <a:ln w="9525">
            <a:noFill/>
            <a:miter lim="800000"/>
          </a:ln>
        </p:spPr>
      </p:sp>
      <p:sp>
        <p:nvSpPr>
          <p:cNvPr id="7173" name="备注占位符 4"/>
          <p:cNvSpPr>
            <a:spLocks noGrp="1" noRot="1" noChangeAspect="1" noChangeArrowheads="1"/>
          </p:cNvSpPr>
          <p:nvPr/>
        </p:nvSpPr>
        <p:spPr bwMode="auto">
          <a:xfrm>
            <a:off x="679768" y="4688555"/>
            <a:ext cx="5438140" cy="4443413"/>
          </a:xfrm>
          <a:prstGeom prst="rect">
            <a:avLst/>
          </a:prstGeom>
          <a:noFill/>
          <a:ln w="9525">
            <a:noFill/>
            <a:miter lim="800000"/>
          </a:ln>
        </p:spPr>
        <p:txBody>
          <a:bodyPr lIns="99048" tIns="49524" rIns="99048" bIns="49524" anchor="ctr"/>
          <a:lstStyle/>
          <a:p>
            <a:pPr eaLnBrk="0" hangingPunct="0">
              <a:spcBef>
                <a:spcPct val="30000"/>
              </a:spcBef>
              <a:buFont typeface="Arial" panose="020B0604020202020204" pitchFamily="34" charset="0"/>
              <a:buNone/>
              <a:defRPr/>
            </a:pPr>
            <a:r>
              <a:rPr lang="zh-CN" sz="1200">
                <a:latin typeface="Arial" panose="020B0604020202020204" pitchFamily="34" charset="0"/>
              </a:rPr>
              <a:t>单击此处编辑母版文本样式</a:t>
            </a:r>
            <a:endParaRPr lang="zh-CN" sz="1200">
              <a:latin typeface="Arial" panose="020B0604020202020204" pitchFamily="34" charset="0"/>
            </a:endParaRPr>
          </a:p>
          <a:p>
            <a:pPr eaLnBrk="0" hangingPunct="0">
              <a:spcBef>
                <a:spcPct val="30000"/>
              </a:spcBef>
              <a:buFont typeface="Arial" panose="020B0604020202020204" pitchFamily="34" charset="0"/>
              <a:buNone/>
              <a:defRPr/>
            </a:pPr>
            <a:r>
              <a:rPr lang="zh-CN" sz="1200">
                <a:latin typeface="Arial" panose="020B0604020202020204" pitchFamily="34" charset="0"/>
              </a:rPr>
              <a:t>第二级</a:t>
            </a:r>
            <a:endParaRPr lang="zh-CN" sz="1200">
              <a:latin typeface="Arial" panose="020B0604020202020204" pitchFamily="34" charset="0"/>
            </a:endParaRPr>
          </a:p>
          <a:p>
            <a:pPr eaLnBrk="0" hangingPunct="0">
              <a:spcBef>
                <a:spcPct val="30000"/>
              </a:spcBef>
              <a:buFont typeface="Arial" panose="020B0604020202020204" pitchFamily="34" charset="0"/>
              <a:buNone/>
              <a:defRPr/>
            </a:pPr>
            <a:r>
              <a:rPr lang="zh-CN" sz="1200">
                <a:latin typeface="Arial" panose="020B0604020202020204" pitchFamily="34" charset="0"/>
              </a:rPr>
              <a:t>第三级</a:t>
            </a:r>
            <a:endParaRPr lang="zh-CN" sz="1200">
              <a:latin typeface="Arial" panose="020B0604020202020204" pitchFamily="34" charset="0"/>
            </a:endParaRPr>
          </a:p>
          <a:p>
            <a:pPr eaLnBrk="0" hangingPunct="0">
              <a:spcBef>
                <a:spcPct val="30000"/>
              </a:spcBef>
              <a:buFont typeface="Arial" panose="020B0604020202020204" pitchFamily="34" charset="0"/>
              <a:buNone/>
              <a:defRPr/>
            </a:pPr>
            <a:r>
              <a:rPr lang="zh-CN" sz="1200">
                <a:latin typeface="Arial" panose="020B0604020202020204" pitchFamily="34" charset="0"/>
              </a:rPr>
              <a:t>第四级</a:t>
            </a:r>
            <a:endParaRPr lang="zh-CN" sz="1200">
              <a:latin typeface="Arial" panose="020B0604020202020204" pitchFamily="34" charset="0"/>
            </a:endParaRPr>
          </a:p>
          <a:p>
            <a:pPr eaLnBrk="0" hangingPunct="0">
              <a:spcBef>
                <a:spcPct val="30000"/>
              </a:spcBef>
              <a:buFont typeface="Arial" panose="020B0604020202020204" pitchFamily="34" charset="0"/>
              <a:buNone/>
              <a:defRPr/>
            </a:pPr>
            <a:r>
              <a:rPr lang="zh-CN" sz="1200">
                <a:latin typeface="Arial" panose="020B0604020202020204" pitchFamily="34" charset="0"/>
              </a:rPr>
              <a:t>第五级</a:t>
            </a:r>
            <a:endParaRPr lang="zh-CN" sz="1200">
              <a:latin typeface="Arial" panose="020B0604020202020204" pitchFamily="34" charset="0"/>
            </a:endParaRPr>
          </a:p>
        </p:txBody>
      </p:sp>
      <p:sp>
        <p:nvSpPr>
          <p:cNvPr id="7174" name="页脚占位符 5"/>
          <p:cNvSpPr>
            <a:spLocks noGrp="1" noChangeArrowheads="1"/>
          </p:cNvSpPr>
          <p:nvPr>
            <p:ph type="ftr" sz="quarter" idx="4"/>
          </p:nvPr>
        </p:nvSpPr>
        <p:spPr bwMode="auto">
          <a:xfrm>
            <a:off x="0" y="9378824"/>
            <a:ext cx="2945659" cy="491998"/>
          </a:xfrm>
          <a:prstGeom prst="rect">
            <a:avLst/>
          </a:prstGeom>
          <a:noFill/>
          <a:ln w="9525">
            <a:noFill/>
            <a:miter lim="800000"/>
          </a:ln>
        </p:spPr>
        <p:txBody>
          <a:bodyPr vert="horz" wrap="square" lIns="99048" tIns="49524" rIns="99048" bIns="49524" numCol="1" anchor="b" anchorCtr="0" compatLnSpc="1"/>
          <a:lstStyle>
            <a:lvl1pPr eaLnBrk="0" hangingPunct="0">
              <a:buFont typeface="Arial" panose="020B0604020202020204" pitchFamily="34" charset="0"/>
              <a:buNone/>
              <a:defRPr>
                <a:latin typeface="Arial" panose="020B0604020202020204" pitchFamily="34" charset="0"/>
              </a:defRPr>
            </a:lvl1pPr>
          </a:lstStyle>
          <a:p>
            <a:pPr>
              <a:defRPr/>
            </a:pPr>
            <a:endParaRPr lang="zh-CN" altLang="en-US"/>
          </a:p>
        </p:txBody>
      </p:sp>
      <p:sp>
        <p:nvSpPr>
          <p:cNvPr id="7175" name="灯片编号占位符 6"/>
          <p:cNvSpPr>
            <a:spLocks noGrp="1" noChangeArrowheads="1"/>
          </p:cNvSpPr>
          <p:nvPr>
            <p:ph type="sldNum" sz="quarter" idx="5"/>
          </p:nvPr>
        </p:nvSpPr>
        <p:spPr bwMode="auto">
          <a:xfrm>
            <a:off x="3848869" y="9378824"/>
            <a:ext cx="2947233" cy="491998"/>
          </a:xfrm>
          <a:prstGeom prst="rect">
            <a:avLst/>
          </a:prstGeom>
          <a:noFill/>
          <a:ln w="9525">
            <a:noFill/>
            <a:miter lim="800000"/>
          </a:ln>
        </p:spPr>
        <p:txBody>
          <a:bodyPr vert="horz" wrap="square" lIns="99048" tIns="49524" rIns="99048" bIns="49524" numCol="1" anchor="b" anchorCtr="0" compatLnSpc="1"/>
          <a:lstStyle>
            <a:lvl1pPr eaLnBrk="0" hangingPunct="0">
              <a:buFont typeface="Arial" panose="020B0604020202020204" pitchFamily="34" charset="0"/>
              <a:buNone/>
              <a:defRPr>
                <a:latin typeface="Arial" panose="020B0604020202020204" pitchFamily="34" charset="0"/>
              </a:defRPr>
            </a:lvl1pPr>
          </a:lstStyle>
          <a:p>
            <a:pPr>
              <a:defRPr/>
            </a:pPr>
            <a:fld id="{65104884-34E3-470F-AE09-C74735D389F2}"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600" kern="1200">
        <a:solidFill>
          <a:schemeClr val="tx1"/>
        </a:solidFill>
        <a:latin typeface="Arial" panose="020B0604020202020204" pitchFamily="34" charset="0"/>
        <a:ea typeface="宋体" panose="02010600030101010101" pitchFamily="2" charset="-122"/>
        <a:cs typeface="+mn-cs"/>
      </a:defRPr>
    </a:lvl1pPr>
    <a:lvl2pPr marL="609600" algn="l" defTabSz="0" rtl="0" eaLnBrk="0" fontAlgn="base" hangingPunct="0">
      <a:spcBef>
        <a:spcPct val="30000"/>
      </a:spcBef>
      <a:spcAft>
        <a:spcPct val="0"/>
      </a:spcAft>
      <a:defRPr sz="1600" kern="1200">
        <a:solidFill>
          <a:schemeClr val="tx1"/>
        </a:solidFill>
        <a:latin typeface="Arial" panose="020B0604020202020204" pitchFamily="34" charset="0"/>
        <a:ea typeface="宋体" panose="02010600030101010101" pitchFamily="2" charset="-122"/>
        <a:cs typeface="+mn-cs"/>
      </a:defRPr>
    </a:lvl2pPr>
    <a:lvl3pPr marL="1219200" algn="l" defTabSz="0" rtl="0" eaLnBrk="0" fontAlgn="base" hangingPunct="0">
      <a:spcBef>
        <a:spcPct val="30000"/>
      </a:spcBef>
      <a:spcAft>
        <a:spcPct val="0"/>
      </a:spcAft>
      <a:defRPr sz="1600" kern="1200">
        <a:solidFill>
          <a:schemeClr val="tx1"/>
        </a:solidFill>
        <a:latin typeface="Arial" panose="020B0604020202020204" pitchFamily="34" charset="0"/>
        <a:ea typeface="宋体" panose="02010600030101010101" pitchFamily="2" charset="-122"/>
        <a:cs typeface="+mn-cs"/>
      </a:defRPr>
    </a:lvl3pPr>
    <a:lvl4pPr marL="1828800" algn="l" defTabSz="0" rtl="0" eaLnBrk="0" fontAlgn="base" hangingPunct="0">
      <a:spcBef>
        <a:spcPct val="30000"/>
      </a:spcBef>
      <a:spcAft>
        <a:spcPct val="0"/>
      </a:spcAft>
      <a:defRPr sz="1600" kern="1200">
        <a:solidFill>
          <a:schemeClr val="tx1"/>
        </a:solidFill>
        <a:latin typeface="Arial" panose="020B0604020202020204" pitchFamily="34" charset="0"/>
        <a:ea typeface="宋体" panose="02010600030101010101" pitchFamily="2" charset="-122"/>
        <a:cs typeface="+mn-cs"/>
      </a:defRPr>
    </a:lvl4pPr>
    <a:lvl5pPr marL="2438400" algn="l" defTabSz="0" rtl="0" eaLnBrk="0" fontAlgn="base" hangingPunct="0">
      <a:spcBef>
        <a:spcPct val="30000"/>
      </a:spcBef>
      <a:spcAft>
        <a:spcPct val="0"/>
      </a:spcAft>
      <a:defRPr sz="1600" kern="1200">
        <a:solidFill>
          <a:schemeClr val="tx1"/>
        </a:solidFill>
        <a:latin typeface="Arial" panose="020B0604020202020204" pitchFamily="34" charset="0"/>
        <a:ea typeface="宋体" panose="02010600030101010101" pitchFamily="2" charset="-122"/>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09538" y="741363"/>
            <a:ext cx="6578600" cy="3702050"/>
          </a:xfrm>
        </p:spPr>
      </p:sp>
      <p:sp>
        <p:nvSpPr>
          <p:cNvPr id="3" name="备注占位符 2"/>
          <p:cNvSpPr>
            <a:spLocks noGrp="1"/>
          </p:cNvSpPr>
          <p:nvPr>
            <p:ph type="body" idx="1"/>
          </p:nvPr>
        </p:nvSpPr>
        <p:spPr>
          <a:xfrm>
            <a:off x="679450" y="4691063"/>
            <a:ext cx="5438775" cy="4443412"/>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5104884-34E3-470F-AE09-C74735D389F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562" y="3887100"/>
            <a:ext cx="8533289" cy="1753006"/>
          </a:xfr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610AF5A8-A1EC-49E0-94D0-94CC8F6B7B03}" type="datetime1">
              <a:rPr lang="zh-CN" altLang="en-US"/>
            </a:fld>
            <a:endParaRPr lang="zh-CN" altLang="en-US" sz="2700" dirty="0">
              <a:solidFill>
                <a:schemeClr val="tx1"/>
              </a:solidFill>
              <a:latin typeface="Arial" panose="020B0604020202020204" pitchFamily="34" charset="0"/>
              <a:ea typeface="+mn-ea"/>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D9D9698-AE1C-471F-8544-B7F2DC36404E}" type="slidenum">
              <a:rPr lang="zh-CN" altLang="en-US"/>
            </a:fld>
            <a:endParaRPr lang="zh-CN" altLang="en-US" sz="2700" dirty="0">
              <a:solidFill>
                <a:schemeClr val="tx1"/>
              </a:solidFill>
              <a:latin typeface="Arial" panose="020B0604020202020204" pitchFamily="34" charset="0"/>
              <a:ea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EFD9A299-299E-47B2-A70C-A00A66463371}" type="datetime1">
              <a:rPr lang="zh-CN" altLang="en-US"/>
            </a:fld>
            <a:endParaRPr lang="zh-CN" altLang="en-US" sz="2700" dirty="0">
              <a:solidFill>
                <a:schemeClr val="tx1"/>
              </a:solidFill>
              <a:latin typeface="Arial" panose="020B0604020202020204" pitchFamily="34" charset="0"/>
              <a:ea typeface="+mn-ea"/>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A764440E-B0E1-4B78-9EC9-AD208AC1CE1C}" type="slidenum">
              <a:rPr lang="zh-CN" altLang="en-US"/>
            </a:fld>
            <a:endParaRPr lang="zh-CN" altLang="en-US" sz="2700" dirty="0">
              <a:solidFill>
                <a:schemeClr val="tx1"/>
              </a:solidFill>
              <a:latin typeface="Arial" panose="020B0604020202020204" pitchFamily="34" charset="0"/>
              <a:ea typeface="+mn-ea"/>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11D7BCCD-3A64-4F7F-BEE0-860823CC4036}" type="datetime1">
              <a:rPr lang="zh-CN" altLang="en-US"/>
            </a:fld>
            <a:endParaRPr lang="zh-CN" altLang="en-US" sz="2700" dirty="0">
              <a:solidFill>
                <a:schemeClr val="tx1"/>
              </a:solidFill>
              <a:latin typeface="Arial" panose="020B0604020202020204" pitchFamily="34" charset="0"/>
              <a:ea typeface="+mn-ea"/>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E6498CFD-01D2-4CB8-931B-984CDFC2C534}" type="slidenum">
              <a:rPr lang="zh-CN" altLang="en-US"/>
            </a:fld>
            <a:endParaRPr lang="zh-CN" altLang="en-US" sz="2700" dirty="0">
              <a:solidFill>
                <a:schemeClr val="tx1"/>
              </a:solidFill>
              <a:latin typeface="Arial" panose="020B0604020202020204" pitchFamily="34" charset="0"/>
              <a:ea typeface="+mn-ea"/>
            </a:endParaRPr>
          </a:p>
        </p:txBody>
      </p:sp>
      <p:grpSp>
        <p:nvGrpSpPr>
          <p:cNvPr id="10" name="组合 9"/>
          <p:cNvGrpSpPr/>
          <p:nvPr userDrawn="1"/>
        </p:nvGrpSpPr>
        <p:grpSpPr>
          <a:xfrm>
            <a:off x="9825242" y="327228"/>
            <a:ext cx="1728567" cy="507831"/>
            <a:chOff x="3059307" y="5589990"/>
            <a:chExt cx="1296594" cy="507712"/>
          </a:xfrm>
        </p:grpSpPr>
        <p:sp>
          <p:nvSpPr>
            <p:cNvPr id="11" name="文本框 10"/>
            <p:cNvSpPr txBox="1"/>
            <p:nvPr/>
          </p:nvSpPr>
          <p:spPr>
            <a:xfrm>
              <a:off x="3059307" y="5589990"/>
              <a:ext cx="1296594" cy="50771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智舒</a:t>
              </a:r>
              <a:endParaRPr lang="zh-CN" altLang="en-US" dirty="0">
                <a:latin typeface="华文楷体" panose="02010600040101010101" pitchFamily="2" charset="-122"/>
                <a:ea typeface="华文楷体" panose="02010600040101010101" pitchFamily="2" charset="-122"/>
              </a:endParaRPr>
            </a:p>
          </p:txBody>
        </p:sp>
        <p:sp>
          <p:nvSpPr>
            <p:cNvPr id="12" name="笑脸 11"/>
            <p:cNvSpPr/>
            <p:nvPr/>
          </p:nvSpPr>
          <p:spPr bwMode="auto">
            <a:xfrm>
              <a:off x="3729008" y="5691981"/>
              <a:ext cx="259089" cy="196127"/>
            </a:xfrm>
            <a:prstGeom prst="smileyF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1373505"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7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grpSp>
      <p:sp>
        <p:nvSpPr>
          <p:cNvPr id="6" name="矩形 1"/>
          <p:cNvSpPr>
            <a:spLocks noChangeArrowheads="1"/>
          </p:cNvSpPr>
          <p:nvPr/>
        </p:nvSpPr>
        <p:spPr bwMode="auto">
          <a:xfrm>
            <a:off x="9379480" y="274477"/>
            <a:ext cx="2620092" cy="477948"/>
          </a:xfrm>
          <a:prstGeom prst="rect">
            <a:avLst/>
          </a:prstGeom>
          <a:solidFill>
            <a:srgbClr val="82C4DE"/>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2997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997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997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997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pic>
        <p:nvPicPr>
          <p:cNvPr id="7" name="图片 3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9481" y="324466"/>
            <a:ext cx="2620092" cy="37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标题占位符 1"/>
          <p:cNvSpPr>
            <a:spLocks noGrp="1"/>
          </p:cNvSpPr>
          <p:nvPr>
            <p:ph type="title"/>
          </p:nvPr>
        </p:nvSpPr>
        <p:spPr>
          <a:xfrm>
            <a:off x="609601" y="189434"/>
            <a:ext cx="7285805" cy="560421"/>
          </a:xfrm>
          <a:prstGeom prst="rect">
            <a:avLst/>
          </a:prstGeom>
        </p:spPr>
        <p:txBody>
          <a:bodyPr vert="horz" lIns="91440" tIns="45720" rIns="91440" bIns="45720" rtlCol="0" anchor="ctr">
            <a:noAutofit/>
          </a:bodyPr>
          <a:lstStyle>
            <a:lvl1pPr algn="l">
              <a:defRPr sz="3600" b="1">
                <a:solidFill>
                  <a:schemeClr val="bg1"/>
                </a:solidFill>
                <a:latin typeface="华文楷体" panose="02010600040101010101" pitchFamily="2" charset="-122"/>
                <a:ea typeface="华文楷体" panose="02010600040101010101" pitchFamily="2"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image" Target="../media/image1.png"/><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609521" y="274701"/>
            <a:ext cx="10971372" cy="1143265"/>
          </a:xfrm>
          <a:prstGeom prst="rect">
            <a:avLst/>
          </a:prstGeom>
          <a:noFill/>
          <a:ln w="9525">
            <a:noFill/>
            <a:miter lim="800000"/>
          </a:ln>
        </p:spPr>
        <p:txBody>
          <a:bodyPr vert="horz" wrap="square" lIns="137547" tIns="68773" rIns="137547" bIns="68773" numCol="1" anchor="ctr" anchorCtr="0" compatLnSpc="1"/>
          <a:lstStyle/>
          <a:p>
            <a:pPr lvl="0"/>
            <a:r>
              <a:rPr lang="zh-CN">
                <a:sym typeface="Calibri" panose="020F0502020204030204" pitchFamily="34" charset="0"/>
              </a:rPr>
              <a:t>单击此处编辑母版标题样式</a:t>
            </a:r>
            <a:endParaRPr lang="zh-CN">
              <a:sym typeface="Calibri" panose="020F0502020204030204" pitchFamily="34" charset="0"/>
            </a:endParaRPr>
          </a:p>
        </p:txBody>
      </p:sp>
      <p:sp>
        <p:nvSpPr>
          <p:cNvPr id="7171" name="文本占位符 2"/>
          <p:cNvSpPr>
            <a:spLocks noGrp="1" noChangeArrowheads="1"/>
          </p:cNvSpPr>
          <p:nvPr>
            <p:ph type="body" idx="1"/>
          </p:nvPr>
        </p:nvSpPr>
        <p:spPr bwMode="auto">
          <a:xfrm>
            <a:off x="609521" y="1600572"/>
            <a:ext cx="10971372" cy="4527011"/>
          </a:xfrm>
          <a:prstGeom prst="rect">
            <a:avLst/>
          </a:prstGeom>
          <a:noFill/>
          <a:ln w="9525">
            <a:noFill/>
            <a:miter lim="800000"/>
          </a:ln>
        </p:spPr>
        <p:txBody>
          <a:bodyPr vert="horz" wrap="square" lIns="137547" tIns="68773" rIns="137547" bIns="68773" numCol="1" anchor="t" anchorCtr="0" compatLnSpc="1"/>
          <a:lstStyle/>
          <a:p>
            <a:pPr lvl="0"/>
            <a:r>
              <a:rPr lang="zh-CN">
                <a:sym typeface="Calibri" panose="020F0502020204030204" pitchFamily="34" charset="0"/>
              </a:rPr>
              <a:t>单击此处编辑母版文本样式</a:t>
            </a:r>
            <a:endParaRPr lang="zh-CN">
              <a:sym typeface="Calibri" panose="020F0502020204030204" pitchFamily="34" charset="0"/>
            </a:endParaRPr>
          </a:p>
          <a:p>
            <a:pPr lvl="1"/>
            <a:r>
              <a:rPr lang="zh-CN">
                <a:sym typeface="Calibri" panose="020F0502020204030204" pitchFamily="34" charset="0"/>
              </a:rPr>
              <a:t>第二级</a:t>
            </a:r>
            <a:endParaRPr lang="zh-CN">
              <a:sym typeface="Calibri" panose="020F0502020204030204" pitchFamily="34" charset="0"/>
            </a:endParaRPr>
          </a:p>
          <a:p>
            <a:pPr lvl="2"/>
            <a:r>
              <a:rPr lang="zh-CN">
                <a:sym typeface="Calibri" panose="020F0502020204030204" pitchFamily="34" charset="0"/>
              </a:rPr>
              <a:t>第三级</a:t>
            </a:r>
            <a:endParaRPr lang="zh-CN">
              <a:sym typeface="Calibri" panose="020F0502020204030204" pitchFamily="34" charset="0"/>
            </a:endParaRPr>
          </a:p>
          <a:p>
            <a:pPr lvl="3"/>
            <a:r>
              <a:rPr lang="zh-CN">
                <a:sym typeface="Calibri" panose="020F0502020204030204" pitchFamily="34" charset="0"/>
              </a:rPr>
              <a:t>第四级</a:t>
            </a:r>
            <a:endParaRPr lang="zh-CN">
              <a:sym typeface="Calibri" panose="020F0502020204030204" pitchFamily="34" charset="0"/>
            </a:endParaRPr>
          </a:p>
          <a:p>
            <a:pPr lvl="4"/>
            <a:r>
              <a:rPr lang="zh-CN">
                <a:sym typeface="Calibri" panose="020F0502020204030204" pitchFamily="34" charset="0"/>
              </a:rPr>
              <a:t>第五级</a:t>
            </a:r>
            <a:endParaRPr lang="zh-CN">
              <a:sym typeface="Calibri" panose="020F0502020204030204" pitchFamily="34" charset="0"/>
            </a:endParaRPr>
          </a:p>
        </p:txBody>
      </p:sp>
      <p:sp>
        <p:nvSpPr>
          <p:cNvPr id="2052" name="日期占位符 1"/>
          <p:cNvSpPr>
            <a:spLocks noGrp="1" noChangeArrowheads="1"/>
          </p:cNvSpPr>
          <p:nvPr>
            <p:ph type="dt" sz="half" idx="2"/>
          </p:nvPr>
        </p:nvSpPr>
        <p:spPr bwMode="auto">
          <a:xfrm>
            <a:off x="609520" y="6357822"/>
            <a:ext cx="2844430" cy="365210"/>
          </a:xfrm>
          <a:prstGeom prst="rect">
            <a:avLst/>
          </a:prstGeom>
          <a:noFill/>
          <a:ln w="9525">
            <a:noFill/>
            <a:miter lim="800000"/>
          </a:ln>
        </p:spPr>
        <p:txBody>
          <a:bodyPr vert="horz" wrap="square" lIns="137547" tIns="68773" rIns="137547" bIns="68773" numCol="1" anchor="ctr" anchorCtr="0" compatLnSpc="1"/>
          <a:lstStyle>
            <a:lvl1pPr eaLnBrk="0" hangingPunct="0">
              <a:buFont typeface="Arial" panose="020B0604020202020204" pitchFamily="34" charset="0"/>
              <a:buNone/>
              <a:defRPr sz="1900">
                <a:solidFill>
                  <a:srgbClr val="898989"/>
                </a:solidFill>
                <a:latin typeface="+mn-lt"/>
                <a:ea typeface="MS PGothic" panose="020B0600070205080204" pitchFamily="34" charset="-128"/>
                <a:sym typeface="Calibri" panose="020F0502020204030204" pitchFamily="34" charset="0"/>
              </a:defRPr>
            </a:lvl1pPr>
          </a:lstStyle>
          <a:p>
            <a:pPr>
              <a:defRPr/>
            </a:pPr>
            <a:fld id="{8B1EE043-B759-4A9F-B970-0492C5A2419C}" type="datetime1">
              <a:rPr lang="zh-CN" altLang="en-US"/>
            </a:fld>
            <a:endParaRPr lang="zh-CN" altLang="en-US"/>
          </a:p>
        </p:txBody>
      </p:sp>
      <p:sp>
        <p:nvSpPr>
          <p:cNvPr id="2053" name="页脚占位符 2"/>
          <p:cNvSpPr>
            <a:spLocks noGrp="1" noChangeArrowheads="1"/>
          </p:cNvSpPr>
          <p:nvPr>
            <p:ph type="ftr" sz="quarter" idx="3"/>
          </p:nvPr>
        </p:nvSpPr>
        <p:spPr bwMode="auto">
          <a:xfrm>
            <a:off x="4165058" y="6357822"/>
            <a:ext cx="3860297" cy="365210"/>
          </a:xfrm>
          <a:prstGeom prst="rect">
            <a:avLst/>
          </a:prstGeom>
          <a:noFill/>
          <a:ln w="9525">
            <a:noFill/>
            <a:miter lim="800000"/>
          </a:ln>
        </p:spPr>
        <p:txBody>
          <a:bodyPr vert="horz" wrap="square" lIns="137547" tIns="68773" rIns="137547" bIns="68773" numCol="1" anchor="ctr" anchorCtr="0" compatLnSpc="1"/>
          <a:lstStyle>
            <a:lvl1pPr algn="ctr" eaLnBrk="0" hangingPunct="0">
              <a:buFont typeface="Arial" panose="020B0604020202020204" pitchFamily="34" charset="0"/>
              <a:buNone/>
              <a:defRPr sz="1900">
                <a:solidFill>
                  <a:srgbClr val="898989"/>
                </a:solidFill>
                <a:latin typeface="+mn-lt"/>
                <a:ea typeface="MS PGothic" panose="020B0600070205080204" pitchFamily="34" charset="-128"/>
                <a:sym typeface="Calibri" panose="020F0502020204030204" pitchFamily="34" charset="0"/>
              </a:defRPr>
            </a:lvl1pPr>
          </a:lstStyle>
          <a:p>
            <a:pPr>
              <a:defRPr/>
            </a:pPr>
            <a:endParaRPr lang="zh-CN" altLang="en-US"/>
          </a:p>
        </p:txBody>
      </p:sp>
      <p:sp>
        <p:nvSpPr>
          <p:cNvPr id="2054" name="灯片编号占位符 3"/>
          <p:cNvSpPr>
            <a:spLocks noGrp="1" noChangeArrowheads="1"/>
          </p:cNvSpPr>
          <p:nvPr>
            <p:ph type="sldNum" sz="quarter" idx="4"/>
          </p:nvPr>
        </p:nvSpPr>
        <p:spPr bwMode="auto">
          <a:xfrm>
            <a:off x="8736463" y="6357822"/>
            <a:ext cx="2844430" cy="365210"/>
          </a:xfrm>
          <a:prstGeom prst="rect">
            <a:avLst/>
          </a:prstGeom>
          <a:noFill/>
          <a:ln w="9525">
            <a:noFill/>
            <a:miter lim="800000"/>
          </a:ln>
        </p:spPr>
        <p:txBody>
          <a:bodyPr vert="horz" wrap="square" lIns="137547" tIns="68773" rIns="137547" bIns="68773" numCol="1" anchor="ctr" anchorCtr="0" compatLnSpc="1"/>
          <a:lstStyle>
            <a:lvl1pPr algn="r" eaLnBrk="0" hangingPunct="0">
              <a:buFont typeface="Arial" panose="020B0604020202020204" pitchFamily="34" charset="0"/>
              <a:buNone/>
              <a:defRPr sz="1900">
                <a:solidFill>
                  <a:srgbClr val="898989"/>
                </a:solidFill>
                <a:latin typeface="+mn-lt"/>
                <a:ea typeface="MS PGothic" panose="020B0600070205080204" pitchFamily="34" charset="-128"/>
                <a:sym typeface="Calibri" panose="020F0502020204030204" pitchFamily="34" charset="0"/>
              </a:defRPr>
            </a:lvl1pPr>
          </a:lstStyle>
          <a:p>
            <a:pPr>
              <a:defRPr/>
            </a:pPr>
            <a:fld id="{E812FD97-CCA0-41C4-B003-3DDC3198462D}"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marL="1373505" indent="-1373505" algn="ctr" rtl="0" eaLnBrk="0" fontAlgn="base" hangingPunct="0">
        <a:spcBef>
          <a:spcPct val="0"/>
        </a:spcBef>
        <a:spcAft>
          <a:spcPct val="0"/>
        </a:spcAft>
        <a:defRPr sz="6700">
          <a:solidFill>
            <a:schemeClr val="tx1"/>
          </a:solidFill>
          <a:latin typeface="+mj-lt"/>
          <a:ea typeface="+mj-ea"/>
          <a:cs typeface="+mj-cs"/>
          <a:sym typeface="Calibri" panose="020F0502020204030204" pitchFamily="34" charset="0"/>
        </a:defRPr>
      </a:lvl1pPr>
      <a:lvl2pPr marL="1373505" indent="-1373505" algn="ctr" rtl="0" eaLnBrk="0" fontAlgn="base" hangingPunct="0">
        <a:spcBef>
          <a:spcPct val="0"/>
        </a:spcBef>
        <a:spcAft>
          <a:spcPct val="0"/>
        </a:spcAft>
        <a:defRPr sz="6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373505" indent="-1373505" algn="ctr" rtl="0" eaLnBrk="0" fontAlgn="base" hangingPunct="0">
        <a:spcBef>
          <a:spcPct val="0"/>
        </a:spcBef>
        <a:spcAft>
          <a:spcPct val="0"/>
        </a:spcAft>
        <a:defRPr sz="67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373505" indent="-1373505" algn="ctr" rtl="0" eaLnBrk="0" fontAlgn="base" hangingPunct="0">
        <a:spcBef>
          <a:spcPct val="0"/>
        </a:spcBef>
        <a:spcAft>
          <a:spcPct val="0"/>
        </a:spcAft>
        <a:defRPr sz="67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1373505" indent="-1373505" algn="ctr" rtl="0" eaLnBrk="0" fontAlgn="base" hangingPunct="0">
        <a:spcBef>
          <a:spcPct val="0"/>
        </a:spcBef>
        <a:spcAft>
          <a:spcPct val="0"/>
        </a:spcAft>
        <a:defRPr sz="67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983105" indent="-1373505" algn="ctr" rtl="0" eaLnBrk="0" fontAlgn="base" hangingPunct="0">
        <a:spcBef>
          <a:spcPct val="0"/>
        </a:spcBef>
        <a:spcAft>
          <a:spcPct val="0"/>
        </a:spcAft>
        <a:defRPr sz="67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592705" indent="-1373505" algn="ctr" rtl="0" eaLnBrk="0" fontAlgn="base" hangingPunct="0">
        <a:spcBef>
          <a:spcPct val="0"/>
        </a:spcBef>
        <a:spcAft>
          <a:spcPct val="0"/>
        </a:spcAft>
        <a:defRPr sz="67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202305" indent="-1373505" algn="ctr" rtl="0" eaLnBrk="0" fontAlgn="base" hangingPunct="0">
        <a:spcBef>
          <a:spcPct val="0"/>
        </a:spcBef>
        <a:spcAft>
          <a:spcPct val="0"/>
        </a:spcAft>
        <a:defRPr sz="67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11905" indent="-1373505" algn="ctr" rtl="0" eaLnBrk="0" fontAlgn="base" hangingPunct="0">
        <a:spcBef>
          <a:spcPct val="0"/>
        </a:spcBef>
        <a:spcAft>
          <a:spcPct val="0"/>
        </a:spcAft>
        <a:defRPr sz="67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514350" indent="-514350" algn="l" defTabSz="1373505" rtl="0" eaLnBrk="0" fontAlgn="base" hangingPunct="0">
        <a:spcBef>
          <a:spcPct val="20000"/>
        </a:spcBef>
        <a:spcAft>
          <a:spcPct val="0"/>
        </a:spcAft>
        <a:buFont typeface="Arial" panose="020B0604020202020204" pitchFamily="34" charset="0"/>
        <a:buChar char="•"/>
        <a:defRPr sz="4800">
          <a:solidFill>
            <a:schemeClr val="tx1"/>
          </a:solidFill>
          <a:latin typeface="+mn-lt"/>
          <a:ea typeface="+mn-ea"/>
          <a:cs typeface="+mn-cs"/>
          <a:sym typeface="Calibri" panose="020F0502020204030204" pitchFamily="34" charset="0"/>
        </a:defRPr>
      </a:lvl1pPr>
      <a:lvl2pPr marL="1115695" indent="-429895" algn="l" defTabSz="1373505" rtl="0" eaLnBrk="0" fontAlgn="base" hangingPunct="0">
        <a:spcBef>
          <a:spcPct val="20000"/>
        </a:spcBef>
        <a:spcAft>
          <a:spcPct val="0"/>
        </a:spcAft>
        <a:buFont typeface="Arial" panose="020B0604020202020204" pitchFamily="34" charset="0"/>
        <a:buChar char="–"/>
        <a:defRPr sz="4300">
          <a:solidFill>
            <a:schemeClr val="tx1"/>
          </a:solidFill>
          <a:latin typeface="+mn-lt"/>
          <a:ea typeface="+mn-ea"/>
          <a:sym typeface="Calibri" panose="020F0502020204030204" pitchFamily="34" charset="0"/>
        </a:defRPr>
      </a:lvl2pPr>
      <a:lvl3pPr marL="1718945" indent="-342900" algn="l" defTabSz="1373505" rtl="0" eaLnBrk="0" fontAlgn="base" hangingPunct="0">
        <a:spcBef>
          <a:spcPct val="20000"/>
        </a:spcBef>
        <a:spcAft>
          <a:spcPct val="0"/>
        </a:spcAft>
        <a:buFont typeface="Arial" panose="020B0604020202020204" pitchFamily="34" charset="0"/>
        <a:buChar char="•"/>
        <a:defRPr sz="3600">
          <a:solidFill>
            <a:schemeClr val="tx1"/>
          </a:solidFill>
          <a:latin typeface="+mn-lt"/>
          <a:ea typeface="+mn-ea"/>
          <a:sym typeface="Calibri" panose="020F0502020204030204" pitchFamily="34" charset="0"/>
        </a:defRPr>
      </a:lvl3pPr>
      <a:lvl4pPr marL="2406650" indent="-340995" algn="l" defTabSz="1373505" rtl="0" eaLnBrk="0" fontAlgn="base" hangingPunct="0">
        <a:spcBef>
          <a:spcPct val="20000"/>
        </a:spcBef>
        <a:spcAft>
          <a:spcPct val="0"/>
        </a:spcAft>
        <a:buFont typeface="Arial" panose="020B0604020202020204" pitchFamily="34" charset="0"/>
        <a:buChar char="–"/>
        <a:defRPr sz="3100">
          <a:solidFill>
            <a:schemeClr val="tx1"/>
          </a:solidFill>
          <a:latin typeface="+mn-lt"/>
          <a:ea typeface="+mn-ea"/>
          <a:sym typeface="Calibri" panose="020F0502020204030204" pitchFamily="34" charset="0"/>
        </a:defRPr>
      </a:lvl4pPr>
      <a:lvl5pPr marL="3094355" indent="-342900" algn="l" defTabSz="1373505" rtl="0" eaLnBrk="0" fontAlgn="base" hangingPunct="0">
        <a:spcBef>
          <a:spcPct val="20000"/>
        </a:spcBef>
        <a:spcAft>
          <a:spcPct val="0"/>
        </a:spcAft>
        <a:buFont typeface="Arial" panose="020B0604020202020204" pitchFamily="34" charset="0"/>
        <a:buChar char="»"/>
        <a:defRPr sz="3100">
          <a:solidFill>
            <a:schemeClr val="tx1"/>
          </a:solidFill>
          <a:latin typeface="+mn-lt"/>
          <a:ea typeface="+mn-ea"/>
          <a:sym typeface="Calibri" panose="020F0502020204030204" pitchFamily="34" charset="0"/>
        </a:defRPr>
      </a:lvl5pPr>
      <a:lvl6pPr marL="3703955" indent="-342900" algn="l" defTabSz="1373505" rtl="0" eaLnBrk="0" fontAlgn="base" hangingPunct="0">
        <a:spcBef>
          <a:spcPct val="20000"/>
        </a:spcBef>
        <a:spcAft>
          <a:spcPct val="0"/>
        </a:spcAft>
        <a:buFont typeface="Arial" panose="020B0604020202020204" pitchFamily="34" charset="0"/>
        <a:buChar char="»"/>
        <a:defRPr sz="3100">
          <a:solidFill>
            <a:schemeClr val="tx1"/>
          </a:solidFill>
          <a:latin typeface="+mn-lt"/>
          <a:ea typeface="+mn-ea"/>
          <a:sym typeface="Calibri" panose="020F0502020204030204" pitchFamily="34" charset="0"/>
        </a:defRPr>
      </a:lvl6pPr>
      <a:lvl7pPr marL="4313555" indent="-342900" algn="l" defTabSz="1373505" rtl="0" eaLnBrk="0" fontAlgn="base" hangingPunct="0">
        <a:spcBef>
          <a:spcPct val="20000"/>
        </a:spcBef>
        <a:spcAft>
          <a:spcPct val="0"/>
        </a:spcAft>
        <a:buFont typeface="Arial" panose="020B0604020202020204" pitchFamily="34" charset="0"/>
        <a:buChar char="»"/>
        <a:defRPr sz="3100">
          <a:solidFill>
            <a:schemeClr val="tx1"/>
          </a:solidFill>
          <a:latin typeface="+mn-lt"/>
          <a:ea typeface="+mn-ea"/>
          <a:sym typeface="Calibri" panose="020F0502020204030204" pitchFamily="34" charset="0"/>
        </a:defRPr>
      </a:lvl7pPr>
      <a:lvl8pPr marL="4923155" indent="-342900" algn="l" defTabSz="1373505" rtl="0" eaLnBrk="0" fontAlgn="base" hangingPunct="0">
        <a:spcBef>
          <a:spcPct val="20000"/>
        </a:spcBef>
        <a:spcAft>
          <a:spcPct val="0"/>
        </a:spcAft>
        <a:buFont typeface="Arial" panose="020B0604020202020204" pitchFamily="34" charset="0"/>
        <a:buChar char="»"/>
        <a:defRPr sz="3100">
          <a:solidFill>
            <a:schemeClr val="tx1"/>
          </a:solidFill>
          <a:latin typeface="+mn-lt"/>
          <a:ea typeface="+mn-ea"/>
          <a:sym typeface="Calibri" panose="020F0502020204030204" pitchFamily="34" charset="0"/>
        </a:defRPr>
      </a:lvl8pPr>
      <a:lvl9pPr marL="5532755" indent="-342900" algn="l" defTabSz="1373505" rtl="0" eaLnBrk="0" fontAlgn="base" hangingPunct="0">
        <a:spcBef>
          <a:spcPct val="20000"/>
        </a:spcBef>
        <a:spcAft>
          <a:spcPct val="0"/>
        </a:spcAft>
        <a:buFont typeface="Arial" panose="020B0604020202020204" pitchFamily="34" charset="0"/>
        <a:buChar char="»"/>
        <a:defRPr sz="3100">
          <a:solidFill>
            <a:schemeClr val="tx1"/>
          </a:solidFill>
          <a:latin typeface="+mn-lt"/>
          <a:ea typeface="+mn-ea"/>
          <a:sym typeface="Calibri" panose="020F0502020204030204" pitchFamily="34" charset="0"/>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0243" name="文本占位符 2"/>
          <p:cNvSpPr>
            <a:spLocks noGrp="1" noChangeArrowheads="1"/>
          </p:cNvSpPr>
          <p:nvPr>
            <p:ph type="body" idx="1"/>
          </p:nvPr>
        </p:nvSpPr>
        <p:spPr bwMode="auto">
          <a:xfrm>
            <a:off x="609521" y="1600572"/>
            <a:ext cx="10971372" cy="4527011"/>
          </a:xfrm>
          <a:prstGeom prst="rect">
            <a:avLst/>
          </a:prstGeom>
          <a:noFill/>
          <a:ln w="9525">
            <a:noFill/>
            <a:miter lim="800000"/>
          </a:ln>
        </p:spPr>
        <p:txBody>
          <a:bodyPr vert="horz" wrap="square" lIns="137547" tIns="68773" rIns="137547" bIns="68773" numCol="1" anchor="t" anchorCtr="0" compatLnSpc="1"/>
          <a:lstStyle/>
          <a:p>
            <a:pPr lvl="0"/>
            <a:r>
              <a:rPr lang="zh-CN" dirty="0">
                <a:sym typeface="Calibri" panose="020F0502020204030204" pitchFamily="34" charset="0"/>
              </a:rPr>
              <a:t>单击此处编辑母版文本样式</a:t>
            </a:r>
            <a:endParaRPr lang="zh-CN" dirty="0">
              <a:sym typeface="Calibri" panose="020F0502020204030204" pitchFamily="34" charset="0"/>
            </a:endParaRPr>
          </a:p>
          <a:p>
            <a:pPr lvl="1"/>
            <a:r>
              <a:rPr lang="zh-CN" dirty="0">
                <a:sym typeface="Calibri" panose="020F0502020204030204" pitchFamily="34" charset="0"/>
              </a:rPr>
              <a:t>第二级</a:t>
            </a:r>
            <a:endParaRPr lang="zh-CN" dirty="0">
              <a:sym typeface="Calibri" panose="020F0502020204030204" pitchFamily="34" charset="0"/>
            </a:endParaRPr>
          </a:p>
          <a:p>
            <a:pPr lvl="2"/>
            <a:r>
              <a:rPr lang="zh-CN" dirty="0">
                <a:sym typeface="Calibri" panose="020F0502020204030204" pitchFamily="34" charset="0"/>
              </a:rPr>
              <a:t>第三级</a:t>
            </a:r>
            <a:endParaRPr lang="zh-CN" dirty="0">
              <a:sym typeface="Calibri" panose="020F0502020204030204" pitchFamily="34" charset="0"/>
            </a:endParaRPr>
          </a:p>
          <a:p>
            <a:pPr lvl="3"/>
            <a:r>
              <a:rPr lang="zh-CN" dirty="0">
                <a:sym typeface="Calibri" panose="020F0502020204030204" pitchFamily="34" charset="0"/>
              </a:rPr>
              <a:t>第四级</a:t>
            </a:r>
            <a:endParaRPr lang="zh-CN" dirty="0">
              <a:sym typeface="Calibri" panose="020F0502020204030204" pitchFamily="34" charset="0"/>
            </a:endParaRPr>
          </a:p>
          <a:p>
            <a:pPr lvl="4"/>
            <a:r>
              <a:rPr lang="zh-CN" dirty="0">
                <a:sym typeface="Calibri" panose="020F0502020204030204" pitchFamily="34" charset="0"/>
              </a:rPr>
              <a:t>第五级</a:t>
            </a:r>
            <a:endParaRPr lang="zh-CN" dirty="0">
              <a:sym typeface="Calibri" panose="020F0502020204030204" pitchFamily="34" charset="0"/>
            </a:endParaRPr>
          </a:p>
        </p:txBody>
      </p:sp>
      <p:sp>
        <p:nvSpPr>
          <p:cNvPr id="5124" name="日期占位符 1"/>
          <p:cNvSpPr>
            <a:spLocks noGrp="1" noChangeArrowheads="1"/>
          </p:cNvSpPr>
          <p:nvPr>
            <p:ph type="dt" sz="half" idx="2"/>
          </p:nvPr>
        </p:nvSpPr>
        <p:spPr bwMode="auto">
          <a:xfrm>
            <a:off x="609520" y="6357822"/>
            <a:ext cx="2844430" cy="365210"/>
          </a:xfrm>
          <a:prstGeom prst="rect">
            <a:avLst/>
          </a:prstGeom>
          <a:noFill/>
          <a:ln w="9525">
            <a:noFill/>
            <a:miter lim="800000"/>
          </a:ln>
        </p:spPr>
        <p:txBody>
          <a:bodyPr vert="horz" wrap="square" lIns="137547" tIns="68773" rIns="137547" bIns="68773" numCol="1" anchor="ctr" anchorCtr="0" compatLnSpc="1"/>
          <a:lstStyle>
            <a:lvl1pPr eaLnBrk="0" hangingPunct="0">
              <a:buFont typeface="Arial" panose="020B0604020202020204" pitchFamily="34" charset="0"/>
              <a:buNone/>
              <a:defRPr sz="1900">
                <a:solidFill>
                  <a:srgbClr val="898989"/>
                </a:solidFill>
                <a:latin typeface="+mn-lt"/>
                <a:ea typeface="MS PGothic" panose="020B0600070205080204" pitchFamily="34" charset="-128"/>
                <a:sym typeface="Calibri" panose="020F0502020204030204" pitchFamily="34" charset="0"/>
              </a:defRPr>
            </a:lvl1pPr>
          </a:lstStyle>
          <a:p>
            <a:pPr>
              <a:defRPr/>
            </a:pPr>
            <a:fld id="{72E81ED4-0E40-4C8E-8D85-6110EA95AB23}" type="datetime1">
              <a:rPr lang="zh-CN" altLang="en-US"/>
            </a:fld>
            <a:endParaRPr lang="zh-CN" altLang="en-US"/>
          </a:p>
        </p:txBody>
      </p:sp>
      <p:sp>
        <p:nvSpPr>
          <p:cNvPr id="5125" name="页脚占位符 2"/>
          <p:cNvSpPr>
            <a:spLocks noGrp="1" noChangeArrowheads="1"/>
          </p:cNvSpPr>
          <p:nvPr>
            <p:ph type="ftr" sz="quarter" idx="3"/>
          </p:nvPr>
        </p:nvSpPr>
        <p:spPr bwMode="auto">
          <a:xfrm>
            <a:off x="4165058" y="6357822"/>
            <a:ext cx="3860297" cy="365210"/>
          </a:xfrm>
          <a:prstGeom prst="rect">
            <a:avLst/>
          </a:prstGeom>
          <a:noFill/>
          <a:ln w="9525">
            <a:noFill/>
            <a:miter lim="800000"/>
          </a:ln>
        </p:spPr>
        <p:txBody>
          <a:bodyPr vert="horz" wrap="square" lIns="137547" tIns="68773" rIns="137547" bIns="68773" numCol="1" anchor="ctr" anchorCtr="0" compatLnSpc="1"/>
          <a:lstStyle>
            <a:lvl1pPr algn="ctr" eaLnBrk="0" hangingPunct="0">
              <a:buFont typeface="Arial" panose="020B0604020202020204" pitchFamily="34" charset="0"/>
              <a:buNone/>
              <a:defRPr sz="1900">
                <a:solidFill>
                  <a:srgbClr val="898989"/>
                </a:solidFill>
                <a:latin typeface="+mn-lt"/>
                <a:ea typeface="MS PGothic" panose="020B0600070205080204" pitchFamily="34" charset="-128"/>
                <a:sym typeface="Calibri" panose="020F0502020204030204" pitchFamily="34" charset="0"/>
              </a:defRPr>
            </a:lvl1pPr>
          </a:lstStyle>
          <a:p>
            <a:pPr>
              <a:defRPr/>
            </a:pPr>
            <a:endParaRPr lang="zh-CN" altLang="en-US"/>
          </a:p>
        </p:txBody>
      </p:sp>
      <p:sp>
        <p:nvSpPr>
          <p:cNvPr id="5126" name="灯片编号占位符 3"/>
          <p:cNvSpPr>
            <a:spLocks noGrp="1" noChangeArrowheads="1"/>
          </p:cNvSpPr>
          <p:nvPr>
            <p:ph type="sldNum" sz="quarter" idx="4"/>
          </p:nvPr>
        </p:nvSpPr>
        <p:spPr bwMode="auto">
          <a:xfrm>
            <a:off x="8736463" y="6357822"/>
            <a:ext cx="2844430" cy="365210"/>
          </a:xfrm>
          <a:prstGeom prst="rect">
            <a:avLst/>
          </a:prstGeom>
          <a:noFill/>
          <a:ln w="9525">
            <a:noFill/>
            <a:miter lim="800000"/>
          </a:ln>
        </p:spPr>
        <p:txBody>
          <a:bodyPr vert="horz" wrap="square" lIns="137547" tIns="68773" rIns="137547" bIns="68773" numCol="1" anchor="ctr" anchorCtr="0" compatLnSpc="1"/>
          <a:lstStyle>
            <a:lvl1pPr algn="r" eaLnBrk="0" hangingPunct="0">
              <a:buFont typeface="Arial" panose="020B0604020202020204" pitchFamily="34" charset="0"/>
              <a:buNone/>
              <a:defRPr sz="1900">
                <a:solidFill>
                  <a:srgbClr val="898989"/>
                </a:solidFill>
                <a:latin typeface="+mn-lt"/>
                <a:ea typeface="MS PGothic" panose="020B0600070205080204" pitchFamily="34" charset="-128"/>
                <a:sym typeface="Calibri" panose="020F0502020204030204" pitchFamily="34" charset="0"/>
              </a:defRPr>
            </a:lvl1pPr>
          </a:lstStyle>
          <a:p>
            <a:pPr>
              <a:defRPr/>
            </a:pPr>
            <a:fld id="{F770D2E2-58CF-4E34-90B7-F1620A57172D}" type="slidenum">
              <a:rPr lang="zh-CN" altLang="en-US"/>
            </a:fld>
            <a:endParaRPr lang="zh-CN" altLang="en-US"/>
          </a:p>
        </p:txBody>
      </p:sp>
      <p:sp>
        <p:nvSpPr>
          <p:cNvPr id="2" name="标题占位符 1"/>
          <p:cNvSpPr>
            <a:spLocks noGrp="1"/>
          </p:cNvSpPr>
          <p:nvPr>
            <p:ph type="title"/>
          </p:nvPr>
        </p:nvSpPr>
        <p:spPr>
          <a:xfrm>
            <a:off x="609600" y="274638"/>
            <a:ext cx="10971213"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marL="1373505" indent="-1373505" algn="ctr" rtl="0" eaLnBrk="0" fontAlgn="base" hangingPunct="0">
        <a:spcBef>
          <a:spcPct val="0"/>
        </a:spcBef>
        <a:spcAft>
          <a:spcPct val="0"/>
        </a:spcAft>
        <a:defRPr sz="6700">
          <a:solidFill>
            <a:schemeClr val="tx1"/>
          </a:solidFill>
          <a:latin typeface="+mj-lt"/>
          <a:ea typeface="+mj-ea"/>
          <a:cs typeface="+mj-cs"/>
          <a:sym typeface="Calibri" panose="020F0502020204030204" pitchFamily="34" charset="0"/>
        </a:defRPr>
      </a:lvl1pPr>
      <a:lvl2pPr marL="1373505" indent="-1373505" algn="ctr" rtl="0" eaLnBrk="0" fontAlgn="base" hangingPunct="0">
        <a:spcBef>
          <a:spcPct val="0"/>
        </a:spcBef>
        <a:spcAft>
          <a:spcPct val="0"/>
        </a:spcAft>
        <a:defRPr sz="6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373505" indent="-1373505" algn="ctr" rtl="0" eaLnBrk="0" fontAlgn="base" hangingPunct="0">
        <a:spcBef>
          <a:spcPct val="0"/>
        </a:spcBef>
        <a:spcAft>
          <a:spcPct val="0"/>
        </a:spcAft>
        <a:defRPr sz="67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373505" indent="-1373505" algn="ctr" rtl="0" eaLnBrk="0" fontAlgn="base" hangingPunct="0">
        <a:spcBef>
          <a:spcPct val="0"/>
        </a:spcBef>
        <a:spcAft>
          <a:spcPct val="0"/>
        </a:spcAft>
        <a:defRPr sz="67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1373505" indent="-1373505" algn="ctr" rtl="0" eaLnBrk="0" fontAlgn="base" hangingPunct="0">
        <a:spcBef>
          <a:spcPct val="0"/>
        </a:spcBef>
        <a:spcAft>
          <a:spcPct val="0"/>
        </a:spcAft>
        <a:defRPr sz="67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983105" indent="-1373505" algn="ctr" rtl="0" eaLnBrk="0" fontAlgn="base" hangingPunct="0">
        <a:spcBef>
          <a:spcPct val="0"/>
        </a:spcBef>
        <a:spcAft>
          <a:spcPct val="0"/>
        </a:spcAft>
        <a:defRPr sz="67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592705" indent="-1373505" algn="ctr" rtl="0" eaLnBrk="0" fontAlgn="base" hangingPunct="0">
        <a:spcBef>
          <a:spcPct val="0"/>
        </a:spcBef>
        <a:spcAft>
          <a:spcPct val="0"/>
        </a:spcAft>
        <a:defRPr sz="67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202305" indent="-1373505" algn="ctr" rtl="0" eaLnBrk="0" fontAlgn="base" hangingPunct="0">
        <a:spcBef>
          <a:spcPct val="0"/>
        </a:spcBef>
        <a:spcAft>
          <a:spcPct val="0"/>
        </a:spcAft>
        <a:defRPr sz="67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11905" indent="-1373505" algn="ctr" rtl="0" eaLnBrk="0" fontAlgn="base" hangingPunct="0">
        <a:spcBef>
          <a:spcPct val="0"/>
        </a:spcBef>
        <a:spcAft>
          <a:spcPct val="0"/>
        </a:spcAft>
        <a:defRPr sz="67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514350" indent="-514350" algn="l" defTabSz="1373505" rtl="0" eaLnBrk="0" fontAlgn="base" hangingPunct="0">
        <a:spcBef>
          <a:spcPct val="20000"/>
        </a:spcBef>
        <a:spcAft>
          <a:spcPct val="0"/>
        </a:spcAft>
        <a:buFont typeface="Arial" panose="020B0604020202020204" pitchFamily="34" charset="0"/>
        <a:buChar char="•"/>
        <a:defRPr sz="4800">
          <a:solidFill>
            <a:schemeClr val="tx1"/>
          </a:solidFill>
          <a:latin typeface="+mn-lt"/>
          <a:ea typeface="+mn-ea"/>
          <a:cs typeface="+mn-cs"/>
          <a:sym typeface="Calibri" panose="020F0502020204030204" pitchFamily="34" charset="0"/>
        </a:defRPr>
      </a:lvl1pPr>
      <a:lvl2pPr marL="1115695" indent="-429895" algn="l" defTabSz="1373505" rtl="0" eaLnBrk="0" fontAlgn="base" hangingPunct="0">
        <a:spcBef>
          <a:spcPct val="20000"/>
        </a:spcBef>
        <a:spcAft>
          <a:spcPct val="0"/>
        </a:spcAft>
        <a:buFont typeface="Arial" panose="020B0604020202020204" pitchFamily="34" charset="0"/>
        <a:buChar char="–"/>
        <a:defRPr sz="4300">
          <a:solidFill>
            <a:schemeClr val="tx1"/>
          </a:solidFill>
          <a:latin typeface="+mn-lt"/>
          <a:ea typeface="+mn-ea"/>
          <a:sym typeface="Calibri" panose="020F0502020204030204" pitchFamily="34" charset="0"/>
        </a:defRPr>
      </a:lvl2pPr>
      <a:lvl3pPr marL="1718945" indent="-342900" algn="l" defTabSz="1373505" rtl="0" eaLnBrk="0" fontAlgn="base" hangingPunct="0">
        <a:spcBef>
          <a:spcPct val="20000"/>
        </a:spcBef>
        <a:spcAft>
          <a:spcPct val="0"/>
        </a:spcAft>
        <a:buFont typeface="Arial" panose="020B0604020202020204" pitchFamily="34" charset="0"/>
        <a:buChar char="•"/>
        <a:defRPr sz="3600">
          <a:solidFill>
            <a:schemeClr val="tx1"/>
          </a:solidFill>
          <a:latin typeface="+mn-lt"/>
          <a:ea typeface="+mn-ea"/>
          <a:sym typeface="Calibri" panose="020F0502020204030204" pitchFamily="34" charset="0"/>
        </a:defRPr>
      </a:lvl3pPr>
      <a:lvl4pPr marL="2406650" indent="-340995" algn="l" defTabSz="1373505" rtl="0" eaLnBrk="0" fontAlgn="base" hangingPunct="0">
        <a:spcBef>
          <a:spcPct val="20000"/>
        </a:spcBef>
        <a:spcAft>
          <a:spcPct val="0"/>
        </a:spcAft>
        <a:buFont typeface="Arial" panose="020B0604020202020204" pitchFamily="34" charset="0"/>
        <a:buChar char="–"/>
        <a:defRPr sz="3100">
          <a:solidFill>
            <a:schemeClr val="tx1"/>
          </a:solidFill>
          <a:latin typeface="+mn-lt"/>
          <a:ea typeface="+mn-ea"/>
          <a:sym typeface="Calibri" panose="020F0502020204030204" pitchFamily="34" charset="0"/>
        </a:defRPr>
      </a:lvl4pPr>
      <a:lvl5pPr marL="3094355" indent="-342900" algn="l" defTabSz="1373505" rtl="0" eaLnBrk="0" fontAlgn="base" hangingPunct="0">
        <a:spcBef>
          <a:spcPct val="20000"/>
        </a:spcBef>
        <a:spcAft>
          <a:spcPct val="0"/>
        </a:spcAft>
        <a:buFont typeface="Arial" panose="020B0604020202020204" pitchFamily="34" charset="0"/>
        <a:buChar char="»"/>
        <a:defRPr sz="3100">
          <a:solidFill>
            <a:schemeClr val="tx1"/>
          </a:solidFill>
          <a:latin typeface="+mn-lt"/>
          <a:ea typeface="+mn-ea"/>
          <a:sym typeface="Calibri" panose="020F0502020204030204" pitchFamily="34" charset="0"/>
        </a:defRPr>
      </a:lvl5pPr>
      <a:lvl6pPr marL="3703955" indent="-342900" algn="l" defTabSz="1373505" rtl="0" eaLnBrk="0" fontAlgn="base" hangingPunct="0">
        <a:spcBef>
          <a:spcPct val="20000"/>
        </a:spcBef>
        <a:spcAft>
          <a:spcPct val="0"/>
        </a:spcAft>
        <a:buFont typeface="Arial" panose="020B0604020202020204" pitchFamily="34" charset="0"/>
        <a:buChar char="»"/>
        <a:defRPr sz="3100">
          <a:solidFill>
            <a:schemeClr val="tx1"/>
          </a:solidFill>
          <a:latin typeface="+mn-lt"/>
          <a:ea typeface="+mn-ea"/>
          <a:sym typeface="Calibri" panose="020F0502020204030204" pitchFamily="34" charset="0"/>
        </a:defRPr>
      </a:lvl6pPr>
      <a:lvl7pPr marL="4313555" indent="-342900" algn="l" defTabSz="1373505" rtl="0" eaLnBrk="0" fontAlgn="base" hangingPunct="0">
        <a:spcBef>
          <a:spcPct val="20000"/>
        </a:spcBef>
        <a:spcAft>
          <a:spcPct val="0"/>
        </a:spcAft>
        <a:buFont typeface="Arial" panose="020B0604020202020204" pitchFamily="34" charset="0"/>
        <a:buChar char="»"/>
        <a:defRPr sz="3100">
          <a:solidFill>
            <a:schemeClr val="tx1"/>
          </a:solidFill>
          <a:latin typeface="+mn-lt"/>
          <a:ea typeface="+mn-ea"/>
          <a:sym typeface="Calibri" panose="020F0502020204030204" pitchFamily="34" charset="0"/>
        </a:defRPr>
      </a:lvl7pPr>
      <a:lvl8pPr marL="4923155" indent="-342900" algn="l" defTabSz="1373505" rtl="0" eaLnBrk="0" fontAlgn="base" hangingPunct="0">
        <a:spcBef>
          <a:spcPct val="20000"/>
        </a:spcBef>
        <a:spcAft>
          <a:spcPct val="0"/>
        </a:spcAft>
        <a:buFont typeface="Arial" panose="020B0604020202020204" pitchFamily="34" charset="0"/>
        <a:buChar char="»"/>
        <a:defRPr sz="3100">
          <a:solidFill>
            <a:schemeClr val="tx1"/>
          </a:solidFill>
          <a:latin typeface="+mn-lt"/>
          <a:ea typeface="+mn-ea"/>
          <a:sym typeface="Calibri" panose="020F0502020204030204" pitchFamily="34" charset="0"/>
        </a:defRPr>
      </a:lvl8pPr>
      <a:lvl9pPr marL="5532755" indent="-342900" algn="l" defTabSz="1373505" rtl="0" eaLnBrk="0" fontAlgn="base" hangingPunct="0">
        <a:spcBef>
          <a:spcPct val="20000"/>
        </a:spcBef>
        <a:spcAft>
          <a:spcPct val="0"/>
        </a:spcAft>
        <a:buFont typeface="Arial" panose="020B0604020202020204" pitchFamily="34" charset="0"/>
        <a:buChar char="»"/>
        <a:defRPr sz="3100">
          <a:solidFill>
            <a:schemeClr val="tx1"/>
          </a:solidFill>
          <a:latin typeface="+mn-lt"/>
          <a:ea typeface="+mn-ea"/>
          <a:sym typeface="Calibri" panose="020F0502020204030204" pitchFamily="34" charset="0"/>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3.jpe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0.png"/><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pic>
        <p:nvPicPr>
          <p:cNvPr id="68613" name="图片 8" descr="logo1.png"/>
          <p:cNvPicPr>
            <a:picLocks noChangeAspect="1"/>
          </p:cNvPicPr>
          <p:nvPr/>
        </p:nvPicPr>
        <p:blipFill>
          <a:blip r:embed="rId2" cstate="print"/>
          <a:srcRect/>
          <a:stretch>
            <a:fillRect/>
          </a:stretch>
        </p:blipFill>
        <p:spPr bwMode="auto">
          <a:xfrm>
            <a:off x="4296274" y="468422"/>
            <a:ext cx="3597865" cy="674843"/>
          </a:xfrm>
          <a:prstGeom prst="rect">
            <a:avLst/>
          </a:prstGeom>
          <a:noFill/>
          <a:ln w="9525">
            <a:noFill/>
            <a:miter lim="800000"/>
            <a:headEnd/>
            <a:tailEnd/>
          </a:ln>
        </p:spPr>
      </p:pic>
      <p:sp>
        <p:nvSpPr>
          <p:cNvPr id="3" name="Text Placeholder 6"/>
          <p:cNvSpPr txBox="1"/>
          <p:nvPr/>
        </p:nvSpPr>
        <p:spPr>
          <a:xfrm>
            <a:off x="353549" y="2513116"/>
            <a:ext cx="11483318" cy="701731"/>
          </a:xfrm>
          <a:prstGeom prst="rect">
            <a:avLst/>
          </a:prstGeom>
        </p:spPr>
        <p:txBody>
          <a:bodyPr vert="horz" wrap="square" lIns="0" tIns="0" rIns="0" bIns="0" rtlCol="0" anchor="t" anchorCtr="0">
            <a:sp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lang="en-US" sz="2800" kern="1200">
                <a:solidFill>
                  <a:schemeClr val="accent2"/>
                </a:solidFill>
                <a:latin typeface="Times New Roman" panose="02020603050405020304" pitchFamily="18" charset="0"/>
                <a:ea typeface="华文楷体" panose="02010600040101010101" pitchFamily="2" charset="-122"/>
                <a:cs typeface="Times New Roman" panose="02020603050405020304" pitchFamily="18" charset="0"/>
              </a:defRPr>
            </a:lvl1pPr>
            <a:lvl2pPr marL="179705" indent="-179705" algn="l" defTabSz="914400" rtl="0" eaLnBrk="1" latinLnBrk="0" hangingPunct="1">
              <a:spcBef>
                <a:spcPts val="400"/>
              </a:spcBef>
              <a:spcAft>
                <a:spcPts val="0"/>
              </a:spcAft>
              <a:buFont typeface="Arial" panose="020B0604020202020204" pitchFamily="34" charset="0"/>
              <a:buChar char="•"/>
              <a:defRPr lang="en-US" sz="1800" kern="1200" dirty="0" smtClean="0">
                <a:solidFill>
                  <a:schemeClr val="tx2"/>
                </a:solidFill>
                <a:latin typeface="+mn-lt"/>
                <a:ea typeface="华文楷体" panose="02010600040101010101" pitchFamily="2" charset="-122"/>
                <a:cs typeface="Times New Roman" panose="02020603050405020304" pitchFamily="18" charset="0"/>
              </a:defRPr>
            </a:lvl2pPr>
            <a:lvl3pPr marL="360045" indent="-179705" algn="l" defTabSz="914400" rtl="0" eaLnBrk="1" latinLnBrk="0" hangingPunct="1">
              <a:spcBef>
                <a:spcPts val="400"/>
              </a:spcBef>
              <a:spcAft>
                <a:spcPts val="0"/>
              </a:spcAft>
              <a:buFont typeface="Arial" panose="020B0604020202020204" pitchFamily="34" charset="0"/>
              <a:buChar char="‒"/>
              <a:defRPr lang="en-US" sz="1600" kern="1200" dirty="0" smtClean="0">
                <a:solidFill>
                  <a:schemeClr val="tx2"/>
                </a:solidFill>
                <a:latin typeface="+mn-lt"/>
                <a:ea typeface="华文楷体" panose="02010600040101010101" pitchFamily="2" charset="-122"/>
                <a:cs typeface="Times New Roman" panose="02020603050405020304" pitchFamily="18" charset="0"/>
              </a:defRPr>
            </a:lvl3pPr>
            <a:lvl4pPr marL="539750" indent="-179705" algn="l" defTabSz="914400" rtl="0" eaLnBrk="1" latinLnBrk="0" hangingPunct="1">
              <a:spcBef>
                <a:spcPts val="400"/>
              </a:spcBef>
              <a:spcAft>
                <a:spcPts val="0"/>
              </a:spcAft>
              <a:buFont typeface="Arial" panose="020B0604020202020204" pitchFamily="34" charset="0"/>
              <a:buChar char="•"/>
              <a:defRPr lang="en-US" sz="1600" kern="1200" dirty="0" smtClean="0">
                <a:solidFill>
                  <a:schemeClr val="tx2"/>
                </a:solidFill>
                <a:latin typeface="+mn-lt"/>
                <a:ea typeface="华文楷体" panose="02010600040101010101" pitchFamily="2" charset="-122"/>
                <a:cs typeface="Times New Roman" panose="02020603050405020304" pitchFamily="18" charset="0"/>
              </a:defRPr>
            </a:lvl4pPr>
            <a:lvl5pPr marL="720090" indent="-179705" algn="l" defTabSz="914400" rtl="0" eaLnBrk="1" latinLnBrk="0" hangingPunct="1">
              <a:spcBef>
                <a:spcPts val="400"/>
              </a:spcBef>
              <a:spcAft>
                <a:spcPts val="0"/>
              </a:spcAft>
              <a:buFont typeface="Arial" panose="020B0604020202020204" pitchFamily="34" charset="0"/>
              <a:buChar char="‒"/>
              <a:defRPr lang="en-GB" sz="1600" kern="1200" baseline="0" dirty="0" smtClean="0">
                <a:solidFill>
                  <a:schemeClr val="tx2"/>
                </a:solidFill>
                <a:latin typeface="+mn-lt"/>
                <a:ea typeface="华文楷体" panose="02010600040101010101" pitchFamily="2" charset="-122"/>
                <a:cs typeface="Times New Roman" panose="02020603050405020304" pitchFamily="18" charset="0"/>
              </a:defRPr>
            </a:lvl5pPr>
            <a:lvl6pPr marL="899795" indent="-179705" algn="l" defTabSz="914400" rtl="0" eaLnBrk="1" latinLnBrk="0" hangingPunct="1">
              <a:spcBef>
                <a:spcPts val="0"/>
              </a:spcBef>
              <a:spcAft>
                <a:spcPts val="300"/>
              </a:spcAft>
              <a:buFont typeface="Arial" panose="020B0604020202020204" pitchFamily="34" charset="0"/>
              <a:buChar char="•"/>
              <a:defRPr sz="1600" kern="1200" baseline="0">
                <a:solidFill>
                  <a:schemeClr val="tx2"/>
                </a:solidFill>
                <a:latin typeface="+mn-lt"/>
                <a:ea typeface="+mn-ea"/>
                <a:cs typeface="+mn-cs"/>
              </a:defRPr>
            </a:lvl6pPr>
            <a:lvl7pPr marL="1079500" indent="-179705" algn="l" defTabSz="914400" rtl="0" eaLnBrk="1" latinLnBrk="0" hangingPunct="1">
              <a:spcBef>
                <a:spcPts val="0"/>
              </a:spcBef>
              <a:spcAft>
                <a:spcPts val="300"/>
              </a:spcAft>
              <a:buFont typeface="Arial" panose="020B0604020202020204" pitchFamily="34" charset="0"/>
              <a:buChar char="‒"/>
              <a:defRPr sz="1400" kern="1200">
                <a:solidFill>
                  <a:schemeClr val="tx2"/>
                </a:solidFill>
                <a:latin typeface="+mn-lt"/>
                <a:ea typeface="+mn-ea"/>
                <a:cs typeface="+mn-cs"/>
              </a:defRPr>
            </a:lvl7pPr>
            <a:lvl8pPr marL="1259840" indent="-179705" algn="l" defTabSz="914400" rtl="0" eaLnBrk="1" latinLnBrk="0" hangingPunct="1">
              <a:spcBef>
                <a:spcPts val="0"/>
              </a:spcBef>
              <a:spcAft>
                <a:spcPts val="300"/>
              </a:spcAft>
              <a:buFont typeface="Arial" panose="020B0604020202020204" pitchFamily="34" charset="0"/>
              <a:buChar char="•"/>
              <a:defRPr sz="1400" kern="1200">
                <a:solidFill>
                  <a:schemeClr val="tx2"/>
                </a:solidFill>
                <a:latin typeface="+mn-lt"/>
                <a:ea typeface="+mn-ea"/>
                <a:cs typeface="+mn-cs"/>
              </a:defRPr>
            </a:lvl8pPr>
            <a:lvl9pPr marL="1440180" indent="-179705" algn="l" defTabSz="914400" rtl="0" eaLnBrk="1" latinLnBrk="0" hangingPunct="1">
              <a:spcBef>
                <a:spcPts val="0"/>
              </a:spcBef>
              <a:spcAft>
                <a:spcPts val="300"/>
              </a:spcAft>
              <a:buFont typeface="Arial" panose="020B0604020202020204" pitchFamily="34" charset="0"/>
              <a:buChar char="‒"/>
              <a:defRPr sz="1400" kern="1200">
                <a:solidFill>
                  <a:schemeClr val="tx2"/>
                </a:solidFill>
                <a:latin typeface="+mn-lt"/>
                <a:ea typeface="+mn-ea"/>
                <a:cs typeface="+mn-cs"/>
              </a:defRPr>
            </a:lvl9pPr>
          </a:lstStyle>
          <a:p>
            <a:pPr algn="ctr" defTabSz="1218565" fontAlgn="auto">
              <a:lnSpc>
                <a:spcPct val="114000"/>
              </a:lnSpc>
              <a:spcBef>
                <a:spcPts val="1600"/>
              </a:spcBef>
              <a:defRPr/>
            </a:pPr>
            <a:r>
              <a:rPr lang="zh-CN" altLang="en-US" sz="4000" b="1" dirty="0" smtClean="0">
                <a:solidFill>
                  <a:schemeClr val="bg1"/>
                </a:solidFill>
                <a:latin typeface="华文楷体" panose="02010600040101010101" pitchFamily="2" charset="-122"/>
              </a:rPr>
              <a:t>铁矿石国际化风控与监察介绍</a:t>
            </a:r>
            <a:endParaRPr lang="en-US" altLang="zh-CN" sz="4000" b="1" dirty="0" smtClean="0">
              <a:solidFill>
                <a:schemeClr val="bg1"/>
              </a:solidFill>
              <a:latin typeface="华文楷体" panose="02010600040101010101" pitchFamily="2" charset="-122"/>
            </a:endParaRPr>
          </a:p>
        </p:txBody>
      </p:sp>
      <p:sp>
        <p:nvSpPr>
          <p:cNvPr id="5" name="TextBox 8"/>
          <p:cNvSpPr>
            <a:spLocks noChangeArrowheads="1"/>
          </p:cNvSpPr>
          <p:nvPr/>
        </p:nvSpPr>
        <p:spPr bwMode="auto">
          <a:xfrm>
            <a:off x="1523802" y="6024370"/>
            <a:ext cx="9142810" cy="38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2997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2997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2997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2997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r>
              <a:rPr lang="en-US" altLang="zh-CN" sz="1900" b="1" dirty="0" smtClean="0">
                <a:solidFill>
                  <a:srgbClr val="000000"/>
                </a:solidFill>
                <a:latin typeface="Times New Roman" panose="02020603050405020304" pitchFamily="18" charset="0"/>
                <a:ea typeface="华文楷体" panose="02010600040101010101" pitchFamily="2" charset="-122"/>
                <a:sym typeface="Times New Roman" panose="02020603050405020304" pitchFamily="18" charset="0"/>
              </a:rPr>
              <a:t>2018</a:t>
            </a:r>
            <a:r>
              <a:rPr lang="zh-CN" altLang="en-US" sz="1900" b="1" dirty="0" smtClean="0">
                <a:solidFill>
                  <a:srgbClr val="000000"/>
                </a:solidFill>
                <a:latin typeface="Times New Roman" panose="02020603050405020304" pitchFamily="18" charset="0"/>
                <a:ea typeface="华文楷体" panose="02010600040101010101" pitchFamily="2" charset="-122"/>
                <a:sym typeface="Times New Roman" panose="02020603050405020304" pitchFamily="18" charset="0"/>
              </a:rPr>
              <a:t>年</a:t>
            </a:r>
            <a:r>
              <a:rPr lang="en-US" altLang="zh-CN" sz="1900" b="1" dirty="0" smtClean="0">
                <a:solidFill>
                  <a:srgbClr val="000000"/>
                </a:solidFill>
                <a:latin typeface="Times New Roman" panose="02020603050405020304" pitchFamily="18" charset="0"/>
                <a:ea typeface="华文楷体" panose="02010600040101010101" pitchFamily="2" charset="-122"/>
                <a:sym typeface="Times New Roman" panose="02020603050405020304" pitchFamily="18" charset="0"/>
              </a:rPr>
              <a:t>3</a:t>
            </a:r>
            <a:r>
              <a:rPr lang="zh-CN" altLang="en-US" sz="1900" b="1" dirty="0" smtClean="0">
                <a:solidFill>
                  <a:srgbClr val="000000"/>
                </a:solidFill>
                <a:latin typeface="Times New Roman" panose="02020603050405020304" pitchFamily="18" charset="0"/>
                <a:ea typeface="华文楷体" panose="02010600040101010101" pitchFamily="2" charset="-122"/>
                <a:sym typeface="Times New Roman" panose="02020603050405020304" pitchFamily="18" charset="0"/>
              </a:rPr>
              <a:t>月</a:t>
            </a:r>
            <a:endParaRPr lang="zh-CN" altLang="en-US" sz="2000" dirty="0">
              <a:latin typeface="Arial" panose="020B0604020202020204" pitchFamily="34" charset="0"/>
            </a:endParaRPr>
          </a:p>
        </p:txBody>
      </p:sp>
      <p:sp>
        <p:nvSpPr>
          <p:cNvPr id="6" name="TextBox 8"/>
          <p:cNvSpPr>
            <a:spLocks noChangeArrowheads="1"/>
          </p:cNvSpPr>
          <p:nvPr/>
        </p:nvSpPr>
        <p:spPr bwMode="auto">
          <a:xfrm>
            <a:off x="3380935" y="5551185"/>
            <a:ext cx="5428544"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102997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102997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102997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102997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 typeface="Arial" panose="020B0604020202020204" pitchFamily="34" charset="0"/>
              <a:buNone/>
            </a:pPr>
            <a:r>
              <a:rPr lang="zh-CN" altLang="en-US" sz="2000" b="1" dirty="0" smtClean="0">
                <a:solidFill>
                  <a:srgbClr val="000000"/>
                </a:solidFill>
                <a:latin typeface="Times New Roman" panose="02020603050405020304" pitchFamily="18" charset="0"/>
                <a:ea typeface="华文楷体" panose="02010600040101010101" pitchFamily="2" charset="-122"/>
                <a:sym typeface="Times New Roman" panose="02020603050405020304" pitchFamily="18" charset="0"/>
              </a:rPr>
              <a:t>大连商品交易所</a:t>
            </a:r>
            <a:endParaRPr lang="zh-CN" altLang="en-US" sz="20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3"/>
          <p:cNvGrpSpPr/>
          <p:nvPr/>
        </p:nvGrpSpPr>
        <p:grpSpPr>
          <a:xfrm>
            <a:off x="777045" y="837505"/>
            <a:ext cx="10461029" cy="1572000"/>
            <a:chOff x="1765300" y="979187"/>
            <a:chExt cx="8675688" cy="2909885"/>
          </a:xfrm>
        </p:grpSpPr>
        <p:cxnSp>
          <p:nvCxnSpPr>
            <p:cNvPr id="4" name="肘形连接符 3"/>
            <p:cNvCxnSpPr/>
            <p:nvPr/>
          </p:nvCxnSpPr>
          <p:spPr>
            <a:xfrm>
              <a:off x="2662238" y="2282825"/>
              <a:ext cx="1114425" cy="569913"/>
            </a:xfrm>
            <a:prstGeom prst="bentConnector3">
              <a:avLst>
                <a:gd name="adj1" fmla="val -998"/>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肘形连接符 4"/>
            <p:cNvCxnSpPr/>
            <p:nvPr/>
          </p:nvCxnSpPr>
          <p:spPr>
            <a:xfrm>
              <a:off x="3524250" y="1928813"/>
              <a:ext cx="3571875" cy="500062"/>
            </a:xfrm>
            <a:prstGeom prst="bentConnector3">
              <a:avLst>
                <a:gd name="adj1" fmla="val 10005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直接箭头连接符 5"/>
            <p:cNvCxnSpPr>
              <a:endCxn id="16" idx="1"/>
            </p:cNvCxnSpPr>
            <p:nvPr/>
          </p:nvCxnSpPr>
          <p:spPr>
            <a:xfrm>
              <a:off x="5810250" y="2857500"/>
              <a:ext cx="539750" cy="7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7" name="组合 20"/>
            <p:cNvGrpSpPr/>
            <p:nvPr/>
          </p:nvGrpSpPr>
          <p:grpSpPr bwMode="auto">
            <a:xfrm>
              <a:off x="1765300" y="1531938"/>
              <a:ext cx="1743075" cy="844550"/>
              <a:chOff x="3266229" y="2265714"/>
              <a:chExt cx="3250527" cy="2379026"/>
            </a:xfrm>
          </p:grpSpPr>
          <p:sp>
            <p:nvSpPr>
              <p:cNvPr id="20" name="矩形 19"/>
              <p:cNvSpPr/>
              <p:nvPr/>
            </p:nvSpPr>
            <p:spPr>
              <a:xfrm>
                <a:off x="3266229" y="2265714"/>
                <a:ext cx="3250527" cy="2379026"/>
              </a:xfrm>
              <a:prstGeom prst="rect">
                <a:avLst/>
              </a:prstGeom>
              <a:solidFill>
                <a:srgbClr val="27569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矩形 20"/>
              <p:cNvSpPr/>
              <p:nvPr/>
            </p:nvSpPr>
            <p:spPr>
              <a:xfrm>
                <a:off x="3266229" y="2265714"/>
                <a:ext cx="3250527" cy="2379026"/>
              </a:xfrm>
              <a:prstGeom prst="rect">
                <a:avLst/>
              </a:prstGeom>
            </p:spPr>
            <p:style>
              <a:lnRef idx="0">
                <a:scrgbClr r="0" g="0" b="0"/>
              </a:lnRef>
              <a:fillRef idx="0">
                <a:scrgbClr r="0" g="0" b="0"/>
              </a:fillRef>
              <a:effectRef idx="0">
                <a:scrgbClr r="0" g="0" b="0"/>
              </a:effectRef>
              <a:fontRef idx="minor">
                <a:schemeClr val="lt1"/>
              </a:fontRef>
            </p:style>
            <p:txBody>
              <a:bodyPr lIns="101600" tIns="144000" rIns="101600" bIns="101600" spcCol="1270" anchor="ctr"/>
              <a:lstStyle/>
              <a:p>
                <a:pPr algn="ctr" defTabSz="1579880">
                  <a:lnSpc>
                    <a:spcPct val="80000"/>
                  </a:lnSpc>
                  <a:spcAft>
                    <a:spcPct val="35000"/>
                  </a:spcAft>
                </a:pPr>
                <a:r>
                  <a:rPr lang="zh-CN" altLang="en-US" sz="2400" b="1" noProof="1">
                    <a:latin typeface="华文楷体" panose="02010600040101010101" pitchFamily="2" charset="-122"/>
                    <a:ea typeface="华文楷体" panose="02010600040101010101" pitchFamily="2" charset="-122"/>
                  </a:rPr>
                  <a:t>境外交易者</a:t>
                </a:r>
                <a:endParaRPr lang="zh-CN" altLang="en-US" sz="2400" b="1" noProof="1">
                  <a:latin typeface="华文楷体" panose="02010600040101010101" pitchFamily="2" charset="-122"/>
                  <a:ea typeface="华文楷体" panose="02010600040101010101" pitchFamily="2" charset="-122"/>
                </a:endParaRPr>
              </a:p>
            </p:txBody>
          </p:sp>
        </p:grpSp>
        <p:grpSp>
          <p:nvGrpSpPr>
            <p:cNvPr id="8" name="组合 23"/>
            <p:cNvGrpSpPr/>
            <p:nvPr/>
          </p:nvGrpSpPr>
          <p:grpSpPr bwMode="auto">
            <a:xfrm>
              <a:off x="3776663" y="2468563"/>
              <a:ext cx="2054225" cy="838200"/>
              <a:chOff x="111664" y="2003390"/>
              <a:chExt cx="3042567" cy="2379026"/>
            </a:xfrm>
          </p:grpSpPr>
          <p:sp>
            <p:nvSpPr>
              <p:cNvPr id="18" name="矩形 17"/>
              <p:cNvSpPr/>
              <p:nvPr/>
            </p:nvSpPr>
            <p:spPr>
              <a:xfrm>
                <a:off x="111664" y="2003390"/>
                <a:ext cx="3042567" cy="2379026"/>
              </a:xfrm>
              <a:prstGeom prst="rect">
                <a:avLst/>
              </a:prstGeom>
              <a:solidFill>
                <a:schemeClr val="accent5">
                  <a:lumMod val="7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矩形 18"/>
              <p:cNvSpPr/>
              <p:nvPr/>
            </p:nvSpPr>
            <p:spPr>
              <a:xfrm>
                <a:off x="111664" y="2003390"/>
                <a:ext cx="3042567" cy="2379026"/>
              </a:xfrm>
              <a:prstGeom prst="rect">
                <a:avLst/>
              </a:prstGeom>
            </p:spPr>
            <p:style>
              <a:lnRef idx="0">
                <a:scrgbClr r="0" g="0" b="0"/>
              </a:lnRef>
              <a:fillRef idx="0">
                <a:scrgbClr r="0" g="0" b="0"/>
              </a:fillRef>
              <a:effectRef idx="0">
                <a:scrgbClr r="0" g="0" b="0"/>
              </a:effectRef>
              <a:fontRef idx="minor">
                <a:schemeClr val="lt1"/>
              </a:fontRef>
            </p:style>
            <p:txBody>
              <a:bodyPr lIns="101600" tIns="144000" rIns="101600" bIns="101600" spcCol="1270" anchor="ctr"/>
              <a:lstStyle/>
              <a:p>
                <a:pPr algn="ctr" defTabSz="1579880">
                  <a:lnSpc>
                    <a:spcPct val="80000"/>
                  </a:lnSpc>
                  <a:spcAft>
                    <a:spcPct val="35000"/>
                  </a:spcAft>
                </a:pPr>
                <a:r>
                  <a:rPr lang="zh-CN" altLang="en-US" sz="2400" b="1" noProof="1">
                    <a:latin typeface="华文楷体" panose="02010600040101010101" pitchFamily="2" charset="-122"/>
                    <a:ea typeface="华文楷体" panose="02010600040101010101" pitchFamily="2" charset="-122"/>
                  </a:rPr>
                  <a:t>境外经纪机构</a:t>
                </a:r>
                <a:endParaRPr lang="zh-CN" altLang="en-US" sz="2400" b="1" noProof="1">
                  <a:latin typeface="华文楷体" panose="02010600040101010101" pitchFamily="2" charset="-122"/>
                  <a:ea typeface="华文楷体" panose="02010600040101010101" pitchFamily="2" charset="-122"/>
                </a:endParaRPr>
              </a:p>
            </p:txBody>
          </p:sp>
        </p:grpSp>
        <p:grpSp>
          <p:nvGrpSpPr>
            <p:cNvPr id="9" name="组合 26"/>
            <p:cNvGrpSpPr/>
            <p:nvPr/>
          </p:nvGrpSpPr>
          <p:grpSpPr bwMode="auto">
            <a:xfrm>
              <a:off x="6262243" y="2428875"/>
              <a:ext cx="2158999" cy="873125"/>
              <a:chOff x="-181601" y="627754"/>
              <a:chExt cx="7303934" cy="1506052"/>
            </a:xfrm>
          </p:grpSpPr>
          <p:sp>
            <p:nvSpPr>
              <p:cNvPr id="16" name="矩形 15"/>
              <p:cNvSpPr/>
              <p:nvPr/>
            </p:nvSpPr>
            <p:spPr>
              <a:xfrm>
                <a:off x="115285" y="627754"/>
                <a:ext cx="6390944" cy="1506052"/>
              </a:xfrm>
              <a:prstGeom prst="rect">
                <a:avLst/>
              </a:prstGeom>
              <a:solidFill>
                <a:schemeClr val="bg1">
                  <a:lumMod val="65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矩形 16"/>
              <p:cNvSpPr/>
              <p:nvPr/>
            </p:nvSpPr>
            <p:spPr>
              <a:xfrm>
                <a:off x="-181601" y="627754"/>
                <a:ext cx="7303934" cy="1506052"/>
              </a:xfrm>
              <a:prstGeom prst="rect">
                <a:avLst/>
              </a:prstGeom>
            </p:spPr>
            <p:style>
              <a:lnRef idx="0">
                <a:scrgbClr r="0" g="0" b="0"/>
              </a:lnRef>
              <a:fillRef idx="0">
                <a:scrgbClr r="0" g="0" b="0"/>
              </a:fillRef>
              <a:effectRef idx="0">
                <a:scrgbClr r="0" g="0" b="0"/>
              </a:effectRef>
              <a:fontRef idx="minor">
                <a:schemeClr val="lt1"/>
              </a:fontRef>
            </p:style>
            <p:txBody>
              <a:bodyPr lIns="101600" tIns="144000" rIns="101600" bIns="101600" spcCol="1270" anchor="ctr"/>
              <a:lstStyle/>
              <a:p>
                <a:pPr algn="ctr" defTabSz="1579880">
                  <a:lnSpc>
                    <a:spcPct val="80000"/>
                  </a:lnSpc>
                  <a:spcAft>
                    <a:spcPct val="35000"/>
                  </a:spcAft>
                </a:pPr>
                <a:r>
                  <a:rPr lang="zh-CN" altLang="en-US" sz="2400" b="1" noProof="1">
                    <a:latin typeface="华文楷体" panose="02010600040101010101" pitchFamily="2" charset="-122"/>
                    <a:ea typeface="华文楷体" panose="02010600040101010101" pitchFamily="2" charset="-122"/>
                  </a:rPr>
                  <a:t>境内期货公司</a:t>
                </a:r>
                <a:endParaRPr lang="zh-CN" altLang="en-US" sz="2400" b="1" noProof="1">
                  <a:latin typeface="华文楷体" panose="02010600040101010101" pitchFamily="2" charset="-122"/>
                  <a:ea typeface="华文楷体" panose="02010600040101010101" pitchFamily="2" charset="-122"/>
                </a:endParaRPr>
              </a:p>
            </p:txBody>
          </p:sp>
        </p:grpSp>
        <p:grpSp>
          <p:nvGrpSpPr>
            <p:cNvPr id="10" name="组合 29"/>
            <p:cNvGrpSpPr/>
            <p:nvPr/>
          </p:nvGrpSpPr>
          <p:grpSpPr bwMode="auto">
            <a:xfrm>
              <a:off x="8803455" y="979187"/>
              <a:ext cx="1637533" cy="2909885"/>
              <a:chOff x="-40921" y="2268703"/>
              <a:chExt cx="3184208" cy="1885488"/>
            </a:xfrm>
          </p:grpSpPr>
          <p:sp>
            <p:nvSpPr>
              <p:cNvPr id="14" name="矩形 13"/>
              <p:cNvSpPr/>
              <p:nvPr/>
            </p:nvSpPr>
            <p:spPr>
              <a:xfrm>
                <a:off x="-40921" y="2700543"/>
                <a:ext cx="3142483" cy="1302821"/>
              </a:xfrm>
              <a:prstGeom prst="rect">
                <a:avLst/>
              </a:prstGeom>
              <a:solidFill>
                <a:schemeClr val="bg1">
                  <a:lumMod val="5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矩形 14"/>
              <p:cNvSpPr/>
              <p:nvPr/>
            </p:nvSpPr>
            <p:spPr>
              <a:xfrm>
                <a:off x="804" y="2268703"/>
                <a:ext cx="3142483" cy="1885488"/>
              </a:xfrm>
              <a:prstGeom prst="rect">
                <a:avLst/>
              </a:prstGeom>
            </p:spPr>
            <p:style>
              <a:lnRef idx="0">
                <a:scrgbClr r="0" g="0" b="0"/>
              </a:lnRef>
              <a:fillRef idx="0">
                <a:scrgbClr r="0" g="0" b="0"/>
              </a:fillRef>
              <a:effectRef idx="0">
                <a:scrgbClr r="0" g="0" b="0"/>
              </a:effectRef>
              <a:fontRef idx="minor">
                <a:schemeClr val="lt1"/>
              </a:fontRef>
            </p:style>
            <p:txBody>
              <a:bodyPr lIns="101600" tIns="144000" rIns="101600" bIns="101600" spcCol="1270" anchor="ctr"/>
              <a:lstStyle/>
              <a:p>
                <a:pPr algn="ctr" defTabSz="1579880">
                  <a:lnSpc>
                    <a:spcPct val="80000"/>
                  </a:lnSpc>
                  <a:spcAft>
                    <a:spcPct val="35000"/>
                  </a:spcAft>
                </a:pPr>
                <a:r>
                  <a:rPr lang="en-US" altLang="zh-CN" sz="2400" b="1" noProof="1">
                    <a:latin typeface="华文楷体" panose="02010600040101010101" pitchFamily="2" charset="-122"/>
                    <a:ea typeface="华文楷体" panose="02010600040101010101" pitchFamily="2" charset="-122"/>
                  </a:rPr>
                  <a:t>DCE</a:t>
                </a:r>
                <a:endParaRPr lang="en-US" altLang="zh-CN" sz="2400" b="1" noProof="1">
                  <a:latin typeface="华文楷体" panose="02010600040101010101" pitchFamily="2" charset="-122"/>
                  <a:ea typeface="华文楷体" panose="02010600040101010101" pitchFamily="2" charset="-122"/>
                </a:endParaRPr>
              </a:p>
              <a:p>
                <a:pPr algn="ctr" defTabSz="1579880">
                  <a:lnSpc>
                    <a:spcPct val="80000"/>
                  </a:lnSpc>
                  <a:spcAft>
                    <a:spcPct val="35000"/>
                  </a:spcAft>
                </a:pPr>
                <a:r>
                  <a:rPr lang="zh-CN" altLang="en-US" sz="2400" b="1" noProof="1">
                    <a:latin typeface="华文楷体" panose="02010600040101010101" pitchFamily="2" charset="-122"/>
                    <a:ea typeface="华文楷体" panose="02010600040101010101" pitchFamily="2" charset="-122"/>
                  </a:rPr>
                  <a:t>铁矿石期货</a:t>
                </a:r>
                <a:endParaRPr lang="zh-CN" altLang="en-US" sz="2400" b="1" noProof="1">
                  <a:latin typeface="华文楷体" panose="02010600040101010101" pitchFamily="2" charset="-122"/>
                  <a:ea typeface="华文楷体" panose="02010600040101010101" pitchFamily="2" charset="-122"/>
                </a:endParaRPr>
              </a:p>
            </p:txBody>
          </p:sp>
        </p:grpSp>
        <p:cxnSp>
          <p:nvCxnSpPr>
            <p:cNvPr id="11" name="直接箭头连接符 10"/>
            <p:cNvCxnSpPr/>
            <p:nvPr/>
          </p:nvCxnSpPr>
          <p:spPr>
            <a:xfrm>
              <a:off x="8239125" y="2857500"/>
              <a:ext cx="539750" cy="7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矩形 19"/>
            <p:cNvSpPr>
              <a:spLocks noChangeArrowheads="1"/>
            </p:cNvSpPr>
            <p:nvPr/>
          </p:nvSpPr>
          <p:spPr bwMode="auto">
            <a:xfrm>
              <a:off x="5138739" y="1112481"/>
              <a:ext cx="549319" cy="85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b="1" dirty="0">
                  <a:solidFill>
                    <a:srgbClr val="333F50"/>
                  </a:solidFill>
                  <a:latin typeface="华文楷体" panose="02010600040101010101" pitchFamily="2" charset="-122"/>
                  <a:ea typeface="华文楷体" panose="02010600040101010101" pitchFamily="2" charset="-122"/>
                </a:rPr>
                <a:t> ① </a:t>
              </a:r>
              <a:endParaRPr lang="zh-CN" altLang="en-US" sz="2400" b="1" dirty="0">
                <a:latin typeface="华文楷体" panose="02010600040101010101" pitchFamily="2" charset="-122"/>
                <a:ea typeface="华文楷体" panose="02010600040101010101" pitchFamily="2" charset="-122"/>
              </a:endParaRPr>
            </a:p>
          </p:txBody>
        </p:sp>
        <p:sp>
          <p:nvSpPr>
            <p:cNvPr id="13" name="矩形 20"/>
            <p:cNvSpPr>
              <a:spLocks noChangeArrowheads="1"/>
            </p:cNvSpPr>
            <p:nvPr/>
          </p:nvSpPr>
          <p:spPr bwMode="auto">
            <a:xfrm>
              <a:off x="2871788" y="2835275"/>
              <a:ext cx="408400" cy="85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b="1" dirty="0">
                  <a:solidFill>
                    <a:srgbClr val="FF0000"/>
                  </a:solidFill>
                  <a:latin typeface="华文楷体" panose="02010600040101010101" pitchFamily="2" charset="-122"/>
                  <a:ea typeface="华文楷体" panose="02010600040101010101" pitchFamily="2" charset="-122"/>
                </a:rPr>
                <a:t>②</a:t>
              </a:r>
              <a:endParaRPr lang="zh-CN" altLang="en-US" sz="2400" b="1" dirty="0">
                <a:solidFill>
                  <a:srgbClr val="FF0000"/>
                </a:solidFill>
                <a:latin typeface="华文楷体" panose="02010600040101010101" pitchFamily="2" charset="-122"/>
                <a:ea typeface="华文楷体" panose="02010600040101010101" pitchFamily="2" charset="-122"/>
              </a:endParaRPr>
            </a:p>
          </p:txBody>
        </p:sp>
      </p:grpSp>
      <p:grpSp>
        <p:nvGrpSpPr>
          <p:cNvPr id="22" name="组合 4"/>
          <p:cNvGrpSpPr/>
          <p:nvPr/>
        </p:nvGrpSpPr>
        <p:grpSpPr>
          <a:xfrm>
            <a:off x="777045" y="3034002"/>
            <a:ext cx="10435155" cy="2316437"/>
            <a:chOff x="899592" y="3949913"/>
            <a:chExt cx="7129240" cy="2315899"/>
          </a:xfrm>
        </p:grpSpPr>
        <p:sp>
          <p:nvSpPr>
            <p:cNvPr id="23" name="TextBox 22"/>
            <p:cNvSpPr txBox="1"/>
            <p:nvPr/>
          </p:nvSpPr>
          <p:spPr>
            <a:xfrm>
              <a:off x="3031131" y="3958024"/>
              <a:ext cx="352580" cy="2307788"/>
            </a:xfrm>
            <a:prstGeom prst="rect">
              <a:avLst/>
            </a:prstGeom>
            <a:solidFill>
              <a:srgbClr val="275697"/>
            </a:solidFill>
            <a:ln w="28575">
              <a:noFill/>
            </a:ln>
          </p:spPr>
          <p:txBody>
            <a:bodyPr wrap="square" rtlCol="0">
              <a:spAutoFit/>
            </a:bodyPr>
            <a:lstStyle/>
            <a:p>
              <a:pPr algn="ctr"/>
              <a:r>
                <a:rPr lang="zh-CN" altLang="en-US" sz="2400" b="1" dirty="0" smtClean="0">
                  <a:solidFill>
                    <a:schemeClr val="bg1"/>
                  </a:solidFill>
                  <a:latin typeface="华文楷体" panose="02010600040101010101" pitchFamily="2" charset="-122"/>
                  <a:ea typeface="华文楷体" panose="02010600040101010101" pitchFamily="2" charset="-122"/>
                </a:rPr>
                <a:t>境外经纪机构</a:t>
              </a:r>
              <a:endParaRPr lang="zh-CN" altLang="en-US" sz="2400" b="1" dirty="0">
                <a:solidFill>
                  <a:schemeClr val="bg1"/>
                </a:solidFill>
                <a:latin typeface="华文楷体" panose="02010600040101010101" pitchFamily="2" charset="-122"/>
                <a:ea typeface="华文楷体" panose="02010600040101010101" pitchFamily="2" charset="-122"/>
              </a:endParaRPr>
            </a:p>
          </p:txBody>
        </p:sp>
        <p:sp>
          <p:nvSpPr>
            <p:cNvPr id="24" name="TextBox 23"/>
            <p:cNvSpPr txBox="1"/>
            <p:nvPr/>
          </p:nvSpPr>
          <p:spPr>
            <a:xfrm>
              <a:off x="899592" y="3958023"/>
              <a:ext cx="377611" cy="2267474"/>
            </a:xfrm>
            <a:prstGeom prst="rect">
              <a:avLst/>
            </a:prstGeom>
            <a:solidFill>
              <a:srgbClr val="275697"/>
            </a:solidFill>
            <a:ln w="28575">
              <a:noFill/>
            </a:ln>
          </p:spPr>
          <p:txBody>
            <a:bodyPr wrap="square" rtlCol="0">
              <a:spAutoFit/>
            </a:bodyPr>
            <a:lstStyle/>
            <a:p>
              <a:pPr algn="ctr"/>
              <a:r>
                <a:rPr lang="zh-CN" altLang="en-US" sz="2400" b="1" dirty="0" smtClean="0">
                  <a:solidFill>
                    <a:schemeClr val="bg1"/>
                  </a:solidFill>
                  <a:latin typeface="华文楷体" panose="02010600040101010101" pitchFamily="2" charset="-122"/>
                  <a:ea typeface="华文楷体" panose="02010600040101010101" pitchFamily="2" charset="-122"/>
                </a:rPr>
                <a:t>境外交易者</a:t>
              </a:r>
              <a:endParaRPr lang="en-US" altLang="zh-CN" sz="2400" b="1" dirty="0" smtClean="0">
                <a:solidFill>
                  <a:schemeClr val="bg1"/>
                </a:solidFill>
                <a:latin typeface="华文楷体" panose="02010600040101010101" pitchFamily="2" charset="-122"/>
                <a:ea typeface="华文楷体" panose="02010600040101010101" pitchFamily="2" charset="-122"/>
              </a:endParaRPr>
            </a:p>
            <a:p>
              <a:endParaRPr lang="zh-CN" altLang="en-US" dirty="0">
                <a:latin typeface="华文楷体" panose="02010600040101010101" pitchFamily="2" charset="-122"/>
                <a:ea typeface="华文楷体" panose="02010600040101010101" pitchFamily="2" charset="-122"/>
              </a:endParaRPr>
            </a:p>
          </p:txBody>
        </p:sp>
        <p:sp>
          <p:nvSpPr>
            <p:cNvPr id="25" name="TextBox 24"/>
            <p:cNvSpPr txBox="1"/>
            <p:nvPr/>
          </p:nvSpPr>
          <p:spPr>
            <a:xfrm>
              <a:off x="5263379" y="3958024"/>
              <a:ext cx="388880" cy="2307788"/>
            </a:xfrm>
            <a:prstGeom prst="rect">
              <a:avLst/>
            </a:prstGeom>
            <a:solidFill>
              <a:srgbClr val="275697"/>
            </a:solidFill>
            <a:ln w="28575">
              <a:noFill/>
            </a:ln>
          </p:spPr>
          <p:txBody>
            <a:bodyPr wrap="square" rtlCol="0">
              <a:spAutoFit/>
            </a:bodyPr>
            <a:lstStyle/>
            <a:p>
              <a:pPr algn="ctr"/>
              <a:r>
                <a:rPr lang="zh-CN" altLang="en-US" sz="2400" b="1" dirty="0" smtClean="0">
                  <a:solidFill>
                    <a:schemeClr val="bg1"/>
                  </a:solidFill>
                  <a:latin typeface="华文楷体" panose="02010600040101010101" pitchFamily="2" charset="-122"/>
                  <a:ea typeface="华文楷体" panose="02010600040101010101" pitchFamily="2" charset="-122"/>
                </a:rPr>
                <a:t>境内期货公司</a:t>
              </a:r>
              <a:endParaRPr lang="zh-CN" altLang="en-US" sz="2400" b="1" dirty="0">
                <a:solidFill>
                  <a:schemeClr val="bg1"/>
                </a:solidFill>
                <a:latin typeface="华文楷体" panose="02010600040101010101" pitchFamily="2" charset="-122"/>
                <a:ea typeface="华文楷体" panose="02010600040101010101" pitchFamily="2" charset="-122"/>
              </a:endParaRPr>
            </a:p>
          </p:txBody>
        </p:sp>
        <p:sp>
          <p:nvSpPr>
            <p:cNvPr id="26" name="TextBox 25"/>
            <p:cNvSpPr txBox="1"/>
            <p:nvPr/>
          </p:nvSpPr>
          <p:spPr>
            <a:xfrm>
              <a:off x="7596728" y="3949913"/>
              <a:ext cx="432104" cy="2267473"/>
            </a:xfrm>
            <a:prstGeom prst="rect">
              <a:avLst/>
            </a:prstGeom>
            <a:solidFill>
              <a:srgbClr val="275697"/>
            </a:solidFill>
            <a:ln w="28575">
              <a:noFill/>
            </a:ln>
          </p:spPr>
          <p:txBody>
            <a:bodyPr wrap="square" rtlCol="0">
              <a:spAutoFit/>
            </a:bodyPr>
            <a:lstStyle/>
            <a:p>
              <a:pPr algn="ctr"/>
              <a:r>
                <a:rPr lang="zh-CN" altLang="en-US" b="1" dirty="0" smtClean="0">
                  <a:solidFill>
                    <a:schemeClr val="bg1"/>
                  </a:solidFill>
                  <a:latin typeface="华文楷体" panose="02010600040101010101" pitchFamily="2" charset="-122"/>
                  <a:ea typeface="华文楷体" panose="02010600040101010101" pitchFamily="2" charset="-122"/>
                </a:rPr>
                <a:t>大商所</a:t>
              </a:r>
              <a:endParaRPr lang="en-US" altLang="zh-CN" b="1" dirty="0" smtClean="0">
                <a:solidFill>
                  <a:schemeClr val="bg1"/>
                </a:solidFill>
                <a:latin typeface="华文楷体" panose="02010600040101010101" pitchFamily="2" charset="-122"/>
                <a:ea typeface="华文楷体" panose="02010600040101010101" pitchFamily="2" charset="-122"/>
              </a:endParaRPr>
            </a:p>
            <a:p>
              <a:pPr algn="ctr"/>
              <a:endParaRPr lang="en-US" altLang="zh-CN" sz="2400" b="1" dirty="0" smtClean="0">
                <a:solidFill>
                  <a:schemeClr val="bg1"/>
                </a:solidFill>
                <a:latin typeface="华文楷体" panose="02010600040101010101" pitchFamily="2" charset="-122"/>
                <a:ea typeface="华文楷体" panose="02010600040101010101" pitchFamily="2" charset="-122"/>
              </a:endParaRPr>
            </a:p>
            <a:p>
              <a:pPr algn="ctr"/>
              <a:endParaRPr lang="en-US" altLang="zh-CN" sz="2400" b="1" dirty="0" smtClean="0">
                <a:solidFill>
                  <a:schemeClr val="bg1"/>
                </a:solidFill>
                <a:latin typeface="华文楷体" panose="02010600040101010101" pitchFamily="2" charset="-122"/>
                <a:ea typeface="华文楷体" panose="02010600040101010101" pitchFamily="2" charset="-122"/>
              </a:endParaRPr>
            </a:p>
            <a:p>
              <a:pPr algn="ctr"/>
              <a:endParaRPr lang="en-US" altLang="zh-CN" sz="2400" b="1" dirty="0" smtClean="0">
                <a:solidFill>
                  <a:schemeClr val="bg1"/>
                </a:solidFill>
                <a:latin typeface="华文楷体" panose="02010600040101010101" pitchFamily="2" charset="-122"/>
                <a:ea typeface="华文楷体" panose="02010600040101010101" pitchFamily="2" charset="-122"/>
              </a:endParaRPr>
            </a:p>
          </p:txBody>
        </p:sp>
        <p:cxnSp>
          <p:nvCxnSpPr>
            <p:cNvPr id="27" name="直接箭头连接符 26"/>
            <p:cNvCxnSpPr/>
            <p:nvPr/>
          </p:nvCxnSpPr>
          <p:spPr bwMode="auto">
            <a:xfrm>
              <a:off x="1537901" y="4521907"/>
              <a:ext cx="1493230" cy="0"/>
            </a:xfrm>
            <a:prstGeom prst="straightConnector1">
              <a:avLst/>
            </a:prstGeom>
            <a:solidFill>
              <a:schemeClr val="accent1"/>
            </a:solidFill>
            <a:ln w="28575" cap="flat" cmpd="sng" algn="ctr">
              <a:solidFill>
                <a:schemeClr val="accent5">
                  <a:lumMod val="50000"/>
                </a:schemeClr>
              </a:solidFill>
              <a:prstDash val="solid"/>
              <a:round/>
              <a:headEnd type="none" w="med" len="med"/>
              <a:tailEnd type="arrow"/>
            </a:ln>
          </p:spPr>
        </p:cxnSp>
        <p:cxnSp>
          <p:nvCxnSpPr>
            <p:cNvPr id="28" name="直接箭头连接符 27"/>
            <p:cNvCxnSpPr/>
            <p:nvPr/>
          </p:nvCxnSpPr>
          <p:spPr bwMode="auto">
            <a:xfrm>
              <a:off x="3635896" y="4521907"/>
              <a:ext cx="1627483" cy="0"/>
            </a:xfrm>
            <a:prstGeom prst="straightConnector1">
              <a:avLst/>
            </a:prstGeom>
            <a:solidFill>
              <a:schemeClr val="accent1"/>
            </a:solidFill>
            <a:ln w="28575" cap="flat" cmpd="sng" algn="ctr">
              <a:solidFill>
                <a:schemeClr val="accent5">
                  <a:lumMod val="50000"/>
                </a:schemeClr>
              </a:solidFill>
              <a:prstDash val="solid"/>
              <a:round/>
              <a:headEnd type="none" w="med" len="med"/>
              <a:tailEnd type="arrow"/>
            </a:ln>
          </p:spPr>
        </p:cxnSp>
        <p:cxnSp>
          <p:nvCxnSpPr>
            <p:cNvPr id="29" name="直接箭头连接符 28"/>
            <p:cNvCxnSpPr/>
            <p:nvPr/>
          </p:nvCxnSpPr>
          <p:spPr bwMode="auto">
            <a:xfrm>
              <a:off x="5868144" y="4521907"/>
              <a:ext cx="1728192" cy="0"/>
            </a:xfrm>
            <a:prstGeom prst="straightConnector1">
              <a:avLst/>
            </a:prstGeom>
            <a:solidFill>
              <a:schemeClr val="accent1"/>
            </a:solidFill>
            <a:ln w="28575" cap="flat" cmpd="sng" algn="ctr">
              <a:solidFill>
                <a:schemeClr val="accent5">
                  <a:lumMod val="50000"/>
                </a:schemeClr>
              </a:solidFill>
              <a:prstDash val="solid"/>
              <a:round/>
              <a:headEnd type="none" w="med" len="med"/>
              <a:tailEnd type="arrow"/>
            </a:ln>
          </p:spPr>
        </p:cxnSp>
        <p:cxnSp>
          <p:nvCxnSpPr>
            <p:cNvPr id="31" name="直接箭头连接符 30"/>
            <p:cNvCxnSpPr/>
            <p:nvPr/>
          </p:nvCxnSpPr>
          <p:spPr bwMode="auto">
            <a:xfrm flipH="1">
              <a:off x="5868145" y="5857431"/>
              <a:ext cx="1728191" cy="0"/>
            </a:xfrm>
            <a:prstGeom prst="straightConnector1">
              <a:avLst/>
            </a:prstGeom>
            <a:solidFill>
              <a:schemeClr val="accent1"/>
            </a:solidFill>
            <a:ln w="28575" cap="flat" cmpd="sng" algn="ctr">
              <a:solidFill>
                <a:schemeClr val="accent5">
                  <a:lumMod val="50000"/>
                </a:schemeClr>
              </a:solidFill>
              <a:prstDash val="solid"/>
              <a:round/>
              <a:headEnd type="none" w="med" len="med"/>
              <a:tailEnd type="arrow"/>
            </a:ln>
          </p:spPr>
        </p:cxnSp>
        <p:cxnSp>
          <p:nvCxnSpPr>
            <p:cNvPr id="32" name="直接箭头连接符 31"/>
            <p:cNvCxnSpPr/>
            <p:nvPr/>
          </p:nvCxnSpPr>
          <p:spPr bwMode="auto">
            <a:xfrm flipH="1">
              <a:off x="3545750" y="5857431"/>
              <a:ext cx="1613132" cy="0"/>
            </a:xfrm>
            <a:prstGeom prst="straightConnector1">
              <a:avLst/>
            </a:prstGeom>
            <a:solidFill>
              <a:schemeClr val="accent1"/>
            </a:solidFill>
            <a:ln w="28575" cap="flat" cmpd="sng" algn="ctr">
              <a:solidFill>
                <a:schemeClr val="accent5">
                  <a:lumMod val="50000"/>
                </a:schemeClr>
              </a:solidFill>
              <a:prstDash val="solid"/>
              <a:round/>
              <a:headEnd type="none" w="med" len="med"/>
              <a:tailEnd type="arrow"/>
            </a:ln>
          </p:spPr>
        </p:cxnSp>
        <p:cxnSp>
          <p:nvCxnSpPr>
            <p:cNvPr id="33" name="直接箭头连接符 32"/>
            <p:cNvCxnSpPr/>
            <p:nvPr/>
          </p:nvCxnSpPr>
          <p:spPr bwMode="auto">
            <a:xfrm flipH="1">
              <a:off x="1439242" y="5857431"/>
              <a:ext cx="1521931" cy="0"/>
            </a:xfrm>
            <a:prstGeom prst="straightConnector1">
              <a:avLst/>
            </a:prstGeom>
            <a:solidFill>
              <a:schemeClr val="accent1"/>
            </a:solidFill>
            <a:ln w="28575" cap="flat" cmpd="sng" algn="ctr">
              <a:solidFill>
                <a:schemeClr val="accent5">
                  <a:lumMod val="50000"/>
                </a:schemeClr>
              </a:solidFill>
              <a:prstDash val="solid"/>
              <a:round/>
              <a:headEnd type="none" w="med" len="med"/>
              <a:tailEnd type="arrow"/>
            </a:ln>
          </p:spPr>
        </p:cxnSp>
      </p:grpSp>
      <p:sp>
        <p:nvSpPr>
          <p:cNvPr id="35" name="下箭头 1"/>
          <p:cNvSpPr/>
          <p:nvPr/>
        </p:nvSpPr>
        <p:spPr bwMode="auto">
          <a:xfrm>
            <a:off x="2062758" y="2277666"/>
            <a:ext cx="500225" cy="720080"/>
          </a:xfrm>
          <a:prstGeom prst="downArrow">
            <a:avLst/>
          </a:prstGeom>
          <a:solidFill>
            <a:schemeClr val="tx2">
              <a:lumMod val="60000"/>
              <a:lumOff val="40000"/>
            </a:schemeClr>
          </a:solidFill>
          <a:ln w="9525" cap="flat" cmpd="sng" algn="ctr">
            <a:noFill/>
            <a:prstDash val="solid"/>
            <a:round/>
            <a:headEnd type="none" w="med" len="med"/>
            <a:tailEnd type="none" w="med" len="med"/>
          </a:ln>
        </p:spPr>
        <p:txBody>
          <a:bodyPr vert="horz" wrap="square" lIns="121917" tIns="60958" rIns="121917" bIns="60958" numCol="1" rtlCol="0" anchor="t" anchorCtr="0" compatLnSpc="1"/>
          <a:lstStyle/>
          <a:p>
            <a:pPr defTabSz="1372870"/>
            <a:endParaRPr lang="zh-CN" altLang="en-US" dirty="0" smtClean="0">
              <a:latin typeface="华文楷体" panose="02010600040101010101" pitchFamily="2" charset="-122"/>
              <a:ea typeface="华文楷体" panose="02010600040101010101" pitchFamily="2" charset="-122"/>
            </a:endParaRPr>
          </a:p>
        </p:txBody>
      </p:sp>
      <p:sp>
        <p:nvSpPr>
          <p:cNvPr id="41" name="TextBox 40"/>
          <p:cNvSpPr txBox="1"/>
          <p:nvPr/>
        </p:nvSpPr>
        <p:spPr>
          <a:xfrm>
            <a:off x="1566937" y="2972295"/>
            <a:ext cx="2426461" cy="615549"/>
          </a:xfrm>
          <a:prstGeom prst="rect">
            <a:avLst/>
          </a:prstGeom>
          <a:noFill/>
          <a:ln w="28575">
            <a:noFill/>
          </a:ln>
        </p:spPr>
        <p:txBody>
          <a:bodyPr wrap="square" lIns="121917" tIns="60958" rIns="121917" bIns="60958" rtlCol="0">
            <a:spAutoFit/>
          </a:bodyPr>
          <a:lstStyle/>
          <a:p>
            <a:r>
              <a:rPr lang="zh-CN" altLang="en-US" sz="1600" dirty="0" smtClean="0">
                <a:latin typeface="华文楷体" panose="02010600040101010101" pitchFamily="2" charset="-122"/>
                <a:ea typeface="华文楷体" panose="02010600040101010101" pitchFamily="2" charset="-122"/>
              </a:rPr>
              <a:t>大户报告、套保套利等申请和报送材料</a:t>
            </a:r>
            <a:endParaRPr lang="zh-CN" altLang="en-US" sz="1600" dirty="0">
              <a:latin typeface="华文楷体" panose="02010600040101010101" pitchFamily="2" charset="-122"/>
              <a:ea typeface="华文楷体" panose="02010600040101010101" pitchFamily="2" charset="-122"/>
            </a:endParaRPr>
          </a:p>
        </p:txBody>
      </p:sp>
      <p:sp>
        <p:nvSpPr>
          <p:cNvPr id="46" name="TextBox 45"/>
          <p:cNvSpPr txBox="1"/>
          <p:nvPr/>
        </p:nvSpPr>
        <p:spPr>
          <a:xfrm>
            <a:off x="7837286" y="3816618"/>
            <a:ext cx="2578400" cy="861770"/>
          </a:xfrm>
          <a:prstGeom prst="rect">
            <a:avLst/>
          </a:prstGeom>
          <a:noFill/>
        </p:spPr>
        <p:txBody>
          <a:bodyPr wrap="square" lIns="121917" tIns="60958" rIns="121917" bIns="60958" rtlCol="0">
            <a:spAutoFit/>
          </a:bodyPr>
          <a:lstStyle/>
          <a:p>
            <a:r>
              <a:rPr lang="zh-CN" altLang="en-US" sz="1600" dirty="0">
                <a:latin typeface="华文楷体" panose="02010600040101010101" pitchFamily="2" charset="-122"/>
                <a:ea typeface="华文楷体" panose="02010600040101010101" pitchFamily="2" charset="-122"/>
              </a:rPr>
              <a:t>超</a:t>
            </a:r>
            <a:r>
              <a:rPr lang="zh-CN" altLang="en-US" sz="1600" dirty="0" smtClean="0">
                <a:latin typeface="华文楷体" panose="02010600040101010101" pitchFamily="2" charset="-122"/>
                <a:ea typeface="华文楷体" panose="02010600040101010101" pitchFamily="2" charset="-122"/>
              </a:rPr>
              <a:t>仓通知书、强平通知书、强平结果、风险提示函、套保套利审核结果</a:t>
            </a:r>
            <a:endParaRPr lang="zh-CN" altLang="en-US" sz="1600" dirty="0">
              <a:latin typeface="华文楷体" panose="02010600040101010101" pitchFamily="2" charset="-122"/>
              <a:ea typeface="华文楷体" panose="02010600040101010101" pitchFamily="2" charset="-122"/>
            </a:endParaRPr>
          </a:p>
        </p:txBody>
      </p:sp>
      <p:sp>
        <p:nvSpPr>
          <p:cNvPr id="48" name="矩形 47"/>
          <p:cNvSpPr/>
          <p:nvPr/>
        </p:nvSpPr>
        <p:spPr>
          <a:xfrm flipH="1">
            <a:off x="814842" y="5446018"/>
            <a:ext cx="10397358" cy="1041268"/>
          </a:xfrm>
          <a:prstGeom prst="rect">
            <a:avLst/>
          </a:prstGeom>
          <a:noFill/>
          <a:ln w="12700">
            <a:solidFill>
              <a:srgbClr val="0070C0"/>
            </a:solidFill>
            <a:prstDash val="solid"/>
          </a:ln>
        </p:spPr>
        <p:style>
          <a:lnRef idx="2">
            <a:schemeClr val="accent2"/>
          </a:lnRef>
          <a:fillRef idx="1">
            <a:schemeClr val="lt1"/>
          </a:fillRef>
          <a:effectRef idx="0">
            <a:schemeClr val="accent2"/>
          </a:effectRef>
          <a:fontRef idx="minor">
            <a:schemeClr val="dk1"/>
          </a:fontRef>
        </p:style>
        <p:txBody>
          <a:bodyPr wrap="square" lIns="162520" tIns="81259" rIns="162520" bIns="81259">
            <a:spAutoFit/>
          </a:bodyPr>
          <a:lstStyle/>
          <a:p>
            <a:pPr>
              <a:lnSpc>
                <a:spcPct val="150000"/>
              </a:lnSpc>
            </a:pPr>
            <a:r>
              <a:rPr lang="zh-CN" altLang="en-US" sz="1900" b="1" dirty="0" smtClean="0">
                <a:solidFill>
                  <a:schemeClr val="tx1">
                    <a:lumMod val="75000"/>
                    <a:lumOff val="25000"/>
                  </a:schemeClr>
                </a:solidFill>
                <a:latin typeface="华文楷体" panose="02010600040101010101" pitchFamily="2" charset="-122"/>
                <a:ea typeface="华文楷体" panose="02010600040101010101" pitchFamily="2" charset="-122"/>
              </a:rPr>
              <a:t>大户报告、超仓、强平结果、风险提示函等风控业务流程中境外经纪客户名称对会员隐藏。但套保套利申请由于需要通过会员提交相关证明材料，无法对客户名称等信息进行隐藏</a:t>
            </a:r>
            <a:endParaRPr lang="en-US" altLang="zh-CN" sz="1900" b="1" dirty="0" smtClean="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49" name="TextBox 48"/>
          <p:cNvSpPr txBox="1"/>
          <p:nvPr/>
        </p:nvSpPr>
        <p:spPr>
          <a:xfrm>
            <a:off x="4583038" y="2972294"/>
            <a:ext cx="2423185" cy="615549"/>
          </a:xfrm>
          <a:prstGeom prst="rect">
            <a:avLst/>
          </a:prstGeom>
          <a:noFill/>
          <a:ln w="28575">
            <a:noFill/>
          </a:ln>
        </p:spPr>
        <p:txBody>
          <a:bodyPr wrap="square" lIns="121917" tIns="60958" rIns="121917" bIns="60958" rtlCol="0">
            <a:spAutoFit/>
          </a:bodyPr>
          <a:lstStyle/>
          <a:p>
            <a:r>
              <a:rPr lang="zh-CN" altLang="en-US" sz="1600" dirty="0" smtClean="0">
                <a:latin typeface="华文楷体" panose="02010600040101010101" pitchFamily="2" charset="-122"/>
                <a:ea typeface="华文楷体" panose="02010600040101010101" pitchFamily="2" charset="-122"/>
              </a:rPr>
              <a:t>大户报告、套保套利等申请和报送材料</a:t>
            </a:r>
            <a:endParaRPr lang="zh-CN" altLang="en-US" sz="1600" dirty="0">
              <a:latin typeface="华文楷体" panose="02010600040101010101" pitchFamily="2" charset="-122"/>
              <a:ea typeface="华文楷体" panose="02010600040101010101" pitchFamily="2" charset="-122"/>
            </a:endParaRPr>
          </a:p>
        </p:txBody>
      </p:sp>
      <p:sp>
        <p:nvSpPr>
          <p:cNvPr id="50" name="TextBox 49"/>
          <p:cNvSpPr txBox="1"/>
          <p:nvPr/>
        </p:nvSpPr>
        <p:spPr>
          <a:xfrm>
            <a:off x="7781303" y="2972295"/>
            <a:ext cx="2482449" cy="615549"/>
          </a:xfrm>
          <a:prstGeom prst="rect">
            <a:avLst/>
          </a:prstGeom>
          <a:noFill/>
          <a:ln w="28575">
            <a:noFill/>
          </a:ln>
        </p:spPr>
        <p:txBody>
          <a:bodyPr wrap="square" lIns="121917" tIns="60958" rIns="121917" bIns="60958" rtlCol="0">
            <a:spAutoFit/>
          </a:bodyPr>
          <a:lstStyle/>
          <a:p>
            <a:r>
              <a:rPr lang="zh-CN" altLang="en-US" sz="1600" dirty="0" smtClean="0">
                <a:latin typeface="华文楷体" panose="02010600040101010101" pitchFamily="2" charset="-122"/>
                <a:ea typeface="华文楷体" panose="02010600040101010101" pitchFamily="2" charset="-122"/>
              </a:rPr>
              <a:t>大户报告、套保套利等申请和报送材料</a:t>
            </a:r>
            <a:endParaRPr lang="zh-CN" altLang="en-US" sz="1600" dirty="0">
              <a:latin typeface="华文楷体" panose="02010600040101010101" pitchFamily="2" charset="-122"/>
              <a:ea typeface="华文楷体" panose="02010600040101010101" pitchFamily="2" charset="-122"/>
            </a:endParaRPr>
          </a:p>
        </p:txBody>
      </p:sp>
      <p:sp>
        <p:nvSpPr>
          <p:cNvPr id="51" name="TextBox 50"/>
          <p:cNvSpPr txBox="1"/>
          <p:nvPr/>
        </p:nvSpPr>
        <p:spPr>
          <a:xfrm>
            <a:off x="4573046" y="3792328"/>
            <a:ext cx="2438374" cy="1107992"/>
          </a:xfrm>
          <a:prstGeom prst="rect">
            <a:avLst/>
          </a:prstGeom>
          <a:noFill/>
        </p:spPr>
        <p:txBody>
          <a:bodyPr wrap="square" lIns="121917" tIns="60958" rIns="121917" bIns="60958" rtlCol="0">
            <a:spAutoFit/>
          </a:bodyPr>
          <a:lstStyle/>
          <a:p>
            <a:r>
              <a:rPr lang="zh-CN" altLang="en-US" sz="1600" dirty="0">
                <a:latin typeface="华文楷体" panose="02010600040101010101" pitchFamily="2" charset="-122"/>
                <a:ea typeface="华文楷体" panose="02010600040101010101" pitchFamily="2" charset="-122"/>
              </a:rPr>
              <a:t>超</a:t>
            </a:r>
            <a:r>
              <a:rPr lang="zh-CN" altLang="en-US" sz="1600" dirty="0" smtClean="0">
                <a:latin typeface="华文楷体" panose="02010600040101010101" pitchFamily="2" charset="-122"/>
                <a:ea typeface="华文楷体" panose="02010600040101010101" pitchFamily="2" charset="-122"/>
              </a:rPr>
              <a:t>仓通知书、强平通知书、强平结果、风险提示函、套保套利审核结果</a:t>
            </a:r>
            <a:endParaRPr lang="zh-CN" altLang="en-US" sz="1600" dirty="0">
              <a:latin typeface="华文楷体" panose="02010600040101010101" pitchFamily="2" charset="-122"/>
              <a:ea typeface="华文楷体" panose="02010600040101010101" pitchFamily="2" charset="-122"/>
            </a:endParaRPr>
          </a:p>
        </p:txBody>
      </p:sp>
      <p:sp>
        <p:nvSpPr>
          <p:cNvPr id="52" name="TextBox 51"/>
          <p:cNvSpPr txBox="1"/>
          <p:nvPr/>
        </p:nvSpPr>
        <p:spPr>
          <a:xfrm>
            <a:off x="1566937" y="3816618"/>
            <a:ext cx="2370481" cy="1107992"/>
          </a:xfrm>
          <a:prstGeom prst="rect">
            <a:avLst/>
          </a:prstGeom>
          <a:noFill/>
        </p:spPr>
        <p:txBody>
          <a:bodyPr wrap="square" lIns="121917" tIns="60958" rIns="121917" bIns="60958" rtlCol="0">
            <a:spAutoFit/>
          </a:bodyPr>
          <a:lstStyle/>
          <a:p>
            <a:r>
              <a:rPr lang="zh-CN" altLang="en-US" sz="1600" dirty="0">
                <a:latin typeface="华文楷体" panose="02010600040101010101" pitchFamily="2" charset="-122"/>
                <a:ea typeface="华文楷体" panose="02010600040101010101" pitchFamily="2" charset="-122"/>
              </a:rPr>
              <a:t>超</a:t>
            </a:r>
            <a:r>
              <a:rPr lang="zh-CN" altLang="en-US" sz="1600" dirty="0" smtClean="0">
                <a:latin typeface="华文楷体" panose="02010600040101010101" pitchFamily="2" charset="-122"/>
                <a:ea typeface="华文楷体" panose="02010600040101010101" pitchFamily="2" charset="-122"/>
              </a:rPr>
              <a:t>仓通知书、强平通知书、强平结果、风险提示函、套保套利审核结果</a:t>
            </a:r>
            <a:endParaRPr lang="zh-CN" altLang="en-US" sz="1600" dirty="0">
              <a:latin typeface="华文楷体" panose="02010600040101010101" pitchFamily="2" charset="-122"/>
              <a:ea typeface="华文楷体" panose="02010600040101010101" pitchFamily="2" charset="-122"/>
            </a:endParaRPr>
          </a:p>
        </p:txBody>
      </p:sp>
      <p:sp>
        <p:nvSpPr>
          <p:cNvPr id="30" name="标题 29"/>
          <p:cNvSpPr>
            <a:spLocks noGrp="1"/>
          </p:cNvSpPr>
          <p:nvPr>
            <p:ph type="title"/>
          </p:nvPr>
        </p:nvSpPr>
        <p:spPr>
          <a:prstGeom prst="rect">
            <a:avLst/>
          </a:prstGeom>
        </p:spPr>
        <p:txBody>
          <a:bodyPr/>
          <a:lstStyle/>
          <a:p>
            <a:r>
              <a:rPr lang="zh-CN" altLang="en-US" dirty="0"/>
              <a:t>铁矿石</a:t>
            </a:r>
            <a:r>
              <a:rPr lang="zh-CN" altLang="en-US" dirty="0" smtClean="0"/>
              <a:t>国际化业务办理流程</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55576" y="881250"/>
            <a:ext cx="4824536" cy="36933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endParaRPr lang="zh-CN" altLang="en-US" sz="1800" b="1" dirty="0">
              <a:solidFill>
                <a:srgbClr val="0070C0"/>
              </a:solidFill>
            </a:endParaRPr>
          </a:p>
        </p:txBody>
      </p:sp>
      <p:sp>
        <p:nvSpPr>
          <p:cNvPr id="2" name="圆角矩形 1"/>
          <p:cNvSpPr/>
          <p:nvPr/>
        </p:nvSpPr>
        <p:spPr>
          <a:xfrm>
            <a:off x="406574" y="2849504"/>
            <a:ext cx="2719544" cy="3100569"/>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65000"/>
                  <a:lumOff val="35000"/>
                </a:schemeClr>
              </a:solidFill>
              <a:latin typeface="华文楷体" panose="02010600040101010101" pitchFamily="2" charset="-122"/>
              <a:ea typeface="华文楷体" panose="02010600040101010101" pitchFamily="2" charset="-122"/>
            </a:endParaRPr>
          </a:p>
        </p:txBody>
      </p:sp>
      <p:grpSp>
        <p:nvGrpSpPr>
          <p:cNvPr id="3" name="组合 2"/>
          <p:cNvGrpSpPr/>
          <p:nvPr/>
        </p:nvGrpSpPr>
        <p:grpSpPr>
          <a:xfrm>
            <a:off x="1176416" y="1662968"/>
            <a:ext cx="1224490" cy="1517332"/>
            <a:chOff x="304800" y="673100"/>
            <a:chExt cx="4000500" cy="4000500"/>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华文楷体" panose="02010600040101010101" pitchFamily="2" charset="-122"/>
                <a:ea typeface="华文楷体" panose="02010600040101010101" pitchFamily="2" charset="-122"/>
              </a:endParaRPr>
            </a:p>
          </p:txBody>
        </p:sp>
        <p:sp>
          <p:nvSpPr>
            <p:cNvPr id="5" name="椭圆 4"/>
            <p:cNvSpPr/>
            <p:nvPr/>
          </p:nvSpPr>
          <p:spPr>
            <a:xfrm>
              <a:off x="392112" y="760412"/>
              <a:ext cx="3825874" cy="382587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华文楷体" panose="02010600040101010101" pitchFamily="2" charset="-122"/>
                <a:ea typeface="华文楷体" panose="02010600040101010101" pitchFamily="2" charset="-122"/>
              </a:endParaRPr>
            </a:p>
          </p:txBody>
        </p:sp>
      </p:grpSp>
      <p:sp>
        <p:nvSpPr>
          <p:cNvPr id="6" name="矩形 5"/>
          <p:cNvSpPr/>
          <p:nvPr/>
        </p:nvSpPr>
        <p:spPr>
          <a:xfrm>
            <a:off x="1335044" y="2179679"/>
            <a:ext cx="877163" cy="507831"/>
          </a:xfrm>
          <a:prstGeom prst="rect">
            <a:avLst/>
          </a:prstGeom>
        </p:spPr>
        <p:txBody>
          <a:bodyPr wrap="none">
            <a:spAutoFit/>
          </a:bodyPr>
          <a:lstStyle/>
          <a:p>
            <a:r>
              <a:rPr lang="zh-CN" altLang="en-US" b="1" dirty="0" smtClean="0">
                <a:solidFill>
                  <a:schemeClr val="bg1"/>
                </a:solidFill>
                <a:latin typeface="华文楷体" panose="02010600040101010101" pitchFamily="2" charset="-122"/>
                <a:ea typeface="华文楷体" panose="02010600040101010101" pitchFamily="2" charset="-122"/>
              </a:rPr>
              <a:t>套保</a:t>
            </a:r>
            <a:endParaRPr lang="zh-CN" altLang="en-US" b="1" dirty="0">
              <a:solidFill>
                <a:schemeClr val="bg1"/>
              </a:solidFill>
              <a:latin typeface="华文楷体" panose="02010600040101010101" pitchFamily="2" charset="-122"/>
              <a:ea typeface="华文楷体" panose="02010600040101010101" pitchFamily="2" charset="-122"/>
            </a:endParaRPr>
          </a:p>
        </p:txBody>
      </p:sp>
      <p:sp>
        <p:nvSpPr>
          <p:cNvPr id="7" name="圆角矩形 6"/>
          <p:cNvSpPr/>
          <p:nvPr/>
        </p:nvSpPr>
        <p:spPr>
          <a:xfrm>
            <a:off x="3293125" y="2849503"/>
            <a:ext cx="2675504" cy="3100571"/>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65000"/>
                  <a:lumOff val="35000"/>
                </a:schemeClr>
              </a:solidFill>
              <a:latin typeface="华文楷体" panose="02010600040101010101" pitchFamily="2" charset="-122"/>
              <a:ea typeface="华文楷体" panose="02010600040101010101" pitchFamily="2" charset="-122"/>
            </a:endParaRPr>
          </a:p>
        </p:txBody>
      </p:sp>
      <p:grpSp>
        <p:nvGrpSpPr>
          <p:cNvPr id="8" name="组合 7"/>
          <p:cNvGrpSpPr/>
          <p:nvPr/>
        </p:nvGrpSpPr>
        <p:grpSpPr>
          <a:xfrm>
            <a:off x="4009051" y="1662968"/>
            <a:ext cx="1224490" cy="1517332"/>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华文楷体" panose="02010600040101010101" pitchFamily="2" charset="-122"/>
                <a:ea typeface="华文楷体" panose="02010600040101010101" pitchFamily="2" charset="-122"/>
              </a:endParaRPr>
            </a:p>
          </p:txBody>
        </p:sp>
        <p:sp>
          <p:nvSpPr>
            <p:cNvPr id="10" name="椭圆 9"/>
            <p:cNvSpPr/>
            <p:nvPr/>
          </p:nvSpPr>
          <p:spPr>
            <a:xfrm>
              <a:off x="392112" y="760412"/>
              <a:ext cx="3825874" cy="382587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华文楷体" panose="02010600040101010101" pitchFamily="2" charset="-122"/>
                <a:ea typeface="华文楷体" panose="02010600040101010101" pitchFamily="2" charset="-122"/>
              </a:endParaRPr>
            </a:p>
          </p:txBody>
        </p:sp>
      </p:grpSp>
      <p:sp>
        <p:nvSpPr>
          <p:cNvPr id="11" name="矩形 10"/>
          <p:cNvSpPr/>
          <p:nvPr/>
        </p:nvSpPr>
        <p:spPr>
          <a:xfrm>
            <a:off x="4150990" y="2133650"/>
            <a:ext cx="877163" cy="507831"/>
          </a:xfrm>
          <a:prstGeom prst="rect">
            <a:avLst/>
          </a:prstGeom>
        </p:spPr>
        <p:txBody>
          <a:bodyPr wrap="none">
            <a:spAutoFit/>
          </a:bodyPr>
          <a:lstStyle/>
          <a:p>
            <a:r>
              <a:rPr lang="zh-CN" altLang="en-US" b="1" dirty="0" smtClean="0">
                <a:solidFill>
                  <a:schemeClr val="bg1"/>
                </a:solidFill>
                <a:latin typeface="华文楷体" panose="02010600040101010101" pitchFamily="2" charset="-122"/>
                <a:ea typeface="华文楷体" panose="02010600040101010101" pitchFamily="2" charset="-122"/>
              </a:rPr>
              <a:t>套利</a:t>
            </a:r>
            <a:endParaRPr lang="zh-CN" altLang="en-US" b="1" dirty="0">
              <a:solidFill>
                <a:schemeClr val="bg1"/>
              </a:solidFill>
              <a:latin typeface="华文楷体" panose="02010600040101010101" pitchFamily="2" charset="-122"/>
              <a:ea typeface="华文楷体" panose="02010600040101010101" pitchFamily="2" charset="-122"/>
            </a:endParaRPr>
          </a:p>
        </p:txBody>
      </p:sp>
      <p:sp>
        <p:nvSpPr>
          <p:cNvPr id="12" name="TextBox 11"/>
          <p:cNvSpPr txBox="1"/>
          <p:nvPr/>
        </p:nvSpPr>
        <p:spPr>
          <a:xfrm>
            <a:off x="622598" y="3316407"/>
            <a:ext cx="2304256" cy="2077492"/>
          </a:xfrm>
          <a:prstGeom prst="rect">
            <a:avLst/>
          </a:prstGeom>
          <a:noFill/>
        </p:spPr>
        <p:txBody>
          <a:bodyPr wrap="square" lIns="0" tIns="0" rIns="0" bIns="0" rtlCol="0">
            <a:spAutoFit/>
          </a:bodyPr>
          <a:lstStyle/>
          <a:p>
            <a:pPr>
              <a:lnSpc>
                <a:spcPct val="150000"/>
              </a:lnSpc>
            </a:pPr>
            <a:r>
              <a:rPr lang="zh-CN" altLang="en-US" sz="1800" b="1" dirty="0" smtClean="0">
                <a:solidFill>
                  <a:schemeClr val="tx1">
                    <a:lumMod val="75000"/>
                    <a:lumOff val="25000"/>
                  </a:schemeClr>
                </a:solidFill>
                <a:latin typeface="华文楷体" panose="02010600040101010101" pitchFamily="2" charset="-122"/>
                <a:ea typeface="华文楷体" panose="02010600040101010101" pitchFamily="2" charset="-122"/>
              </a:rPr>
              <a:t>境外经纪机构的客户在申请套期保值业务时，需委托境外经纪机构办理，境外经纪机构再委托期货公司会员办理。</a:t>
            </a:r>
            <a:endParaRPr lang="zh-CN" altLang="en-US" sz="1800" b="1" dirty="0" smtClean="0">
              <a:solidFill>
                <a:schemeClr val="tx1">
                  <a:lumMod val="65000"/>
                  <a:lumOff val="35000"/>
                </a:schemeClr>
              </a:solidFill>
              <a:latin typeface="华文楷体" panose="02010600040101010101" pitchFamily="2" charset="-122"/>
              <a:ea typeface="华文楷体" panose="02010600040101010101" pitchFamily="2" charset="-122"/>
            </a:endParaRPr>
          </a:p>
        </p:txBody>
      </p:sp>
      <p:sp>
        <p:nvSpPr>
          <p:cNvPr id="13" name="TextBox 12"/>
          <p:cNvSpPr txBox="1"/>
          <p:nvPr/>
        </p:nvSpPr>
        <p:spPr>
          <a:xfrm>
            <a:off x="3502918" y="3310490"/>
            <a:ext cx="2304255" cy="2492990"/>
          </a:xfrm>
          <a:prstGeom prst="rect">
            <a:avLst/>
          </a:prstGeom>
          <a:noFill/>
        </p:spPr>
        <p:txBody>
          <a:bodyPr wrap="square" lIns="0" tIns="0" rIns="0" bIns="0" rtlCol="0">
            <a:spAutoFit/>
          </a:bodyPr>
          <a:lstStyle/>
          <a:p>
            <a:pPr eaLnBrk="0" hangingPunct="0">
              <a:lnSpc>
                <a:spcPct val="150000"/>
              </a:lnSpc>
            </a:pPr>
            <a:r>
              <a:rPr lang="zh-CN" altLang="en-US" sz="1800" b="1" dirty="0" smtClean="0">
                <a:solidFill>
                  <a:schemeClr val="tx1">
                    <a:lumMod val="75000"/>
                    <a:lumOff val="25000"/>
                  </a:schemeClr>
                </a:solidFill>
                <a:latin typeface="华文楷体" panose="02010600040101010101" pitchFamily="2" charset="-122"/>
                <a:ea typeface="华文楷体" panose="02010600040101010101" pitchFamily="2" charset="-122"/>
              </a:rPr>
              <a:t>境外经纪机构的客户在申请套利持仓额度业务时，需委托境外经纪机构办理，境外经纪机构再委托期货公司会员办理。</a:t>
            </a:r>
            <a:endParaRPr lang="en-US" altLang="zh-CN" sz="1800" b="1" dirty="0" smtClean="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18" name="圆角矩形 17"/>
          <p:cNvSpPr/>
          <p:nvPr/>
        </p:nvSpPr>
        <p:spPr>
          <a:xfrm>
            <a:off x="6149775" y="2849504"/>
            <a:ext cx="2719544" cy="3100569"/>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65000"/>
                  <a:lumOff val="35000"/>
                </a:schemeClr>
              </a:solidFill>
              <a:latin typeface="华文楷体" panose="02010600040101010101" pitchFamily="2" charset="-122"/>
              <a:ea typeface="华文楷体" panose="02010600040101010101" pitchFamily="2" charset="-122"/>
            </a:endParaRPr>
          </a:p>
        </p:txBody>
      </p:sp>
      <p:grpSp>
        <p:nvGrpSpPr>
          <p:cNvPr id="19" name="组合 18"/>
          <p:cNvGrpSpPr/>
          <p:nvPr/>
        </p:nvGrpSpPr>
        <p:grpSpPr>
          <a:xfrm>
            <a:off x="6919617" y="1662968"/>
            <a:ext cx="1224490" cy="1517332"/>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华文楷体" panose="02010600040101010101" pitchFamily="2" charset="-122"/>
                <a:ea typeface="华文楷体" panose="02010600040101010101" pitchFamily="2" charset="-122"/>
              </a:endParaRPr>
            </a:p>
          </p:txBody>
        </p:sp>
        <p:sp>
          <p:nvSpPr>
            <p:cNvPr id="29" name="椭圆 28"/>
            <p:cNvSpPr/>
            <p:nvPr/>
          </p:nvSpPr>
          <p:spPr>
            <a:xfrm>
              <a:off x="392112" y="760412"/>
              <a:ext cx="3825874" cy="382587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华文楷体" panose="02010600040101010101" pitchFamily="2" charset="-122"/>
                <a:ea typeface="华文楷体" panose="02010600040101010101" pitchFamily="2" charset="-122"/>
              </a:endParaRPr>
            </a:p>
          </p:txBody>
        </p:sp>
      </p:grpSp>
      <p:sp>
        <p:nvSpPr>
          <p:cNvPr id="20" name="矩形 19"/>
          <p:cNvSpPr/>
          <p:nvPr/>
        </p:nvSpPr>
        <p:spPr>
          <a:xfrm>
            <a:off x="7090251" y="2179679"/>
            <a:ext cx="877163" cy="507831"/>
          </a:xfrm>
          <a:prstGeom prst="rect">
            <a:avLst/>
          </a:prstGeom>
        </p:spPr>
        <p:txBody>
          <a:bodyPr wrap="none">
            <a:spAutoFit/>
          </a:bodyPr>
          <a:lstStyle/>
          <a:p>
            <a:r>
              <a:rPr lang="zh-CN" altLang="en-US" b="1" dirty="0" smtClean="0">
                <a:solidFill>
                  <a:schemeClr val="bg1"/>
                </a:solidFill>
                <a:latin typeface="华文楷体" panose="02010600040101010101" pitchFamily="2" charset="-122"/>
                <a:ea typeface="华文楷体" panose="02010600040101010101" pitchFamily="2" charset="-122"/>
              </a:rPr>
              <a:t>实控</a:t>
            </a:r>
            <a:endParaRPr lang="zh-CN" altLang="en-US" b="1" dirty="0">
              <a:solidFill>
                <a:schemeClr val="bg1"/>
              </a:solidFill>
              <a:latin typeface="华文楷体" panose="02010600040101010101" pitchFamily="2" charset="-122"/>
              <a:ea typeface="华文楷体" panose="02010600040101010101" pitchFamily="2" charset="-122"/>
            </a:endParaRPr>
          </a:p>
        </p:txBody>
      </p:sp>
      <p:sp>
        <p:nvSpPr>
          <p:cNvPr id="21" name="圆角矩形 20"/>
          <p:cNvSpPr/>
          <p:nvPr/>
        </p:nvSpPr>
        <p:spPr>
          <a:xfrm>
            <a:off x="9036326" y="2849503"/>
            <a:ext cx="2675504" cy="3100571"/>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65000"/>
                  <a:lumOff val="35000"/>
                </a:schemeClr>
              </a:solidFill>
              <a:latin typeface="华文楷体" panose="02010600040101010101" pitchFamily="2" charset="-122"/>
              <a:ea typeface="华文楷体" panose="02010600040101010101" pitchFamily="2" charset="-122"/>
            </a:endParaRPr>
          </a:p>
        </p:txBody>
      </p:sp>
      <p:grpSp>
        <p:nvGrpSpPr>
          <p:cNvPr id="22" name="组合 21"/>
          <p:cNvGrpSpPr/>
          <p:nvPr/>
        </p:nvGrpSpPr>
        <p:grpSpPr>
          <a:xfrm>
            <a:off x="9752252" y="1662968"/>
            <a:ext cx="1224490" cy="1517332"/>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华文楷体" panose="02010600040101010101" pitchFamily="2" charset="-122"/>
                <a:ea typeface="华文楷体" panose="02010600040101010101" pitchFamily="2" charset="-122"/>
              </a:endParaRPr>
            </a:p>
          </p:txBody>
        </p:sp>
        <p:sp>
          <p:nvSpPr>
            <p:cNvPr id="27" name="椭圆 26"/>
            <p:cNvSpPr/>
            <p:nvPr/>
          </p:nvSpPr>
          <p:spPr>
            <a:xfrm>
              <a:off x="392112" y="760412"/>
              <a:ext cx="3825874" cy="382587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华文楷体" panose="02010600040101010101" pitchFamily="2" charset="-122"/>
                <a:ea typeface="华文楷体" panose="02010600040101010101" pitchFamily="2" charset="-122"/>
              </a:endParaRPr>
            </a:p>
          </p:txBody>
        </p:sp>
      </p:grpSp>
      <p:sp>
        <p:nvSpPr>
          <p:cNvPr id="23" name="矩形 22"/>
          <p:cNvSpPr/>
          <p:nvPr/>
        </p:nvSpPr>
        <p:spPr>
          <a:xfrm>
            <a:off x="9767614" y="2133650"/>
            <a:ext cx="1223412" cy="507831"/>
          </a:xfrm>
          <a:prstGeom prst="rect">
            <a:avLst/>
          </a:prstGeom>
        </p:spPr>
        <p:txBody>
          <a:bodyPr wrap="none">
            <a:spAutoFit/>
          </a:bodyPr>
          <a:lstStyle/>
          <a:p>
            <a:r>
              <a:rPr lang="zh-CN" altLang="en-US" b="1" dirty="0" smtClean="0">
                <a:solidFill>
                  <a:schemeClr val="bg1"/>
                </a:solidFill>
                <a:latin typeface="华文楷体" panose="02010600040101010101" pitchFamily="2" charset="-122"/>
                <a:ea typeface="华文楷体" panose="02010600040101010101" pitchFamily="2" charset="-122"/>
              </a:rPr>
              <a:t>程序化</a:t>
            </a:r>
            <a:endParaRPr lang="zh-CN" altLang="en-US" b="1" dirty="0">
              <a:solidFill>
                <a:schemeClr val="bg1"/>
              </a:solidFill>
              <a:latin typeface="华文楷体" panose="02010600040101010101" pitchFamily="2" charset="-122"/>
              <a:ea typeface="华文楷体" panose="02010600040101010101" pitchFamily="2" charset="-122"/>
            </a:endParaRPr>
          </a:p>
        </p:txBody>
      </p:sp>
      <p:sp>
        <p:nvSpPr>
          <p:cNvPr id="24" name="TextBox 23"/>
          <p:cNvSpPr txBox="1"/>
          <p:nvPr/>
        </p:nvSpPr>
        <p:spPr>
          <a:xfrm>
            <a:off x="6383238" y="3316407"/>
            <a:ext cx="2304256" cy="2077492"/>
          </a:xfrm>
          <a:prstGeom prst="rect">
            <a:avLst/>
          </a:prstGeom>
          <a:noFill/>
        </p:spPr>
        <p:txBody>
          <a:bodyPr wrap="square" lIns="0" tIns="0" rIns="0" bIns="0" rtlCol="0">
            <a:spAutoFit/>
          </a:bodyPr>
          <a:lstStyle/>
          <a:p>
            <a:pPr>
              <a:lnSpc>
                <a:spcPct val="150000"/>
              </a:lnSpc>
            </a:pPr>
            <a:r>
              <a:rPr lang="zh-CN" altLang="en-US" sz="1800" b="1" dirty="0">
                <a:solidFill>
                  <a:schemeClr val="tx1">
                    <a:lumMod val="75000"/>
                    <a:lumOff val="25000"/>
                  </a:schemeClr>
                </a:solidFill>
                <a:latin typeface="华文楷体" panose="02010600040101010101" pitchFamily="2" charset="-122"/>
                <a:ea typeface="华文楷体" panose="02010600040101010101" pitchFamily="2" charset="-122"/>
              </a:rPr>
              <a:t>委托境外经纪机构从事期货交易的客户，应当委托其境外经纪机构申报，境外经纪机构再委托期货公司会员申报。</a:t>
            </a:r>
            <a:endParaRPr lang="zh-CN" altLang="en-US" sz="1800" b="1" dirty="0" smtClean="0">
              <a:solidFill>
                <a:schemeClr val="tx1">
                  <a:lumMod val="65000"/>
                  <a:lumOff val="35000"/>
                </a:schemeClr>
              </a:solidFill>
              <a:latin typeface="华文楷体" panose="02010600040101010101" pitchFamily="2" charset="-122"/>
              <a:ea typeface="华文楷体" panose="02010600040101010101" pitchFamily="2" charset="-122"/>
            </a:endParaRPr>
          </a:p>
        </p:txBody>
      </p:sp>
      <p:sp>
        <p:nvSpPr>
          <p:cNvPr id="25" name="TextBox 24"/>
          <p:cNvSpPr txBox="1"/>
          <p:nvPr/>
        </p:nvSpPr>
        <p:spPr>
          <a:xfrm>
            <a:off x="9263558" y="3310490"/>
            <a:ext cx="2304256" cy="2077492"/>
          </a:xfrm>
          <a:prstGeom prst="rect">
            <a:avLst/>
          </a:prstGeom>
          <a:noFill/>
        </p:spPr>
        <p:txBody>
          <a:bodyPr wrap="square" lIns="0" tIns="0" rIns="0" bIns="0" rtlCol="0">
            <a:spAutoFit/>
          </a:bodyPr>
          <a:lstStyle/>
          <a:p>
            <a:pPr>
              <a:lnSpc>
                <a:spcPct val="150000"/>
              </a:lnSpc>
            </a:pPr>
            <a:r>
              <a:rPr lang="zh-CN" altLang="en-US" sz="1800" b="1" dirty="0">
                <a:solidFill>
                  <a:schemeClr val="tx1">
                    <a:lumMod val="75000"/>
                    <a:lumOff val="25000"/>
                  </a:schemeClr>
                </a:solidFill>
                <a:latin typeface="华文楷体" panose="02010600040101010101" pitchFamily="2" charset="-122"/>
                <a:ea typeface="华文楷体" panose="02010600040101010101" pitchFamily="2" charset="-122"/>
              </a:rPr>
              <a:t>委托境外经纪机构从事期货交易的客户，应当委托其境外经纪</a:t>
            </a:r>
            <a:r>
              <a:rPr lang="zh-CN" altLang="en-US" sz="1800" b="1" dirty="0" smtClean="0">
                <a:solidFill>
                  <a:schemeClr val="tx1">
                    <a:lumMod val="75000"/>
                    <a:lumOff val="25000"/>
                  </a:schemeClr>
                </a:solidFill>
                <a:latin typeface="华文楷体" panose="02010600040101010101" pitchFamily="2" charset="-122"/>
                <a:ea typeface="华文楷体" panose="02010600040101010101" pitchFamily="2" charset="-122"/>
              </a:rPr>
              <a:t>机构报备，</a:t>
            </a:r>
            <a:r>
              <a:rPr lang="zh-CN" altLang="en-US" sz="1800" b="1" dirty="0">
                <a:solidFill>
                  <a:schemeClr val="tx1">
                    <a:lumMod val="75000"/>
                    <a:lumOff val="25000"/>
                  </a:schemeClr>
                </a:solidFill>
                <a:latin typeface="华文楷体" panose="02010600040101010101" pitchFamily="2" charset="-122"/>
                <a:ea typeface="华文楷体" panose="02010600040101010101" pitchFamily="2" charset="-122"/>
              </a:rPr>
              <a:t>境外经纪机构再委托期货公司</a:t>
            </a:r>
            <a:r>
              <a:rPr lang="zh-CN" altLang="en-US" sz="1800" b="1" dirty="0" smtClean="0">
                <a:solidFill>
                  <a:schemeClr val="tx1">
                    <a:lumMod val="75000"/>
                    <a:lumOff val="25000"/>
                  </a:schemeClr>
                </a:solidFill>
                <a:latin typeface="华文楷体" panose="02010600040101010101" pitchFamily="2" charset="-122"/>
                <a:ea typeface="华文楷体" panose="02010600040101010101" pitchFamily="2" charset="-122"/>
              </a:rPr>
              <a:t>会员</a:t>
            </a:r>
            <a:r>
              <a:rPr lang="zh-CN" altLang="en-US" sz="1800" b="1" dirty="0">
                <a:solidFill>
                  <a:schemeClr val="tx1">
                    <a:lumMod val="75000"/>
                    <a:lumOff val="25000"/>
                  </a:schemeClr>
                </a:solidFill>
                <a:latin typeface="华文楷体" panose="02010600040101010101" pitchFamily="2" charset="-122"/>
                <a:ea typeface="华文楷体" panose="02010600040101010101" pitchFamily="2" charset="-122"/>
              </a:rPr>
              <a:t>报备</a:t>
            </a:r>
            <a:r>
              <a:rPr lang="zh-CN" altLang="en-US" sz="1800" b="1" dirty="0" smtClean="0">
                <a:solidFill>
                  <a:schemeClr val="tx1">
                    <a:lumMod val="75000"/>
                    <a:lumOff val="25000"/>
                  </a:schemeClr>
                </a:solidFill>
                <a:latin typeface="华文楷体" panose="02010600040101010101" pitchFamily="2" charset="-122"/>
                <a:ea typeface="华文楷体" panose="02010600040101010101" pitchFamily="2" charset="-122"/>
              </a:rPr>
              <a:t>。</a:t>
            </a:r>
            <a:endParaRPr lang="zh-CN" altLang="en-US" sz="1800" b="1" dirty="0">
              <a:solidFill>
                <a:schemeClr val="tx1">
                  <a:lumMod val="65000"/>
                  <a:lumOff val="35000"/>
                </a:schemeClr>
              </a:solidFill>
              <a:latin typeface="华文楷体" panose="02010600040101010101" pitchFamily="2" charset="-122"/>
              <a:ea typeface="华文楷体" panose="02010600040101010101" pitchFamily="2" charset="-122"/>
            </a:endParaRPr>
          </a:p>
        </p:txBody>
      </p:sp>
      <p:sp>
        <p:nvSpPr>
          <p:cNvPr id="32" name="标题 31"/>
          <p:cNvSpPr>
            <a:spLocks noGrp="1"/>
          </p:cNvSpPr>
          <p:nvPr>
            <p:ph type="title"/>
          </p:nvPr>
        </p:nvSpPr>
        <p:spPr>
          <a:prstGeom prst="rect">
            <a:avLst/>
          </a:prstGeom>
        </p:spPr>
        <p:txBody>
          <a:bodyPr/>
          <a:lstStyle/>
          <a:p>
            <a:r>
              <a:rPr lang="zh-CN" altLang="en-US" dirty="0"/>
              <a:t>铁矿石国际化业务办理流程</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39274" y="2361041"/>
            <a:ext cx="7080870" cy="1994491"/>
            <a:chOff x="1979713" y="1379760"/>
            <a:chExt cx="6135339" cy="1256879"/>
          </a:xfrm>
        </p:grpSpPr>
        <p:sp>
          <p:nvSpPr>
            <p:cNvPr id="3" name="TextBox 2"/>
            <p:cNvSpPr txBox="1"/>
            <p:nvPr/>
          </p:nvSpPr>
          <p:spPr>
            <a:xfrm>
              <a:off x="3706908" y="1379760"/>
              <a:ext cx="1890304" cy="989161"/>
            </a:xfrm>
            <a:prstGeom prst="rect">
              <a:avLst/>
            </a:prstGeom>
            <a:noFill/>
          </p:spPr>
          <p:txBody>
            <a:bodyPr wrap="none" rtlCol="0">
              <a:spAutoFit/>
            </a:bodyPr>
            <a:lstStyle/>
            <a:p>
              <a:r>
                <a:rPr lang="en-US" altLang="zh-CN" sz="9600" b="1" dirty="0" smtClean="0">
                  <a:solidFill>
                    <a:srgbClr val="0070C0"/>
                  </a:solidFill>
                  <a:latin typeface="微软雅黑" panose="020B0503020204020204" pitchFamily="34" charset="-122"/>
                  <a:ea typeface="微软雅黑" panose="020B0503020204020204" pitchFamily="34" charset="-122"/>
                </a:rPr>
                <a:t>P</a:t>
              </a:r>
              <a:r>
                <a:rPr lang="en-US" altLang="zh-CN" sz="6400" b="1" dirty="0" smtClean="0">
                  <a:solidFill>
                    <a:srgbClr val="0070C0"/>
                  </a:solidFill>
                  <a:latin typeface="微软雅黑" panose="020B0503020204020204" pitchFamily="34" charset="-122"/>
                  <a:ea typeface="微软雅黑" panose="020B0503020204020204" pitchFamily="34" charset="-122"/>
                </a:rPr>
                <a:t>art</a:t>
              </a:r>
              <a:endParaRPr lang="zh-CN" altLang="en-US" sz="6400" b="1" dirty="0">
                <a:solidFill>
                  <a:srgbClr val="0070C0"/>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5564489" y="1379760"/>
              <a:ext cx="1528016" cy="1008790"/>
            </a:xfrm>
            <a:prstGeom prst="rect">
              <a:avLst/>
            </a:prstGeom>
            <a:noFill/>
          </p:spPr>
          <p:txBody>
            <a:bodyPr wrap="none" rtlCol="0">
              <a:spAutoFit/>
            </a:bodyPr>
            <a:lstStyle/>
            <a:p>
              <a:r>
                <a:rPr lang="en-US" altLang="zh-CN" sz="9600" b="1" dirty="0" smtClean="0">
                  <a:solidFill>
                    <a:srgbClr val="0070C0"/>
                  </a:solidFill>
                  <a:latin typeface="微软雅黑" panose="020B0503020204020204" pitchFamily="34" charset="-122"/>
                  <a:ea typeface="微软雅黑" panose="020B0503020204020204" pitchFamily="34" charset="-122"/>
                </a:rPr>
                <a:t>02</a:t>
              </a:r>
              <a:endParaRPr lang="zh-CN" altLang="en-US" sz="9600" b="1" dirty="0">
                <a:solidFill>
                  <a:srgbClr val="0070C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3892834" y="2287523"/>
              <a:ext cx="4222218" cy="349116"/>
            </a:xfrm>
            <a:prstGeom prst="rect">
              <a:avLst/>
            </a:prstGeom>
            <a:noFill/>
          </p:spPr>
          <p:txBody>
            <a:bodyPr wrap="square" rtlCol="0">
              <a:spAutoFit/>
            </a:bodyPr>
            <a:lstStyle/>
            <a:p>
              <a:pPr algn="just">
                <a:lnSpc>
                  <a:spcPct val="125000"/>
                </a:lnSpc>
              </a:pPr>
              <a:r>
                <a:rPr lang="zh-CN" altLang="en-US" sz="2400" b="1" dirty="0" smtClean="0">
                  <a:solidFill>
                    <a:srgbClr val="0070C0"/>
                  </a:solidFill>
                  <a:latin typeface="华文楷体" panose="02010600040101010101" pitchFamily="2" charset="-122"/>
                  <a:ea typeface="华文楷体" panose="02010600040101010101" pitchFamily="2" charset="-122"/>
                </a:rPr>
                <a:t>铁矿石日常</a:t>
              </a:r>
              <a:r>
                <a:rPr lang="zh-CN" altLang="en-US" sz="2400" b="1" dirty="0">
                  <a:solidFill>
                    <a:srgbClr val="0070C0"/>
                  </a:solidFill>
                  <a:latin typeface="华文楷体" panose="02010600040101010101" pitchFamily="2" charset="-122"/>
                  <a:ea typeface="华文楷体" panose="02010600040101010101" pitchFamily="2" charset="-122"/>
                </a:rPr>
                <a:t>风</a:t>
              </a:r>
              <a:r>
                <a:rPr lang="zh-CN" altLang="en-US" sz="2400" b="1" dirty="0" smtClean="0">
                  <a:solidFill>
                    <a:srgbClr val="0070C0"/>
                  </a:solidFill>
                  <a:latin typeface="华文楷体" panose="02010600040101010101" pitchFamily="2" charset="-122"/>
                  <a:ea typeface="华文楷体" panose="02010600040101010101" pitchFamily="2" charset="-122"/>
                </a:rPr>
                <a:t>控和监察业务介绍</a:t>
              </a:r>
              <a:endParaRPr lang="zh-CN" altLang="en-US" sz="2400" b="1" dirty="0">
                <a:solidFill>
                  <a:srgbClr val="0070C0"/>
                </a:solidFill>
                <a:latin typeface="华文楷体" panose="02010600040101010101" pitchFamily="2" charset="-122"/>
                <a:ea typeface="华文楷体" panose="02010600040101010101" pitchFamily="2" charset="-122"/>
              </a:endParaRPr>
            </a:p>
          </p:txBody>
        </p:sp>
        <p:grpSp>
          <p:nvGrpSpPr>
            <p:cNvPr id="6" name="组合 5"/>
            <p:cNvGrpSpPr/>
            <p:nvPr/>
          </p:nvGrpSpPr>
          <p:grpSpPr>
            <a:xfrm>
              <a:off x="1979713" y="1549058"/>
              <a:ext cx="1526739" cy="1041051"/>
              <a:chOff x="1979712" y="2065413"/>
              <a:chExt cx="1526739" cy="1388069"/>
            </a:xfrm>
          </p:grpSpPr>
          <p:sp>
            <p:nvSpPr>
              <p:cNvPr id="7" name="圆角矩形 6"/>
              <p:cNvSpPr/>
              <p:nvPr/>
            </p:nvSpPr>
            <p:spPr>
              <a:xfrm>
                <a:off x="1979712" y="2065413"/>
                <a:ext cx="1526739" cy="138806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146069" y="2162442"/>
                <a:ext cx="1227907" cy="1198584"/>
              </a:xfrm>
              <a:prstGeom prst="rect">
                <a:avLst/>
              </a:prstGeom>
            </p:spPr>
          </p:pic>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直接连接符 53"/>
          <p:cNvCxnSpPr/>
          <p:nvPr/>
        </p:nvCxnSpPr>
        <p:spPr>
          <a:xfrm>
            <a:off x="1698743" y="1815364"/>
            <a:ext cx="883183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6075670" y="1679700"/>
            <a:ext cx="383993" cy="288099"/>
          </a:xfrm>
          <a:prstGeom prst="ellipse">
            <a:avLst/>
          </a:prstGeom>
          <a:solidFill>
            <a:srgbClr val="0070C0"/>
          </a:solidFill>
          <a:ln w="88900"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800"/>
          </a:p>
        </p:txBody>
      </p:sp>
      <p:sp>
        <p:nvSpPr>
          <p:cNvPr id="56" name="椭圆 55"/>
          <p:cNvSpPr/>
          <p:nvPr/>
        </p:nvSpPr>
        <p:spPr>
          <a:xfrm>
            <a:off x="10154367" y="1671314"/>
            <a:ext cx="383993" cy="288099"/>
          </a:xfrm>
          <a:prstGeom prst="ellipse">
            <a:avLst/>
          </a:prstGeom>
          <a:solidFill>
            <a:srgbClr val="0070C0"/>
          </a:solidFill>
          <a:ln w="88900"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800"/>
          </a:p>
        </p:txBody>
      </p:sp>
      <p:sp>
        <p:nvSpPr>
          <p:cNvPr id="57" name="椭圆 56"/>
          <p:cNvSpPr/>
          <p:nvPr/>
        </p:nvSpPr>
        <p:spPr>
          <a:xfrm>
            <a:off x="1473005" y="1679700"/>
            <a:ext cx="383993" cy="288099"/>
          </a:xfrm>
          <a:prstGeom prst="ellipse">
            <a:avLst/>
          </a:prstGeom>
          <a:solidFill>
            <a:srgbClr val="0070C0"/>
          </a:solidFill>
          <a:ln w="88900"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800"/>
          </a:p>
        </p:txBody>
      </p:sp>
      <p:pic>
        <p:nvPicPr>
          <p:cNvPr id="60" name="图片 59"/>
          <p:cNvPicPr>
            <a:picLocks noChangeAspect="1"/>
          </p:cNvPicPr>
          <p:nvPr/>
        </p:nvPicPr>
        <p:blipFill rotWithShape="1">
          <a:blip r:embed="rId1" cstate="print">
            <a:extLst>
              <a:ext uri="{28A0092B-C50C-407E-A947-70E740481C1C}">
                <a14:useLocalDpi xmlns:a14="http://schemas.microsoft.com/office/drawing/2010/main" val="0"/>
              </a:ext>
            </a:extLst>
          </a:blip>
          <a:srcRect t="22231"/>
          <a:stretch>
            <a:fillRect/>
          </a:stretch>
        </p:blipFill>
        <p:spPr>
          <a:xfrm>
            <a:off x="819896" y="3487199"/>
            <a:ext cx="2448272" cy="1131777"/>
          </a:xfrm>
          <a:prstGeom prst="rect">
            <a:avLst/>
          </a:prstGeom>
        </p:spPr>
      </p:pic>
      <p:sp>
        <p:nvSpPr>
          <p:cNvPr id="62" name="流程图: 联系 2"/>
          <p:cNvSpPr/>
          <p:nvPr/>
        </p:nvSpPr>
        <p:spPr>
          <a:xfrm>
            <a:off x="1427844" y="1125538"/>
            <a:ext cx="541796" cy="401730"/>
          </a:xfrm>
          <a:custGeom>
            <a:avLst/>
            <a:gdLst/>
            <a:ahLst/>
            <a:cxnLst/>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1227455" fontAlgn="auto">
              <a:spcBef>
                <a:spcPts val="0"/>
              </a:spcBef>
              <a:spcAft>
                <a:spcPts val="0"/>
              </a:spcAft>
              <a:defRPr/>
            </a:pPr>
            <a:endParaRPr lang="zh-CN" altLang="en-US" dirty="0"/>
          </a:p>
        </p:txBody>
      </p:sp>
      <p:sp>
        <p:nvSpPr>
          <p:cNvPr id="63" name="圆角矩形 51"/>
          <p:cNvSpPr/>
          <p:nvPr/>
        </p:nvSpPr>
        <p:spPr>
          <a:xfrm flipH="1">
            <a:off x="5962915" y="1208677"/>
            <a:ext cx="579891" cy="390616"/>
          </a:xfrm>
          <a:custGeom>
            <a:avLst/>
            <a:gdLst/>
            <a:ahLst/>
            <a:cxnLst/>
            <a:rect l="l" t="t" r="r" b="b"/>
            <a:pathLst>
              <a:path w="833438" h="744826">
                <a:moveTo>
                  <a:pt x="735803" y="200026"/>
                </a:moveTo>
                <a:lnTo>
                  <a:pt x="588168" y="200026"/>
                </a:lnTo>
                <a:lnTo>
                  <a:pt x="588168" y="459582"/>
                </a:lnTo>
                <a:lnTo>
                  <a:pt x="280988" y="459582"/>
                </a:lnTo>
                <a:lnTo>
                  <a:pt x="280988" y="516729"/>
                </a:lnTo>
                <a:cubicBezTo>
                  <a:pt x="280988" y="570651"/>
                  <a:pt x="324701" y="614364"/>
                  <a:pt x="378623" y="614364"/>
                </a:cubicBezTo>
                <a:lnTo>
                  <a:pt x="591312" y="614364"/>
                </a:lnTo>
                <a:lnTo>
                  <a:pt x="712338" y="744826"/>
                </a:lnTo>
                <a:lnTo>
                  <a:pt x="704983" y="614364"/>
                </a:lnTo>
                <a:lnTo>
                  <a:pt x="735803" y="614364"/>
                </a:lnTo>
                <a:cubicBezTo>
                  <a:pt x="789725" y="614364"/>
                  <a:pt x="833438" y="570651"/>
                  <a:pt x="833438" y="516729"/>
                </a:cubicBezTo>
                <a:lnTo>
                  <a:pt x="833438" y="297661"/>
                </a:lnTo>
                <a:cubicBezTo>
                  <a:pt x="833438" y="243739"/>
                  <a:pt x="789725" y="200026"/>
                  <a:pt x="735803" y="200026"/>
                </a:cubicBezTo>
                <a:close/>
                <a:moveTo>
                  <a:pt x="454815" y="0"/>
                </a:moveTo>
                <a:lnTo>
                  <a:pt x="97635" y="0"/>
                </a:lnTo>
                <a:cubicBezTo>
                  <a:pt x="43713" y="0"/>
                  <a:pt x="0" y="43713"/>
                  <a:pt x="0" y="97635"/>
                </a:cubicBezTo>
                <a:lnTo>
                  <a:pt x="0" y="316703"/>
                </a:lnTo>
                <a:cubicBezTo>
                  <a:pt x="0" y="370625"/>
                  <a:pt x="43713" y="414338"/>
                  <a:pt x="97635" y="414338"/>
                </a:cubicBezTo>
                <a:lnTo>
                  <a:pt x="128455" y="414338"/>
                </a:lnTo>
                <a:lnTo>
                  <a:pt x="121100" y="544800"/>
                </a:lnTo>
                <a:lnTo>
                  <a:pt x="242126" y="414338"/>
                </a:lnTo>
                <a:lnTo>
                  <a:pt x="454815" y="414338"/>
                </a:lnTo>
                <a:cubicBezTo>
                  <a:pt x="508737" y="414338"/>
                  <a:pt x="552450" y="370625"/>
                  <a:pt x="552450" y="316703"/>
                </a:cubicBezTo>
                <a:lnTo>
                  <a:pt x="552450" y="97635"/>
                </a:lnTo>
                <a:cubicBezTo>
                  <a:pt x="552450" y="43713"/>
                  <a:pt x="508737" y="0"/>
                  <a:pt x="454815"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1227455" fontAlgn="auto">
              <a:spcBef>
                <a:spcPts val="0"/>
              </a:spcBef>
              <a:spcAft>
                <a:spcPts val="0"/>
              </a:spcAft>
              <a:defRPr/>
            </a:pPr>
            <a:endParaRPr lang="zh-CN" altLang="en-US" dirty="0"/>
          </a:p>
        </p:txBody>
      </p:sp>
      <p:sp>
        <p:nvSpPr>
          <p:cNvPr id="64" name="矩形 45"/>
          <p:cNvSpPr/>
          <p:nvPr/>
        </p:nvSpPr>
        <p:spPr>
          <a:xfrm>
            <a:off x="10092643" y="1208573"/>
            <a:ext cx="514284" cy="389029"/>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defTabSz="1227455" fontAlgn="auto">
              <a:spcBef>
                <a:spcPts val="0"/>
              </a:spcBef>
              <a:spcAft>
                <a:spcPts val="0"/>
              </a:spcAft>
              <a:defRPr/>
            </a:pPr>
            <a:endParaRPr lang="zh-CN" altLang="en-US" dirty="0"/>
          </a:p>
        </p:txBody>
      </p:sp>
      <p:sp>
        <p:nvSpPr>
          <p:cNvPr id="65" name="矩形 64"/>
          <p:cNvSpPr/>
          <p:nvPr/>
        </p:nvSpPr>
        <p:spPr>
          <a:xfrm flipH="1">
            <a:off x="694606" y="2349674"/>
            <a:ext cx="3528392" cy="579603"/>
          </a:xfrm>
          <a:prstGeom prst="rect">
            <a:avLst/>
          </a:prstGeom>
          <a:effectLst/>
        </p:spPr>
        <p:txBody>
          <a:bodyPr wrap="square" lIns="162520" tIns="81259" rIns="162520" bIns="81259">
            <a:spAutoFit/>
          </a:bodyPr>
          <a:lstStyle/>
          <a:p>
            <a:pPr>
              <a:lnSpc>
                <a:spcPct val="150000"/>
              </a:lnSpc>
            </a:pPr>
            <a:r>
              <a:rPr lang="zh-CN" altLang="en-US" sz="1800" dirty="0" smtClean="0">
                <a:solidFill>
                  <a:schemeClr val="tx2">
                    <a:lumMod val="50000"/>
                  </a:schemeClr>
                </a:solidFill>
                <a:latin typeface="华文楷体" panose="02010600040101010101" pitchFamily="2" charset="-122"/>
                <a:ea typeface="华文楷体" panose="02010600040101010101" pitchFamily="2" charset="-122"/>
              </a:rPr>
              <a:t>期货合约最低交易保证金标准</a:t>
            </a:r>
            <a:endParaRPr lang="en-US" altLang="zh-CN" sz="1800" dirty="0">
              <a:solidFill>
                <a:schemeClr val="tx2">
                  <a:lumMod val="50000"/>
                </a:schemeClr>
              </a:solidFill>
              <a:latin typeface="华文楷体" panose="02010600040101010101" pitchFamily="2" charset="-122"/>
              <a:ea typeface="华文楷体" panose="02010600040101010101" pitchFamily="2" charset="-122"/>
            </a:endParaRPr>
          </a:p>
        </p:txBody>
      </p:sp>
      <p:sp>
        <p:nvSpPr>
          <p:cNvPr id="66" name="矩形 65"/>
          <p:cNvSpPr/>
          <p:nvPr/>
        </p:nvSpPr>
        <p:spPr>
          <a:xfrm>
            <a:off x="910630" y="2024199"/>
            <a:ext cx="2357538" cy="433410"/>
          </a:xfrm>
          <a:prstGeom prst="rect">
            <a:avLst/>
          </a:prstGeom>
        </p:spPr>
        <p:txBody>
          <a:bodyPr wrap="square" lIns="162520" tIns="81259" rIns="162520" bIns="81259">
            <a:spAutoFit/>
          </a:bodyPr>
          <a:lstStyle/>
          <a:p>
            <a:pPr algn="just" defTabSz="1624330">
              <a:lnSpc>
                <a:spcPts val="2135"/>
              </a:lnSpc>
            </a:pPr>
            <a:r>
              <a:rPr lang="zh-CN" altLang="en-US" sz="2000" b="1" dirty="0" smtClean="0">
                <a:solidFill>
                  <a:schemeClr val="tx1">
                    <a:lumMod val="75000"/>
                    <a:lumOff val="25000"/>
                  </a:schemeClr>
                </a:solidFill>
                <a:latin typeface="华文楷体" panose="02010600040101010101" pitchFamily="2" charset="-122"/>
                <a:ea typeface="华文楷体" panose="02010600040101010101" pitchFamily="2" charset="-122"/>
              </a:rPr>
              <a:t>最低交易保证金</a:t>
            </a:r>
            <a:endParaRPr lang="en-US" altLang="zh-CN" sz="2000" b="1"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67" name="矩形 66"/>
          <p:cNvSpPr/>
          <p:nvPr/>
        </p:nvSpPr>
        <p:spPr>
          <a:xfrm flipH="1">
            <a:off x="4727054" y="2349674"/>
            <a:ext cx="3600400" cy="995102"/>
          </a:xfrm>
          <a:prstGeom prst="rect">
            <a:avLst/>
          </a:prstGeom>
          <a:effectLst/>
        </p:spPr>
        <p:txBody>
          <a:bodyPr wrap="square" lIns="162520" tIns="81259" rIns="162520" bIns="81259">
            <a:spAutoFit/>
          </a:bodyPr>
          <a:lstStyle/>
          <a:p>
            <a:pPr>
              <a:lnSpc>
                <a:spcPct val="150000"/>
              </a:lnSpc>
            </a:pPr>
            <a:r>
              <a:rPr lang="zh-CN" altLang="en-US" sz="1800" kern="0" dirty="0" smtClean="0">
                <a:latin typeface="华文楷体" panose="02010600040101010101" pitchFamily="2" charset="-122"/>
                <a:ea typeface="华文楷体" panose="02010600040101010101" pitchFamily="2" charset="-122"/>
              </a:rPr>
              <a:t>随着交割月临近，合约保证金逐步提高至</a:t>
            </a:r>
            <a:r>
              <a:rPr lang="en-US" altLang="en-US" sz="1800" kern="0" dirty="0" smtClean="0">
                <a:latin typeface="华文楷体" panose="02010600040101010101" pitchFamily="2" charset="-122"/>
                <a:ea typeface="华文楷体" panose="02010600040101010101" pitchFamily="2" charset="-122"/>
              </a:rPr>
              <a:t>10%</a:t>
            </a:r>
            <a:r>
              <a:rPr lang="zh-CN" altLang="en-US" sz="1800" kern="0" dirty="0" smtClean="0">
                <a:latin typeface="华文楷体" panose="02010600040101010101" pitchFamily="2" charset="-122"/>
                <a:ea typeface="华文楷体" panose="02010600040101010101" pitchFamily="2" charset="-122"/>
              </a:rPr>
              <a:t>，最后提高至</a:t>
            </a:r>
            <a:r>
              <a:rPr lang="en-US" altLang="en-US" sz="1800" kern="0" dirty="0" smtClean="0">
                <a:latin typeface="华文楷体" panose="02010600040101010101" pitchFamily="2" charset="-122"/>
                <a:ea typeface="华文楷体" panose="02010600040101010101" pitchFamily="2" charset="-122"/>
              </a:rPr>
              <a:t>20%</a:t>
            </a:r>
            <a:endParaRPr lang="en-US" altLang="zh-CN" sz="1800" dirty="0" smtClean="0">
              <a:latin typeface="华文楷体" panose="02010600040101010101" pitchFamily="2" charset="-122"/>
              <a:ea typeface="华文楷体" panose="02010600040101010101" pitchFamily="2" charset="-122"/>
            </a:endParaRPr>
          </a:p>
        </p:txBody>
      </p:sp>
      <p:sp>
        <p:nvSpPr>
          <p:cNvPr id="68" name="矩形 67"/>
          <p:cNvSpPr/>
          <p:nvPr/>
        </p:nvSpPr>
        <p:spPr>
          <a:xfrm>
            <a:off x="5192914" y="2024199"/>
            <a:ext cx="2342452" cy="433410"/>
          </a:xfrm>
          <a:prstGeom prst="rect">
            <a:avLst/>
          </a:prstGeom>
        </p:spPr>
        <p:txBody>
          <a:bodyPr wrap="square" lIns="162520" tIns="81259" rIns="162520" bIns="81259">
            <a:spAutoFit/>
          </a:bodyPr>
          <a:lstStyle/>
          <a:p>
            <a:pPr algn="just" defTabSz="1624330">
              <a:lnSpc>
                <a:spcPts val="2135"/>
              </a:lnSpc>
            </a:pPr>
            <a:r>
              <a:rPr lang="zh-CN" altLang="en-US" sz="2000" b="1" dirty="0" smtClean="0">
                <a:solidFill>
                  <a:schemeClr val="tx1">
                    <a:lumMod val="75000"/>
                    <a:lumOff val="25000"/>
                  </a:schemeClr>
                </a:solidFill>
                <a:latin typeface="华文楷体" panose="02010600040101010101" pitchFamily="2" charset="-122"/>
                <a:ea typeface="华文楷体" panose="02010600040101010101" pitchFamily="2" charset="-122"/>
              </a:rPr>
              <a:t>时间梯度保证金</a:t>
            </a:r>
            <a:endParaRPr lang="en-US" altLang="zh-CN" sz="2000" b="1"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69" name="矩形 68"/>
          <p:cNvSpPr/>
          <p:nvPr/>
        </p:nvSpPr>
        <p:spPr>
          <a:xfrm flipH="1">
            <a:off x="8780624" y="2349674"/>
            <a:ext cx="3219237" cy="995102"/>
          </a:xfrm>
          <a:prstGeom prst="rect">
            <a:avLst/>
          </a:prstGeom>
          <a:effectLst/>
        </p:spPr>
        <p:txBody>
          <a:bodyPr wrap="square" lIns="162520" tIns="81259" rIns="162520" bIns="81259">
            <a:spAutoFit/>
          </a:bodyPr>
          <a:lstStyle/>
          <a:p>
            <a:pPr>
              <a:lnSpc>
                <a:spcPct val="150000"/>
              </a:lnSpc>
            </a:pPr>
            <a:r>
              <a:rPr lang="zh-CN" altLang="en-US" sz="1800" dirty="0" smtClean="0">
                <a:solidFill>
                  <a:schemeClr val="tx1">
                    <a:lumMod val="75000"/>
                    <a:lumOff val="25000"/>
                  </a:schemeClr>
                </a:solidFill>
                <a:latin typeface="华文楷体" panose="02010600040101010101" pitchFamily="2" charset="-122"/>
                <a:ea typeface="华文楷体" panose="02010600040101010101" pitchFamily="2" charset="-122"/>
              </a:rPr>
              <a:t>合约出现连续停板，保证金跟随涨跌停板幅度动态调整</a:t>
            </a:r>
            <a:endParaRPr lang="en-US" altLang="zh-CN" sz="1800"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70" name="矩形 69"/>
          <p:cNvSpPr/>
          <p:nvPr/>
        </p:nvSpPr>
        <p:spPr>
          <a:xfrm>
            <a:off x="9094494" y="2024199"/>
            <a:ext cx="2286111" cy="433410"/>
          </a:xfrm>
          <a:prstGeom prst="rect">
            <a:avLst/>
          </a:prstGeom>
        </p:spPr>
        <p:txBody>
          <a:bodyPr wrap="square" lIns="162520" tIns="81259" rIns="162520" bIns="81259">
            <a:spAutoFit/>
          </a:bodyPr>
          <a:lstStyle/>
          <a:p>
            <a:pPr algn="just" defTabSz="1624330">
              <a:lnSpc>
                <a:spcPts val="2135"/>
              </a:lnSpc>
            </a:pPr>
            <a:r>
              <a:rPr lang="zh-CN" altLang="en-US" sz="2000" b="1" dirty="0" smtClean="0">
                <a:solidFill>
                  <a:schemeClr val="tx1">
                    <a:lumMod val="75000"/>
                    <a:lumOff val="25000"/>
                  </a:schemeClr>
                </a:solidFill>
                <a:latin typeface="华文楷体" panose="02010600040101010101" pitchFamily="2" charset="-122"/>
                <a:ea typeface="华文楷体" panose="02010600040101010101" pitchFamily="2" charset="-122"/>
              </a:rPr>
              <a:t>连续停板保证金</a:t>
            </a:r>
            <a:endParaRPr lang="en-US" altLang="zh-CN" sz="2000" b="1"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71" name="矩形 70"/>
          <p:cNvSpPr/>
          <p:nvPr/>
        </p:nvSpPr>
        <p:spPr>
          <a:xfrm flipH="1">
            <a:off x="3286894" y="3487199"/>
            <a:ext cx="8208912" cy="1371039"/>
          </a:xfrm>
          <a:prstGeom prst="rect">
            <a:avLst/>
          </a:prstGeom>
          <a:effectLst/>
        </p:spPr>
        <p:txBody>
          <a:bodyPr wrap="square" lIns="162520" tIns="81259" rIns="162520" bIns="81259">
            <a:spAutoFit/>
          </a:bodyPr>
          <a:lstStyle/>
          <a:p>
            <a:pPr>
              <a:lnSpc>
                <a:spcPct val="150000"/>
              </a:lnSpc>
            </a:pPr>
            <a:r>
              <a:rPr lang="zh-CN" altLang="en-US" sz="1800" dirty="0" smtClean="0">
                <a:latin typeface="华文楷体" panose="02010600040101010101" pitchFamily="2" charset="-122"/>
                <a:ea typeface="华文楷体" panose="02010600040101010101" pitchFamily="2" charset="-122"/>
              </a:rPr>
              <a:t>交易所根据市场情况，对交易保证金标准进行调整如长假调整等，</a:t>
            </a:r>
            <a:r>
              <a:rPr lang="zh-CN" altLang="en-US" sz="1800" dirty="0" smtClean="0">
                <a:solidFill>
                  <a:schemeClr val="tx1">
                    <a:lumMod val="75000"/>
                    <a:lumOff val="25000"/>
                  </a:schemeClr>
                </a:solidFill>
                <a:latin typeface="华文楷体" panose="02010600040101010101" pitchFamily="2" charset="-122"/>
                <a:ea typeface="华文楷体" panose="02010600040101010101" pitchFamily="2" charset="-122"/>
              </a:rPr>
              <a:t>对于</a:t>
            </a:r>
            <a:r>
              <a:rPr lang="zh-CN" altLang="en-US" sz="1800" dirty="0">
                <a:solidFill>
                  <a:schemeClr val="tx1">
                    <a:lumMod val="75000"/>
                    <a:lumOff val="25000"/>
                  </a:schemeClr>
                </a:solidFill>
                <a:latin typeface="华文楷体" panose="02010600040101010101" pitchFamily="2" charset="-122"/>
                <a:ea typeface="华文楷体" panose="02010600040101010101" pitchFamily="2" charset="-122"/>
              </a:rPr>
              <a:t>调整交易保证金的有关规定，按照相关规定的交易保证金数值中的较大值收取。</a:t>
            </a:r>
            <a:endParaRPr lang="en-US" altLang="zh-CN" sz="1800" dirty="0">
              <a:solidFill>
                <a:schemeClr val="tx1">
                  <a:lumMod val="75000"/>
                  <a:lumOff val="25000"/>
                </a:schemeClr>
              </a:solidFill>
              <a:latin typeface="华文楷体" panose="02010600040101010101" pitchFamily="2" charset="-122"/>
              <a:ea typeface="华文楷体" panose="02010600040101010101" pitchFamily="2" charset="-122"/>
            </a:endParaRPr>
          </a:p>
          <a:p>
            <a:pPr>
              <a:lnSpc>
                <a:spcPct val="150000"/>
              </a:lnSpc>
            </a:pPr>
            <a:endParaRPr lang="en-US" altLang="zh-CN" sz="1800" dirty="0">
              <a:latin typeface="华文楷体" panose="02010600040101010101" pitchFamily="2" charset="-122"/>
              <a:ea typeface="华文楷体" panose="02010600040101010101" pitchFamily="2" charset="-122"/>
            </a:endParaRPr>
          </a:p>
        </p:txBody>
      </p:sp>
      <p:sp>
        <p:nvSpPr>
          <p:cNvPr id="19" name="矩形 18"/>
          <p:cNvSpPr/>
          <p:nvPr/>
        </p:nvSpPr>
        <p:spPr>
          <a:xfrm flipH="1">
            <a:off x="848712" y="4868218"/>
            <a:ext cx="10531894" cy="1371039"/>
          </a:xfrm>
          <a:prstGeom prst="rect">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lIns="162520" tIns="81259" rIns="162520" bIns="81259">
            <a:spAutoFit/>
          </a:bodyPr>
          <a:lstStyle/>
          <a:p>
            <a:pPr>
              <a:lnSpc>
                <a:spcPct val="150000"/>
              </a:lnSpc>
            </a:pPr>
            <a:r>
              <a:rPr lang="zh-CN" altLang="en-US" sz="1800" b="1" dirty="0" smtClean="0">
                <a:solidFill>
                  <a:schemeClr val="tx1">
                    <a:lumMod val="75000"/>
                    <a:lumOff val="25000"/>
                  </a:schemeClr>
                </a:solidFill>
                <a:latin typeface="华文楷体" panose="02010600040101010101" pitchFamily="2" charset="-122"/>
                <a:ea typeface="华文楷体" panose="02010600040101010101" pitchFamily="2" charset="-122"/>
              </a:rPr>
              <a:t>大商所的交易保证金采取“先交钱，后交易”事前风控管理模式</a:t>
            </a:r>
            <a:r>
              <a:rPr lang="zh-CN" altLang="en-US" sz="1800" b="1" dirty="0">
                <a:solidFill>
                  <a:schemeClr val="tx1">
                    <a:lumMod val="75000"/>
                    <a:lumOff val="25000"/>
                  </a:schemeClr>
                </a:solidFill>
                <a:latin typeface="华文楷体" panose="02010600040101010101" pitchFamily="2" charset="-122"/>
                <a:ea typeface="华文楷体" panose="02010600040101010101" pitchFamily="2" charset="-122"/>
              </a:rPr>
              <a:t>。</a:t>
            </a:r>
            <a:endParaRPr lang="en-US" altLang="zh-CN" sz="1800" b="1" dirty="0" smtClean="0">
              <a:solidFill>
                <a:schemeClr val="tx1">
                  <a:lumMod val="75000"/>
                  <a:lumOff val="25000"/>
                </a:schemeClr>
              </a:solidFill>
              <a:latin typeface="华文楷体" panose="02010600040101010101" pitchFamily="2" charset="-122"/>
              <a:ea typeface="华文楷体" panose="02010600040101010101" pitchFamily="2" charset="-122"/>
            </a:endParaRPr>
          </a:p>
          <a:p>
            <a:pPr>
              <a:lnSpc>
                <a:spcPct val="150000"/>
              </a:lnSpc>
            </a:pPr>
            <a:r>
              <a:rPr lang="zh-CN" altLang="en-US" sz="1800" b="1" dirty="0">
                <a:solidFill>
                  <a:schemeClr val="tx1">
                    <a:lumMod val="75000"/>
                    <a:lumOff val="25000"/>
                  </a:schemeClr>
                </a:solidFill>
                <a:latin typeface="华文楷体" panose="02010600040101010101" pitchFamily="2" charset="-122"/>
                <a:ea typeface="华文楷体" panose="02010600040101010101" pitchFamily="2" charset="-122"/>
              </a:rPr>
              <a:t>交易保证金标准为合约价值的一定</a:t>
            </a:r>
            <a:r>
              <a:rPr lang="zh-CN" altLang="en-US" sz="1800" b="1" dirty="0" smtClean="0">
                <a:solidFill>
                  <a:schemeClr val="tx1">
                    <a:lumMod val="75000"/>
                    <a:lumOff val="25000"/>
                  </a:schemeClr>
                </a:solidFill>
                <a:latin typeface="华文楷体" panose="02010600040101010101" pitchFamily="2" charset="-122"/>
                <a:ea typeface="华文楷体" panose="02010600040101010101" pitchFamily="2" charset="-122"/>
              </a:rPr>
              <a:t>比例；非固定金额，不区分初始保证金和维持保证金。</a:t>
            </a:r>
            <a:endParaRPr lang="en-US" altLang="zh-CN" sz="1800" b="1" dirty="0" smtClean="0">
              <a:solidFill>
                <a:schemeClr val="tx1">
                  <a:lumMod val="75000"/>
                  <a:lumOff val="25000"/>
                </a:schemeClr>
              </a:solidFill>
              <a:latin typeface="华文楷体" panose="02010600040101010101" pitchFamily="2" charset="-122"/>
              <a:ea typeface="华文楷体" panose="02010600040101010101" pitchFamily="2" charset="-122"/>
            </a:endParaRPr>
          </a:p>
          <a:p>
            <a:pPr>
              <a:lnSpc>
                <a:spcPct val="150000"/>
              </a:lnSpc>
            </a:pPr>
            <a:r>
              <a:rPr lang="zh-CN" altLang="en-US" sz="1800" b="1" dirty="0" smtClean="0">
                <a:solidFill>
                  <a:schemeClr val="tx1">
                    <a:lumMod val="75000"/>
                    <a:lumOff val="25000"/>
                  </a:schemeClr>
                </a:solidFill>
                <a:latin typeface="华文楷体" panose="02010600040101010101" pitchFamily="2" charset="-122"/>
                <a:ea typeface="华文楷体" panose="02010600040101010101" pitchFamily="2" charset="-122"/>
              </a:rPr>
              <a:t>对符合交易所规定的组合持仓（跨期、跨品种、对锁）有保证金优惠；无</a:t>
            </a:r>
            <a:r>
              <a:rPr lang="en-US" altLang="zh-CN" sz="1800" b="1" dirty="0" smtClean="0">
                <a:solidFill>
                  <a:schemeClr val="tx1">
                    <a:lumMod val="75000"/>
                    <a:lumOff val="25000"/>
                  </a:schemeClr>
                </a:solidFill>
                <a:latin typeface="华文楷体" panose="02010600040101010101" pitchFamily="2" charset="-122"/>
                <a:ea typeface="华文楷体" panose="02010600040101010101" pitchFamily="2" charset="-122"/>
              </a:rPr>
              <a:t>SPAN</a:t>
            </a:r>
            <a:endParaRPr lang="en-US" altLang="zh-CN" sz="1800" b="1" dirty="0" smtClean="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2" name="标题 1"/>
          <p:cNvSpPr>
            <a:spLocks noGrp="1"/>
          </p:cNvSpPr>
          <p:nvPr>
            <p:ph type="title"/>
          </p:nvPr>
        </p:nvSpPr>
        <p:spPr/>
        <p:txBody>
          <a:bodyPr/>
          <a:lstStyle/>
          <a:p>
            <a:r>
              <a:rPr lang="zh-CN" altLang="en-US" dirty="0"/>
              <a:t>保证金管理</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六边形 41"/>
          <p:cNvSpPr/>
          <p:nvPr/>
        </p:nvSpPr>
        <p:spPr>
          <a:xfrm>
            <a:off x="815308" y="926118"/>
            <a:ext cx="2591951" cy="2071628"/>
          </a:xfrm>
          <a:prstGeom prst="hexagon">
            <a:avLst/>
          </a:prstGeom>
          <a:blipFill dpi="0" rotWithShape="1">
            <a:blip r:embed="rId1" cstate="print">
              <a:extLst>
                <a:ext uri="{28A0092B-C50C-407E-A947-70E740481C1C}">
                  <a14:useLocalDpi xmlns:a14="http://schemas.microsoft.com/office/drawing/2010/main" val="0"/>
                </a:ext>
              </a:extLst>
            </a:blip>
            <a:srcRect/>
            <a:stretch>
              <a:fillRect/>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43" name="六边形 42"/>
          <p:cNvSpPr/>
          <p:nvPr/>
        </p:nvSpPr>
        <p:spPr>
          <a:xfrm>
            <a:off x="3214886" y="2096794"/>
            <a:ext cx="1045905" cy="900952"/>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44" name="TextBox 43"/>
          <p:cNvSpPr txBox="1"/>
          <p:nvPr/>
        </p:nvSpPr>
        <p:spPr>
          <a:xfrm>
            <a:off x="3430910" y="2243117"/>
            <a:ext cx="592392" cy="538605"/>
          </a:xfrm>
          <a:prstGeom prst="rect">
            <a:avLst/>
          </a:prstGeom>
          <a:noFill/>
        </p:spPr>
        <p:txBody>
          <a:bodyPr wrap="square" lIns="121917" tIns="60958" rIns="121917" bIns="60958" rtlCol="0">
            <a:spAutoFit/>
          </a:bodyPr>
          <a:lstStyle/>
          <a:p>
            <a:r>
              <a:rPr lang="en-US" altLang="zh-CN" b="1" dirty="0" smtClean="0">
                <a:solidFill>
                  <a:schemeClr val="bg1"/>
                </a:solidFill>
                <a:latin typeface="华文楷体" panose="02010600040101010101" pitchFamily="2" charset="-122"/>
                <a:ea typeface="华文楷体" panose="02010600040101010101" pitchFamily="2" charset="-122"/>
              </a:rPr>
              <a:t>01</a:t>
            </a:r>
            <a:endParaRPr lang="zh-CN" altLang="en-US" b="1" dirty="0">
              <a:solidFill>
                <a:schemeClr val="bg1"/>
              </a:solidFill>
              <a:latin typeface="华文楷体" panose="02010600040101010101" pitchFamily="2" charset="-122"/>
              <a:ea typeface="华文楷体" panose="02010600040101010101" pitchFamily="2" charset="-122"/>
            </a:endParaRPr>
          </a:p>
        </p:txBody>
      </p:sp>
      <p:sp>
        <p:nvSpPr>
          <p:cNvPr id="45" name="矩形 44"/>
          <p:cNvSpPr/>
          <p:nvPr/>
        </p:nvSpPr>
        <p:spPr>
          <a:xfrm flipH="1">
            <a:off x="4725011" y="691276"/>
            <a:ext cx="6227348" cy="1479850"/>
          </a:xfrm>
          <a:prstGeom prst="rect">
            <a:avLst/>
          </a:prstGeom>
          <a:effectLst/>
        </p:spPr>
        <p:txBody>
          <a:bodyPr wrap="square" lIns="162520" tIns="81259" rIns="162520" bIns="81259">
            <a:spAutoFit/>
          </a:bodyPr>
          <a:lstStyle/>
          <a:p>
            <a:pPr marL="228600" indent="-228600" defTabSz="1218565" fontAlgn="auto">
              <a:lnSpc>
                <a:spcPct val="150000"/>
              </a:lnSpc>
              <a:spcBef>
                <a:spcPts val="0"/>
              </a:spcBef>
              <a:spcAft>
                <a:spcPts val="0"/>
              </a:spcAft>
              <a:buFont typeface="Arial" panose="020B0604020202020204" pitchFamily="34" charset="0"/>
              <a:buChar char="•"/>
            </a:pPr>
            <a:r>
              <a:rPr lang="zh-CN" altLang="en-US" sz="1900" kern="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rPr>
              <a:t>期货合约的每日最大价格波动幅度，为合约上一交易日结算价的一定比例，交易所可以根据市场情况进行调整，目前铁矿石涨跌停板幅度为</a:t>
            </a:r>
            <a:r>
              <a:rPr lang="en-US" altLang="zh-CN" sz="1900" kern="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rPr>
              <a:t>8%.</a:t>
            </a:r>
            <a:endParaRPr lang="zh-CN" altLang="en-US" sz="1900" kern="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p:txBody>
      </p:sp>
      <p:sp>
        <p:nvSpPr>
          <p:cNvPr id="47" name="六边形 46"/>
          <p:cNvSpPr/>
          <p:nvPr/>
        </p:nvSpPr>
        <p:spPr>
          <a:xfrm>
            <a:off x="8615823" y="4077866"/>
            <a:ext cx="2591951" cy="2025151"/>
          </a:xfrm>
          <a:prstGeom prst="hexagon">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48" name="六边形 47"/>
          <p:cNvSpPr/>
          <p:nvPr/>
        </p:nvSpPr>
        <p:spPr>
          <a:xfrm>
            <a:off x="7633285" y="5261059"/>
            <a:ext cx="1045905" cy="841958"/>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49" name="TextBox 48"/>
          <p:cNvSpPr txBox="1"/>
          <p:nvPr/>
        </p:nvSpPr>
        <p:spPr>
          <a:xfrm>
            <a:off x="7801275" y="5238921"/>
            <a:ext cx="592392" cy="533604"/>
          </a:xfrm>
          <a:prstGeom prst="rect">
            <a:avLst/>
          </a:prstGeom>
          <a:noFill/>
        </p:spPr>
        <p:txBody>
          <a:bodyPr wrap="none" lIns="121917" tIns="60958" rIns="121917" bIns="60958" rtlCol="0">
            <a:spAutoFit/>
          </a:bodyPr>
          <a:lstStyle/>
          <a:p>
            <a:r>
              <a:rPr lang="en-US" altLang="zh-CN" b="1" dirty="0" smtClean="0">
                <a:solidFill>
                  <a:schemeClr val="bg1"/>
                </a:solidFill>
                <a:latin typeface="华文楷体" panose="02010600040101010101" pitchFamily="2" charset="-122"/>
                <a:ea typeface="华文楷体" panose="02010600040101010101" pitchFamily="2" charset="-122"/>
              </a:rPr>
              <a:t>02</a:t>
            </a:r>
            <a:endParaRPr lang="zh-CN" altLang="en-US" b="1" dirty="0">
              <a:solidFill>
                <a:schemeClr val="bg1"/>
              </a:solidFill>
              <a:latin typeface="华文楷体" panose="02010600040101010101" pitchFamily="2" charset="-122"/>
              <a:ea typeface="华文楷体" panose="02010600040101010101" pitchFamily="2" charset="-122"/>
            </a:endParaRPr>
          </a:p>
        </p:txBody>
      </p:sp>
      <p:sp>
        <p:nvSpPr>
          <p:cNvPr id="50" name="矩形 49"/>
          <p:cNvSpPr/>
          <p:nvPr/>
        </p:nvSpPr>
        <p:spPr>
          <a:xfrm flipH="1">
            <a:off x="262556" y="3717826"/>
            <a:ext cx="8416633" cy="625770"/>
          </a:xfrm>
          <a:prstGeom prst="rect">
            <a:avLst/>
          </a:prstGeom>
          <a:effectLst/>
        </p:spPr>
        <p:txBody>
          <a:bodyPr wrap="square" lIns="162520" tIns="81259" rIns="162520" bIns="81259">
            <a:spAutoFit/>
          </a:bodyPr>
          <a:lstStyle/>
          <a:p>
            <a:pPr marL="381000" indent="-381000">
              <a:lnSpc>
                <a:spcPct val="150000"/>
              </a:lnSpc>
              <a:buFont typeface="Arial" panose="020B0604020202020204" pitchFamily="34" charset="0"/>
              <a:buChar char="•"/>
            </a:pPr>
            <a:r>
              <a:rPr lang="zh-CN" altLang="en-US" sz="2000" b="1" dirty="0" smtClean="0">
                <a:solidFill>
                  <a:schemeClr val="tx1">
                    <a:lumMod val="75000"/>
                    <a:lumOff val="25000"/>
                  </a:schemeClr>
                </a:solidFill>
                <a:latin typeface="华文楷体" panose="02010600040101010101" pitchFamily="2" charset="-122"/>
                <a:ea typeface="华文楷体" panose="02010600040101010101" pitchFamily="2" charset="-122"/>
              </a:rPr>
              <a:t>随着合约出现停板，涨跌停板幅度扩大，交易保证金标准随之提高。</a:t>
            </a:r>
            <a:endParaRPr lang="en-US" altLang="zh-CN" sz="2000" b="1"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51" name="矩形 50"/>
          <p:cNvSpPr/>
          <p:nvPr/>
        </p:nvSpPr>
        <p:spPr>
          <a:xfrm>
            <a:off x="8015882" y="6204043"/>
            <a:ext cx="3551932" cy="466111"/>
          </a:xfrm>
          <a:prstGeom prst="rect">
            <a:avLst/>
          </a:prstGeom>
        </p:spPr>
        <p:txBody>
          <a:bodyPr wrap="square" lIns="162520" tIns="81259" rIns="162520" bIns="81259">
            <a:spAutoFit/>
          </a:bodyPr>
          <a:lstStyle/>
          <a:p>
            <a:pPr algn="r" defTabSz="1624330">
              <a:lnSpc>
                <a:spcPts val="2135"/>
              </a:lnSpc>
            </a:pPr>
            <a:r>
              <a:rPr lang="zh-CN" altLang="en-US" sz="2800" b="1" dirty="0" smtClean="0">
                <a:solidFill>
                  <a:schemeClr val="tx1">
                    <a:lumMod val="75000"/>
                    <a:lumOff val="25000"/>
                  </a:schemeClr>
                </a:solidFill>
                <a:latin typeface="华文楷体" panose="02010600040101010101" pitchFamily="2" charset="-122"/>
                <a:ea typeface="华文楷体" panose="02010600040101010101" pitchFamily="2" charset="-122"/>
              </a:rPr>
              <a:t>连续同方向涨跌停板</a:t>
            </a:r>
            <a:endParaRPr lang="en-US" altLang="zh-CN" sz="2800" b="1"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52" name="矩形 51"/>
          <p:cNvSpPr/>
          <p:nvPr/>
        </p:nvSpPr>
        <p:spPr>
          <a:xfrm>
            <a:off x="533105" y="2997746"/>
            <a:ext cx="3117150" cy="466111"/>
          </a:xfrm>
          <a:prstGeom prst="rect">
            <a:avLst/>
          </a:prstGeom>
        </p:spPr>
        <p:txBody>
          <a:bodyPr wrap="square" lIns="162520" tIns="81259" rIns="162520" bIns="81259">
            <a:spAutoFit/>
          </a:bodyPr>
          <a:lstStyle/>
          <a:p>
            <a:pPr algn="ctr" defTabSz="1624330">
              <a:lnSpc>
                <a:spcPts val="2135"/>
              </a:lnSpc>
            </a:pPr>
            <a:r>
              <a:rPr lang="zh-CN" altLang="en-US" sz="2800" b="1" dirty="0" smtClean="0">
                <a:solidFill>
                  <a:schemeClr val="tx1">
                    <a:lumMod val="75000"/>
                    <a:lumOff val="25000"/>
                  </a:schemeClr>
                </a:solidFill>
                <a:latin typeface="华文楷体" panose="02010600040101010101" pitchFamily="2" charset="-122"/>
                <a:ea typeface="华文楷体" panose="02010600040101010101" pitchFamily="2" charset="-122"/>
              </a:rPr>
              <a:t>涨跌停板</a:t>
            </a:r>
            <a:endParaRPr lang="en-US" altLang="zh-CN" sz="2800" b="1" dirty="0">
              <a:solidFill>
                <a:schemeClr val="tx1">
                  <a:lumMod val="75000"/>
                  <a:lumOff val="25000"/>
                </a:schemeClr>
              </a:solidFill>
              <a:latin typeface="华文楷体" panose="02010600040101010101" pitchFamily="2" charset="-122"/>
              <a:ea typeface="华文楷体" panose="02010600040101010101" pitchFamily="2" charset="-122"/>
            </a:endParaRPr>
          </a:p>
        </p:txBody>
      </p:sp>
      <p:graphicFrame>
        <p:nvGraphicFramePr>
          <p:cNvPr id="59" name="表格 58"/>
          <p:cNvGraphicFramePr>
            <a:graphicFrameLocks noGrp="1"/>
          </p:cNvGraphicFramePr>
          <p:nvPr/>
        </p:nvGraphicFramePr>
        <p:xfrm>
          <a:off x="5142825" y="2228402"/>
          <a:ext cx="5488886" cy="1112778"/>
        </p:xfrm>
        <a:graphic>
          <a:graphicData uri="http://schemas.openxmlformats.org/drawingml/2006/table">
            <a:tbl>
              <a:tblPr firstRow="1" firstCol="1" bandRow="1">
                <a:tableStyleId>{74C1A8A3-306A-4EB7-A6B1-4F7E0EB9C5D6}</a:tableStyleId>
              </a:tblPr>
              <a:tblGrid>
                <a:gridCol w="3040613"/>
                <a:gridCol w="2448273"/>
              </a:tblGrid>
              <a:tr h="37092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rPr>
                        <a:t>交割月份以前的月份</a:t>
                      </a:r>
                      <a:endParaRPr lang="en-US" altLang="en-US" sz="1800" kern="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nchor="ctr"/>
                </a:tc>
                <a:tc>
                  <a:txBody>
                    <a:bodyPr/>
                    <a:lstStyle/>
                    <a:p>
                      <a:r>
                        <a:rPr lang="en-US" altLang="zh-CN" sz="1800" b="1" kern="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rPr>
                        <a:t>4%</a:t>
                      </a:r>
                      <a:endParaRPr lang="zh-CN" altLang="en-US" sz="1800" b="1" kern="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nchor="ctr"/>
                </a:tc>
              </a:tr>
              <a:tr h="370926">
                <a:tc>
                  <a:txBody>
                    <a:bodyPr/>
                    <a:lstStyle/>
                    <a:p>
                      <a:r>
                        <a:rPr lang="zh-CN" altLang="en-US" sz="1800" b="1" kern="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rPr>
                        <a:t>新合约上市</a:t>
                      </a:r>
                      <a:endParaRPr lang="zh-CN" altLang="en-US" sz="1800" b="1" kern="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nchor="ctr"/>
                </a:tc>
                <a:tc>
                  <a:txBody>
                    <a:bodyPr/>
                    <a:lstStyle/>
                    <a:p>
                      <a:r>
                        <a:rPr lang="en-US" altLang="zh-CN" sz="1800" b="1" kern="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rPr>
                        <a:t>8%</a:t>
                      </a:r>
                      <a:endParaRPr lang="zh-CN" altLang="en-US" sz="1800" b="1" kern="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nchor="ctr"/>
                </a:tc>
              </a:tr>
              <a:tr h="370926">
                <a:tc>
                  <a:txBody>
                    <a:bodyPr/>
                    <a:lstStyle/>
                    <a:p>
                      <a:r>
                        <a:rPr lang="zh-CN" altLang="en-US" sz="1800" b="1" kern="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rPr>
                        <a:t>交割月份</a:t>
                      </a:r>
                      <a:endParaRPr lang="zh-CN" altLang="en-US" sz="1800" b="1" kern="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nchor="ctr"/>
                </a:tc>
                <a:tc>
                  <a:txBody>
                    <a:bodyPr/>
                    <a:lstStyle/>
                    <a:p>
                      <a:r>
                        <a:rPr lang="en-US" altLang="zh-CN" sz="1800" b="1" kern="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rPr>
                        <a:t>6%</a:t>
                      </a:r>
                      <a:endParaRPr lang="zh-CN" altLang="en-US" sz="1800" b="1" kern="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nchor="ctr"/>
                </a:tc>
              </a:tr>
            </a:tbl>
          </a:graphicData>
        </a:graphic>
      </p:graphicFrame>
      <p:graphicFrame>
        <p:nvGraphicFramePr>
          <p:cNvPr id="60" name="表格 59"/>
          <p:cNvGraphicFramePr>
            <a:graphicFrameLocks noGrp="1"/>
          </p:cNvGraphicFramePr>
          <p:nvPr/>
        </p:nvGraphicFramePr>
        <p:xfrm>
          <a:off x="761865" y="4281163"/>
          <a:ext cx="6773501" cy="1327998"/>
        </p:xfrm>
        <a:graphic>
          <a:graphicData uri="http://schemas.openxmlformats.org/drawingml/2006/table">
            <a:tbl>
              <a:tblPr firstRow="1" firstCol="1" bandRow="1">
                <a:tableStyleId>{6E25E649-3F16-4E02-A733-19D2CDBF48F0}</a:tableStyleId>
              </a:tblPr>
              <a:tblGrid>
                <a:gridCol w="1827224"/>
                <a:gridCol w="1368747"/>
                <a:gridCol w="1767640"/>
                <a:gridCol w="1809890"/>
              </a:tblGrid>
              <a:tr h="404908">
                <a:tc>
                  <a:txBody>
                    <a:bodyPr/>
                    <a:lstStyle/>
                    <a:p>
                      <a:endParaRPr lang="zh-CN" altLang="en-US" sz="2800" dirty="0">
                        <a:latin typeface="华文楷体" panose="02010600040101010101" pitchFamily="2" charset="-122"/>
                        <a:ea typeface="华文楷体" panose="02010600040101010101" pitchFamily="2" charset="-122"/>
                      </a:endParaRPr>
                    </a:p>
                  </a:txBody>
                  <a:tcPr marL="121904" marR="121904" marT="45731" marB="45731"/>
                </a:tc>
                <a:tc>
                  <a:txBody>
                    <a:bodyPr/>
                    <a:lstStyle/>
                    <a:p>
                      <a:pPr algn="l">
                        <a:lnSpc>
                          <a:spcPts val="2900"/>
                        </a:lnSpc>
                        <a:spcAft>
                          <a:spcPts val="0"/>
                        </a:spcAft>
                      </a:pPr>
                      <a:r>
                        <a:rPr lang="zh-CN" altLang="en-US" sz="1800" kern="0" dirty="0" smtClean="0">
                          <a:latin typeface="华文楷体" panose="02010600040101010101" pitchFamily="2" charset="-122"/>
                          <a:ea typeface="华文楷体" panose="02010600040101010101" pitchFamily="2" charset="-122"/>
                        </a:rPr>
                        <a:t>第一</a:t>
                      </a:r>
                      <a:r>
                        <a:rPr lang="zh-CN" altLang="en-US" sz="1800" kern="0" dirty="0">
                          <a:latin typeface="华文楷体" panose="02010600040101010101" pitchFamily="2" charset="-122"/>
                          <a:ea typeface="华文楷体" panose="02010600040101010101" pitchFamily="2" charset="-122"/>
                        </a:rPr>
                        <a:t>个停板</a:t>
                      </a:r>
                      <a:endParaRPr lang="zh-CN" altLang="en-US" sz="1800" b="1" kern="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82391" marR="82391" marT="0" marB="0"/>
                </a:tc>
                <a:tc>
                  <a:txBody>
                    <a:bodyPr/>
                    <a:lstStyle/>
                    <a:p>
                      <a:pPr algn="l">
                        <a:lnSpc>
                          <a:spcPts val="2900"/>
                        </a:lnSpc>
                        <a:spcAft>
                          <a:spcPts val="0"/>
                        </a:spcAft>
                      </a:pPr>
                      <a:r>
                        <a:rPr lang="zh-CN" altLang="en-US" sz="1800" kern="0" dirty="0" smtClean="0">
                          <a:latin typeface="华文楷体" panose="02010600040101010101" pitchFamily="2" charset="-122"/>
                          <a:ea typeface="华文楷体" panose="02010600040101010101" pitchFamily="2" charset="-122"/>
                        </a:rPr>
                        <a:t>第二</a:t>
                      </a:r>
                      <a:r>
                        <a:rPr lang="zh-CN" altLang="en-US" sz="1800" kern="0" dirty="0">
                          <a:latin typeface="华文楷体" panose="02010600040101010101" pitchFamily="2" charset="-122"/>
                          <a:ea typeface="华文楷体" panose="02010600040101010101" pitchFamily="2" charset="-122"/>
                        </a:rPr>
                        <a:t>个停板</a:t>
                      </a:r>
                      <a:endParaRPr lang="zh-CN" altLang="en-US" sz="1800" b="1" kern="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82391" marR="82391" marT="0" marB="0"/>
                </a:tc>
                <a:tc>
                  <a:txBody>
                    <a:bodyPr/>
                    <a:lstStyle/>
                    <a:p>
                      <a:pPr algn="l">
                        <a:lnSpc>
                          <a:spcPts val="2900"/>
                        </a:lnSpc>
                        <a:spcAft>
                          <a:spcPts val="0"/>
                        </a:spcAft>
                      </a:pPr>
                      <a:r>
                        <a:rPr lang="zh-CN" altLang="en-US" sz="1800" kern="0" dirty="0" smtClean="0">
                          <a:latin typeface="华文楷体" panose="02010600040101010101" pitchFamily="2" charset="-122"/>
                          <a:ea typeface="华文楷体" panose="02010600040101010101" pitchFamily="2" charset="-122"/>
                        </a:rPr>
                        <a:t>第三</a:t>
                      </a:r>
                      <a:r>
                        <a:rPr lang="zh-CN" altLang="en-US" sz="1800" kern="0" dirty="0">
                          <a:latin typeface="华文楷体" panose="02010600040101010101" pitchFamily="2" charset="-122"/>
                          <a:ea typeface="华文楷体" panose="02010600040101010101" pitchFamily="2" charset="-122"/>
                        </a:rPr>
                        <a:t>个停板</a:t>
                      </a:r>
                      <a:endParaRPr lang="zh-CN" altLang="en-US" sz="1800" b="1" kern="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82391" marR="82391" marT="0" marB="0"/>
                </a:tc>
              </a:tr>
              <a:tr h="404908">
                <a:tc>
                  <a:txBody>
                    <a:bodyPr/>
                    <a:lstStyle/>
                    <a:p>
                      <a:pPr marL="0" algn="l" defTabSz="914400" rtl="0" eaLnBrk="1" latinLnBrk="0" hangingPunct="1">
                        <a:lnSpc>
                          <a:spcPts val="2900"/>
                        </a:lnSpc>
                        <a:spcAft>
                          <a:spcPts val="0"/>
                        </a:spcAft>
                      </a:pPr>
                      <a:r>
                        <a:rPr lang="zh-CN" altLang="en-US" sz="1800" kern="0" dirty="0">
                          <a:latin typeface="华文楷体" panose="02010600040101010101" pitchFamily="2" charset="-122"/>
                          <a:ea typeface="华文楷体" panose="02010600040101010101" pitchFamily="2" charset="-122"/>
                        </a:rPr>
                        <a:t>涨跌停板幅度</a:t>
                      </a:r>
                      <a:endParaRPr lang="zh-CN" altLang="en-US" sz="1800" b="1" kern="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82391" marR="82391" marT="0" marB="0"/>
                </a:tc>
                <a:tc>
                  <a:txBody>
                    <a:bodyPr/>
                    <a:lstStyle/>
                    <a:p>
                      <a:pPr algn="l">
                        <a:lnSpc>
                          <a:spcPts val="2900"/>
                        </a:lnSpc>
                        <a:spcAft>
                          <a:spcPts val="0"/>
                        </a:spcAft>
                      </a:pPr>
                      <a:r>
                        <a:rPr lang="en-US" altLang="en-US" sz="1800" kern="0" dirty="0">
                          <a:latin typeface="华文楷体" panose="02010600040101010101" pitchFamily="2" charset="-122"/>
                          <a:ea typeface="华文楷体" panose="02010600040101010101" pitchFamily="2" charset="-122"/>
                        </a:rPr>
                        <a:t>P </a:t>
                      </a:r>
                      <a:endParaRPr lang="zh-CN" altLang="en-US" sz="1800" b="1" kern="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82391" marR="82391" marT="0" marB="0" anchor="ctr"/>
                </a:tc>
                <a:tc>
                  <a:txBody>
                    <a:bodyPr/>
                    <a:lstStyle/>
                    <a:p>
                      <a:pPr algn="l">
                        <a:lnSpc>
                          <a:spcPts val="2900"/>
                        </a:lnSpc>
                        <a:spcAft>
                          <a:spcPts val="0"/>
                        </a:spcAft>
                      </a:pPr>
                      <a:r>
                        <a:rPr lang="en-US" altLang="en-US" sz="1800" kern="0" dirty="0">
                          <a:latin typeface="华文楷体" panose="02010600040101010101" pitchFamily="2" charset="-122"/>
                          <a:ea typeface="华文楷体" panose="02010600040101010101" pitchFamily="2" charset="-122"/>
                        </a:rPr>
                        <a:t>P+3%</a:t>
                      </a:r>
                      <a:endParaRPr lang="zh-CN" altLang="en-US" sz="1800" b="1" kern="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82391" marR="82391" marT="0" marB="0" anchor="ctr"/>
                </a:tc>
                <a:tc>
                  <a:txBody>
                    <a:bodyPr/>
                    <a:lstStyle/>
                    <a:p>
                      <a:pPr algn="l">
                        <a:lnSpc>
                          <a:spcPts val="2900"/>
                        </a:lnSpc>
                        <a:spcAft>
                          <a:spcPts val="0"/>
                        </a:spcAft>
                      </a:pPr>
                      <a:r>
                        <a:rPr lang="en-US" altLang="en-US" sz="1800" kern="0" dirty="0">
                          <a:latin typeface="华文楷体" panose="02010600040101010101" pitchFamily="2" charset="-122"/>
                          <a:ea typeface="华文楷体" panose="02010600040101010101" pitchFamily="2" charset="-122"/>
                        </a:rPr>
                        <a:t>P+5%</a:t>
                      </a:r>
                      <a:endParaRPr lang="zh-CN" altLang="en-US" sz="1800" b="1" kern="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82391" marR="82391" marT="0" marB="0" anchor="ctr"/>
                </a:tc>
              </a:tr>
              <a:tr h="404908">
                <a:tc>
                  <a:txBody>
                    <a:bodyPr/>
                    <a:lstStyle/>
                    <a:p>
                      <a:pPr marL="0" algn="l" defTabSz="914400" rtl="0" eaLnBrk="1" latinLnBrk="0" hangingPunct="1">
                        <a:lnSpc>
                          <a:spcPts val="2900"/>
                        </a:lnSpc>
                        <a:spcAft>
                          <a:spcPts val="0"/>
                        </a:spcAft>
                      </a:pPr>
                      <a:r>
                        <a:rPr lang="zh-CN" altLang="en-US" sz="1800" kern="0" dirty="0" smtClean="0">
                          <a:latin typeface="华文楷体" panose="02010600040101010101" pitchFamily="2" charset="-122"/>
                          <a:ea typeface="华文楷体" panose="02010600040101010101" pitchFamily="2" charset="-122"/>
                        </a:rPr>
                        <a:t>交易</a:t>
                      </a:r>
                      <a:r>
                        <a:rPr lang="zh-CN" altLang="en-US" sz="1800" kern="0" dirty="0">
                          <a:latin typeface="华文楷体" panose="02010600040101010101" pitchFamily="2" charset="-122"/>
                          <a:ea typeface="华文楷体" panose="02010600040101010101" pitchFamily="2" charset="-122"/>
                        </a:rPr>
                        <a:t>保证金标准</a:t>
                      </a:r>
                      <a:endParaRPr lang="zh-CN" altLang="en-US" sz="1800" b="1" kern="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82391" marR="82391" marT="0" marB="0"/>
                </a:tc>
                <a:tc>
                  <a:txBody>
                    <a:bodyPr/>
                    <a:lstStyle/>
                    <a:p>
                      <a:pPr algn="l">
                        <a:lnSpc>
                          <a:spcPts val="2900"/>
                        </a:lnSpc>
                        <a:spcAft>
                          <a:spcPts val="0"/>
                        </a:spcAft>
                      </a:pPr>
                      <a:r>
                        <a:rPr lang="en-US" altLang="en-US" sz="1800" kern="0" dirty="0">
                          <a:latin typeface="华文楷体" panose="02010600040101010101" pitchFamily="2" charset="-122"/>
                          <a:ea typeface="华文楷体" panose="02010600040101010101" pitchFamily="2" charset="-122"/>
                        </a:rPr>
                        <a:t>M</a:t>
                      </a:r>
                      <a:endParaRPr lang="zh-CN" altLang="en-US" sz="1800" b="1" kern="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82391" marR="82391" marT="0" marB="0" anchor="ctr"/>
                </a:tc>
                <a:tc>
                  <a:txBody>
                    <a:bodyPr/>
                    <a:lstStyle/>
                    <a:p>
                      <a:pPr algn="l">
                        <a:lnSpc>
                          <a:spcPts val="2900"/>
                        </a:lnSpc>
                        <a:spcAft>
                          <a:spcPts val="0"/>
                        </a:spcAft>
                      </a:pPr>
                      <a:r>
                        <a:rPr lang="en-US" altLang="en-US" sz="1800" kern="0" dirty="0">
                          <a:latin typeface="华文楷体" panose="02010600040101010101" pitchFamily="2" charset="-122"/>
                          <a:ea typeface="华文楷体" panose="02010600040101010101" pitchFamily="2" charset="-122"/>
                        </a:rPr>
                        <a:t>Max[M</a:t>
                      </a:r>
                      <a:r>
                        <a:rPr lang="zh-CN" altLang="en-US" sz="1800" kern="0" dirty="0">
                          <a:latin typeface="华文楷体" panose="02010600040101010101" pitchFamily="2" charset="-122"/>
                          <a:ea typeface="华文楷体" panose="02010600040101010101" pitchFamily="2" charset="-122"/>
                        </a:rPr>
                        <a:t>，</a:t>
                      </a:r>
                      <a:r>
                        <a:rPr lang="en-US" altLang="en-US" sz="1800" kern="0" dirty="0">
                          <a:latin typeface="华文楷体" panose="02010600040101010101" pitchFamily="2" charset="-122"/>
                          <a:ea typeface="华文楷体" panose="02010600040101010101" pitchFamily="2" charset="-122"/>
                        </a:rPr>
                        <a:t>P+5%]</a:t>
                      </a:r>
                      <a:endParaRPr lang="zh-CN" altLang="en-US" sz="1800" b="1" kern="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82391" marR="82391" marT="0" marB="0" anchor="ctr"/>
                </a:tc>
                <a:tc>
                  <a:txBody>
                    <a:bodyPr/>
                    <a:lstStyle/>
                    <a:p>
                      <a:pPr algn="l">
                        <a:lnSpc>
                          <a:spcPts val="2900"/>
                        </a:lnSpc>
                        <a:spcAft>
                          <a:spcPts val="0"/>
                        </a:spcAft>
                      </a:pPr>
                      <a:r>
                        <a:rPr lang="en-US" altLang="en-US" sz="1800" kern="0" dirty="0">
                          <a:latin typeface="华文楷体" panose="02010600040101010101" pitchFamily="2" charset="-122"/>
                          <a:ea typeface="华文楷体" panose="02010600040101010101" pitchFamily="2" charset="-122"/>
                        </a:rPr>
                        <a:t>Max[M1</a:t>
                      </a:r>
                      <a:r>
                        <a:rPr lang="zh-CN" altLang="en-US" sz="1800" kern="0" dirty="0" smtClean="0">
                          <a:latin typeface="华文楷体" panose="02010600040101010101" pitchFamily="2" charset="-122"/>
                          <a:ea typeface="华文楷体" panose="02010600040101010101" pitchFamily="2" charset="-122"/>
                        </a:rPr>
                        <a:t>，</a:t>
                      </a:r>
                      <a:r>
                        <a:rPr lang="en-US" altLang="en-US" sz="1800" kern="0" dirty="0" smtClean="0">
                          <a:latin typeface="华文楷体" panose="02010600040101010101" pitchFamily="2" charset="-122"/>
                          <a:ea typeface="华文楷体" panose="02010600040101010101" pitchFamily="2" charset="-122"/>
                        </a:rPr>
                        <a:t>P+7</a:t>
                      </a:r>
                      <a:r>
                        <a:rPr lang="en-US" altLang="en-US" sz="1800" kern="0" dirty="0">
                          <a:latin typeface="华文楷体" panose="02010600040101010101" pitchFamily="2" charset="-122"/>
                          <a:ea typeface="华文楷体" panose="02010600040101010101" pitchFamily="2" charset="-122"/>
                        </a:rPr>
                        <a:t>%]</a:t>
                      </a:r>
                      <a:endParaRPr lang="zh-CN" altLang="en-US" sz="1800" b="1" kern="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82391" marR="82391" marT="0" marB="0" anchor="ctr"/>
                </a:tc>
              </a:tr>
            </a:tbl>
          </a:graphicData>
        </a:graphic>
      </p:graphicFrame>
      <p:sp>
        <p:nvSpPr>
          <p:cNvPr id="2" name="标题 1"/>
          <p:cNvSpPr>
            <a:spLocks noGrp="1"/>
          </p:cNvSpPr>
          <p:nvPr>
            <p:ph type="title"/>
          </p:nvPr>
        </p:nvSpPr>
        <p:spPr/>
        <p:txBody>
          <a:bodyPr/>
          <a:lstStyle/>
          <a:p>
            <a:r>
              <a:rPr lang="zh-CN" altLang="en-US" dirty="0"/>
              <a:t>涨跌停板</a:t>
            </a:r>
            <a:r>
              <a:rPr lang="zh-CN" altLang="en-US" dirty="0" smtClean="0"/>
              <a:t>管理</a:t>
            </a:r>
            <a:endParaRPr lang="zh-CN" altLang="en-US" dirty="0"/>
          </a:p>
        </p:txBody>
      </p:sp>
      <p:sp>
        <p:nvSpPr>
          <p:cNvPr id="15" name="TextBox 14"/>
          <p:cNvSpPr txBox="1"/>
          <p:nvPr/>
        </p:nvSpPr>
        <p:spPr>
          <a:xfrm>
            <a:off x="731251" y="5613841"/>
            <a:ext cx="6804115" cy="1200329"/>
          </a:xfrm>
          <a:prstGeom prst="rect">
            <a:avLst/>
          </a:prstGeom>
          <a:noFill/>
          <a:ln w="9525">
            <a:solidFill>
              <a:schemeClr val="accent1"/>
            </a:solidFill>
          </a:ln>
        </p:spPr>
        <p:txBody>
          <a:bodyPr wrap="square" rtlCol="0">
            <a:spAutoFit/>
          </a:bodyPr>
          <a:lstStyle/>
          <a:p>
            <a:pPr>
              <a:lnSpc>
                <a:spcPct val="150000"/>
              </a:lnSpc>
            </a:pPr>
            <a:r>
              <a:rPr lang="zh-CN" altLang="en-US" sz="1600" b="1" dirty="0" smtClean="0">
                <a:latin typeface="华文楷体" panose="02010600040101010101" pitchFamily="2" charset="-122"/>
                <a:ea typeface="华文楷体" panose="02010600040101010101" pitchFamily="2" charset="-122"/>
              </a:rPr>
              <a:t>举例说明：例如铁矿石品种交易保证金为</a:t>
            </a:r>
            <a:r>
              <a:rPr lang="en-US" altLang="zh-CN" sz="1600" b="1" dirty="0" smtClean="0">
                <a:latin typeface="华文楷体" panose="02010600040101010101" pitchFamily="2" charset="-122"/>
                <a:ea typeface="华文楷体" panose="02010600040101010101" pitchFamily="2" charset="-122"/>
              </a:rPr>
              <a:t>10%</a:t>
            </a:r>
            <a:r>
              <a:rPr lang="zh-CN" altLang="en-US" sz="1600" b="1" dirty="0" smtClean="0">
                <a:latin typeface="华文楷体" panose="02010600040101010101" pitchFamily="2" charset="-122"/>
                <a:ea typeface="华文楷体" panose="02010600040101010101" pitchFamily="2" charset="-122"/>
              </a:rPr>
              <a:t>，</a:t>
            </a:r>
            <a:r>
              <a:rPr lang="zh-CN" altLang="en-US" sz="1600" b="1" dirty="0">
                <a:latin typeface="华文楷体" panose="02010600040101010101" pitchFamily="2" charset="-122"/>
                <a:ea typeface="华文楷体" panose="02010600040101010101" pitchFamily="2" charset="-122"/>
              </a:rPr>
              <a:t>涨跌</a:t>
            </a:r>
            <a:r>
              <a:rPr lang="zh-CN" altLang="en-US" sz="1600" b="1" dirty="0" smtClean="0">
                <a:latin typeface="华文楷体" panose="02010600040101010101" pitchFamily="2" charset="-122"/>
                <a:ea typeface="华文楷体" panose="02010600040101010101" pitchFamily="2" charset="-122"/>
              </a:rPr>
              <a:t>停板为</a:t>
            </a:r>
            <a:r>
              <a:rPr lang="en-US" altLang="zh-CN" sz="1600" b="1" dirty="0">
                <a:latin typeface="华文楷体" panose="02010600040101010101" pitchFamily="2" charset="-122"/>
                <a:ea typeface="华文楷体" panose="02010600040101010101" pitchFamily="2" charset="-122"/>
              </a:rPr>
              <a:t>8</a:t>
            </a:r>
            <a:r>
              <a:rPr lang="en-US" altLang="zh-CN" sz="1600" b="1" dirty="0" smtClean="0">
                <a:latin typeface="华文楷体" panose="02010600040101010101" pitchFamily="2" charset="-122"/>
                <a:ea typeface="华文楷体" panose="02010600040101010101" pitchFamily="2" charset="-122"/>
              </a:rPr>
              <a:t>%</a:t>
            </a:r>
            <a:endParaRPr lang="en-US" altLang="zh-CN" sz="1600" b="1" dirty="0" smtClean="0">
              <a:latin typeface="华文楷体" panose="02010600040101010101" pitchFamily="2" charset="-122"/>
              <a:ea typeface="华文楷体" panose="02010600040101010101" pitchFamily="2" charset="-122"/>
            </a:endParaRPr>
          </a:p>
          <a:p>
            <a:pPr>
              <a:lnSpc>
                <a:spcPct val="150000"/>
              </a:lnSpc>
            </a:pPr>
            <a:r>
              <a:rPr lang="zh-CN" altLang="en-US" sz="1600" b="1" dirty="0" smtClean="0">
                <a:latin typeface="华文楷体" panose="02010600040101010101" pitchFamily="2" charset="-122"/>
                <a:ea typeface="华文楷体" panose="02010600040101010101" pitchFamily="2" charset="-122"/>
              </a:rPr>
              <a:t>第二个</a:t>
            </a:r>
            <a:r>
              <a:rPr lang="zh-CN" altLang="en-US" sz="1600" b="1" dirty="0">
                <a:latin typeface="华文楷体" panose="02010600040101010101" pitchFamily="2" charset="-122"/>
                <a:ea typeface="华文楷体" panose="02010600040101010101" pitchFamily="2" charset="-122"/>
              </a:rPr>
              <a:t>停</a:t>
            </a:r>
            <a:r>
              <a:rPr lang="zh-CN" altLang="en-US" sz="1600" b="1" dirty="0" smtClean="0">
                <a:latin typeface="华文楷体" panose="02010600040101010101" pitchFamily="2" charset="-122"/>
                <a:ea typeface="华文楷体" panose="02010600040101010101" pitchFamily="2" charset="-122"/>
              </a:rPr>
              <a:t>板 涨跌停板为</a:t>
            </a:r>
            <a:r>
              <a:rPr lang="en-US" altLang="zh-CN" sz="1600" b="1" dirty="0" smtClean="0">
                <a:latin typeface="华文楷体" panose="02010600040101010101" pitchFamily="2" charset="-122"/>
                <a:ea typeface="华文楷体" panose="02010600040101010101" pitchFamily="2" charset="-122"/>
              </a:rPr>
              <a:t>8+3=11%</a:t>
            </a:r>
            <a:r>
              <a:rPr lang="zh-CN" altLang="en-US" sz="1600" b="1" dirty="0" smtClean="0">
                <a:latin typeface="华文楷体" panose="02010600040101010101" pitchFamily="2" charset="-122"/>
                <a:ea typeface="华文楷体" panose="02010600040101010101" pitchFamily="2" charset="-122"/>
              </a:rPr>
              <a:t>，交易保证金为</a:t>
            </a:r>
            <a:r>
              <a:rPr lang="en-US" altLang="zh-CN" sz="1600" b="1" dirty="0" smtClean="0">
                <a:latin typeface="华文楷体" panose="02010600040101010101" pitchFamily="2" charset="-122"/>
                <a:ea typeface="华文楷体" panose="02010600040101010101" pitchFamily="2" charset="-122"/>
              </a:rPr>
              <a:t>Max(13%,10%)=13%</a:t>
            </a:r>
            <a:endParaRPr lang="en-US" altLang="zh-CN" sz="1600" b="1" dirty="0" smtClean="0">
              <a:latin typeface="华文楷体" panose="02010600040101010101" pitchFamily="2" charset="-122"/>
              <a:ea typeface="华文楷体" panose="02010600040101010101" pitchFamily="2" charset="-122"/>
            </a:endParaRPr>
          </a:p>
          <a:p>
            <a:pPr>
              <a:lnSpc>
                <a:spcPct val="150000"/>
              </a:lnSpc>
            </a:pPr>
            <a:r>
              <a:rPr lang="zh-CN" altLang="en-US" sz="1600" b="1" dirty="0">
                <a:latin typeface="华文楷体" panose="02010600040101010101" pitchFamily="2" charset="-122"/>
                <a:ea typeface="华文楷体" panose="02010600040101010101" pitchFamily="2" charset="-122"/>
              </a:rPr>
              <a:t>第三</a:t>
            </a:r>
            <a:r>
              <a:rPr lang="zh-CN" altLang="en-US" sz="1600" b="1" dirty="0" smtClean="0">
                <a:latin typeface="华文楷体" panose="02010600040101010101" pitchFamily="2" charset="-122"/>
                <a:ea typeface="华文楷体" panose="02010600040101010101" pitchFamily="2" charset="-122"/>
              </a:rPr>
              <a:t>个停板 涨跌停板为</a:t>
            </a:r>
            <a:r>
              <a:rPr lang="en-US" altLang="zh-CN" sz="1600" b="1" dirty="0" smtClean="0">
                <a:latin typeface="华文楷体" panose="02010600040101010101" pitchFamily="2" charset="-122"/>
                <a:ea typeface="华文楷体" panose="02010600040101010101" pitchFamily="2" charset="-122"/>
              </a:rPr>
              <a:t>8+5=13%</a:t>
            </a:r>
            <a:r>
              <a:rPr lang="zh-CN" altLang="en-US" sz="1600" b="1" dirty="0" smtClean="0">
                <a:latin typeface="华文楷体" panose="02010600040101010101" pitchFamily="2" charset="-122"/>
                <a:ea typeface="华文楷体" panose="02010600040101010101" pitchFamily="2" charset="-122"/>
              </a:rPr>
              <a:t>，交易保证金为</a:t>
            </a:r>
            <a:r>
              <a:rPr lang="en-US" altLang="zh-CN" sz="1600" b="1" dirty="0" smtClean="0">
                <a:latin typeface="华文楷体" panose="02010600040101010101" pitchFamily="2" charset="-122"/>
                <a:ea typeface="华文楷体" panose="02010600040101010101" pitchFamily="2" charset="-122"/>
              </a:rPr>
              <a:t>Max(15%,13%)=15%</a:t>
            </a:r>
            <a:endParaRPr lang="zh-CN" altLang="en-US" sz="1600" b="1"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66614" y="1053530"/>
            <a:ext cx="2092875" cy="492438"/>
          </a:xfrm>
          <a:prstGeom prst="rect">
            <a:avLst/>
          </a:prstGeom>
        </p:spPr>
        <p:txBody>
          <a:bodyPr wrap="none" lIns="121917" tIns="60958" rIns="121917" bIns="60958">
            <a:spAutoFit/>
          </a:bodyPr>
          <a:lstStyle/>
          <a:p>
            <a:r>
              <a:rPr lang="zh-CN" altLang="en-US" sz="2400" b="1" dirty="0" smtClean="0">
                <a:latin typeface="华文楷体" panose="02010600040101010101" pitchFamily="2" charset="-122"/>
                <a:ea typeface="华文楷体" panose="02010600040101010101" pitchFamily="2" charset="-122"/>
              </a:rPr>
              <a:t>交易限额制度</a:t>
            </a:r>
            <a:endParaRPr lang="zh-CN" altLang="en-US" sz="2400" b="1" dirty="0">
              <a:latin typeface="华文楷体" panose="02010600040101010101" pitchFamily="2" charset="-122"/>
              <a:ea typeface="华文楷体" panose="02010600040101010101" pitchFamily="2" charset="-122"/>
            </a:endParaRPr>
          </a:p>
        </p:txBody>
      </p:sp>
      <p:sp>
        <p:nvSpPr>
          <p:cNvPr id="8" name="TextBox 7"/>
          <p:cNvSpPr txBox="1"/>
          <p:nvPr/>
        </p:nvSpPr>
        <p:spPr>
          <a:xfrm>
            <a:off x="766614" y="1557586"/>
            <a:ext cx="9649072" cy="1661989"/>
          </a:xfrm>
          <a:prstGeom prst="rect">
            <a:avLst/>
          </a:prstGeom>
        </p:spPr>
        <p:style>
          <a:lnRef idx="2">
            <a:schemeClr val="accent1"/>
          </a:lnRef>
          <a:fillRef idx="1">
            <a:schemeClr val="lt1"/>
          </a:fillRef>
          <a:effectRef idx="0">
            <a:schemeClr val="accent1"/>
          </a:effectRef>
          <a:fontRef idx="minor">
            <a:schemeClr val="dk1"/>
          </a:fontRef>
        </p:style>
        <p:txBody>
          <a:bodyPr wrap="square" lIns="121917" tIns="60958" rIns="121917" bIns="60958" rtlCol="0">
            <a:spAutoFit/>
          </a:bodyPr>
          <a:lstStyle/>
          <a:p>
            <a:r>
              <a:rPr kumimoji="1" lang="zh-CN" altLang="en-US" sz="2000" kern="0" dirty="0" smtClean="0">
                <a:solidFill>
                  <a:schemeClr val="tx1"/>
                </a:solidFill>
                <a:latin typeface="华文楷体" panose="02010600040101010101" pitchFamily="2" charset="-122"/>
                <a:ea typeface="华文楷体" panose="02010600040101010101" pitchFamily="2" charset="-122"/>
              </a:rPr>
              <a:t>交易限额是指交易所规定会员或者客户对某一合约在某一期限内开仓的最大数量。交易所可以根据市场情况，对不同上市品种、合约，对部分或者全部的会员、客户，制定交易限额。</a:t>
            </a:r>
            <a:endParaRPr kumimoji="1" lang="en-US" altLang="zh-CN" sz="2000" kern="0" dirty="0" smtClean="0">
              <a:solidFill>
                <a:schemeClr val="tx1"/>
              </a:solidFill>
              <a:latin typeface="华文楷体" panose="02010600040101010101" pitchFamily="2" charset="-122"/>
              <a:ea typeface="华文楷体" panose="02010600040101010101" pitchFamily="2" charset="-122"/>
            </a:endParaRPr>
          </a:p>
          <a:p>
            <a:pPr marL="0" lvl="1" indent="0"/>
            <a:r>
              <a:rPr kumimoji="1" lang="zh-CN" altLang="en-US" sz="2000" kern="0" dirty="0">
                <a:solidFill>
                  <a:schemeClr val="tx1"/>
                </a:solidFill>
                <a:latin typeface="华文楷体" panose="02010600040101010101" pitchFamily="2" charset="-122"/>
                <a:ea typeface="华文楷体" panose="02010600040101010101" pitchFamily="2" charset="-122"/>
              </a:rPr>
              <a:t>对超过交易限额的非期货公司会员或者客户，交易所可以采取电话提示、要求报告情况、要求提交书面承诺、列入重点监管名单、暂停开仓交易等措施</a:t>
            </a:r>
            <a:r>
              <a:rPr kumimoji="1" lang="zh-CN" altLang="en-US" sz="2000" kern="0" dirty="0" smtClean="0">
                <a:solidFill>
                  <a:schemeClr val="tx1"/>
                </a:solidFill>
                <a:latin typeface="华文楷体" panose="02010600040101010101" pitchFamily="2" charset="-122"/>
                <a:ea typeface="华文楷体" panose="02010600040101010101" pitchFamily="2" charset="-122"/>
              </a:rPr>
              <a:t>。</a:t>
            </a:r>
            <a:endParaRPr kumimoji="1" lang="zh-CN" altLang="en-US" sz="2000" kern="0" dirty="0">
              <a:solidFill>
                <a:schemeClr val="tx1"/>
              </a:solidFill>
              <a:latin typeface="华文楷体" panose="02010600040101010101" pitchFamily="2" charset="-122"/>
              <a:ea typeface="华文楷体" panose="02010600040101010101" pitchFamily="2" charset="-122"/>
            </a:endParaRPr>
          </a:p>
        </p:txBody>
      </p:sp>
      <p:sp>
        <p:nvSpPr>
          <p:cNvPr id="11" name="矩形 50"/>
          <p:cNvSpPr>
            <a:spLocks noChangeArrowheads="1"/>
          </p:cNvSpPr>
          <p:nvPr/>
        </p:nvSpPr>
        <p:spPr bwMode="auto">
          <a:xfrm>
            <a:off x="766614" y="3573810"/>
            <a:ext cx="2691393" cy="46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5" rIns="91388" bIns="4569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latin typeface="华文楷体" panose="02010600040101010101" pitchFamily="2" charset="-122"/>
                <a:ea typeface="华文楷体" panose="02010600040101010101" pitchFamily="2" charset="-122"/>
              </a:rPr>
              <a:t>铁矿石</a:t>
            </a:r>
            <a:endParaRPr lang="en-US" altLang="zh-CN" sz="2400" b="1" dirty="0">
              <a:latin typeface="华文楷体" panose="02010600040101010101" pitchFamily="2" charset="-122"/>
              <a:ea typeface="华文楷体" panose="02010600040101010101" pitchFamily="2" charset="-122"/>
            </a:endParaRPr>
          </a:p>
        </p:txBody>
      </p:sp>
      <p:sp>
        <p:nvSpPr>
          <p:cNvPr id="12" name="矩形 52"/>
          <p:cNvSpPr>
            <a:spLocks noChangeArrowheads="1"/>
          </p:cNvSpPr>
          <p:nvPr/>
        </p:nvSpPr>
        <p:spPr bwMode="auto">
          <a:xfrm>
            <a:off x="766614" y="4077866"/>
            <a:ext cx="9649072" cy="16311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lIns="91388" tIns="45695" rIns="91388" bIns="4569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spcAft>
                <a:spcPts val="0"/>
              </a:spcAft>
              <a:buClr>
                <a:srgbClr val="00B050"/>
              </a:buClr>
              <a:buSzPct val="80000"/>
              <a:defRPr/>
            </a:pPr>
            <a:r>
              <a:rPr lang="en-US" altLang="zh-CN" sz="2000" dirty="0" smtClean="0">
                <a:latin typeface="华文楷体" panose="02010600040101010101" pitchFamily="2" charset="-122"/>
                <a:ea typeface="华文楷体" panose="02010600040101010101" pitchFamily="2" charset="-122"/>
              </a:rPr>
              <a:t>2017</a:t>
            </a:r>
            <a:r>
              <a:rPr lang="zh-CN" altLang="en-US" sz="2000" dirty="0" smtClean="0">
                <a:latin typeface="华文楷体" panose="02010600040101010101" pitchFamily="2" charset="-122"/>
                <a:ea typeface="华文楷体" panose="02010600040101010101" pitchFamily="2" charset="-122"/>
              </a:rPr>
              <a:t>年</a:t>
            </a:r>
            <a:r>
              <a:rPr lang="en-US" altLang="zh-CN" sz="2000" dirty="0" smtClean="0">
                <a:latin typeface="华文楷体" panose="02010600040101010101" pitchFamily="2" charset="-122"/>
                <a:ea typeface="华文楷体" panose="02010600040101010101" pitchFamily="2" charset="-122"/>
              </a:rPr>
              <a:t>8</a:t>
            </a:r>
            <a:r>
              <a:rPr lang="zh-CN" altLang="en-US" sz="2000" dirty="0" smtClean="0">
                <a:latin typeface="华文楷体" panose="02010600040101010101" pitchFamily="2" charset="-122"/>
                <a:ea typeface="华文楷体" panose="02010600040101010101" pitchFamily="2" charset="-122"/>
              </a:rPr>
              <a:t>月</a:t>
            </a:r>
            <a:r>
              <a:rPr lang="en-US" altLang="zh-CN" sz="2000" dirty="0" smtClean="0">
                <a:latin typeface="华文楷体" panose="02010600040101010101" pitchFamily="2" charset="-122"/>
                <a:ea typeface="华文楷体" panose="02010600040101010101" pitchFamily="2" charset="-122"/>
              </a:rPr>
              <a:t>22</a:t>
            </a:r>
            <a:r>
              <a:rPr lang="zh-CN" altLang="en-US" sz="2000" dirty="0" smtClean="0">
                <a:latin typeface="华文楷体" panose="02010600040101010101" pitchFamily="2" charset="-122"/>
                <a:ea typeface="华文楷体" panose="02010600040101010101" pitchFamily="2" charset="-122"/>
              </a:rPr>
              <a:t>日起，非期货公司会员和客户在铁矿石品种</a:t>
            </a:r>
            <a:r>
              <a:rPr lang="en-US" altLang="zh-CN" sz="2000" dirty="0" smtClean="0">
                <a:latin typeface="华文楷体" panose="02010600040101010101" pitchFamily="2" charset="-122"/>
                <a:ea typeface="华文楷体" panose="02010600040101010101" pitchFamily="2" charset="-122"/>
              </a:rPr>
              <a:t>1801</a:t>
            </a:r>
            <a:r>
              <a:rPr lang="zh-CN" altLang="en-US" sz="2000" dirty="0" smtClean="0">
                <a:latin typeface="华文楷体" panose="02010600040101010101" pitchFamily="2" charset="-122"/>
                <a:ea typeface="华文楷体" panose="02010600040101010101" pitchFamily="2" charset="-122"/>
              </a:rPr>
              <a:t>合约和</a:t>
            </a:r>
            <a:r>
              <a:rPr lang="en-US" altLang="zh-CN" sz="2000" dirty="0" smtClean="0">
                <a:latin typeface="华文楷体" panose="02010600040101010101" pitchFamily="2" charset="-122"/>
                <a:ea typeface="华文楷体" panose="02010600040101010101" pitchFamily="2" charset="-122"/>
              </a:rPr>
              <a:t>1805</a:t>
            </a:r>
            <a:r>
              <a:rPr lang="zh-CN" altLang="en-US" sz="2000" dirty="0" smtClean="0">
                <a:latin typeface="华文楷体" panose="02010600040101010101" pitchFamily="2" charset="-122"/>
                <a:ea typeface="华文楷体" panose="02010600040101010101" pitchFamily="2" charset="-122"/>
              </a:rPr>
              <a:t>合约上，单个合约单个交易日买开仓数量与卖开仓数量之和不得超过</a:t>
            </a:r>
            <a:r>
              <a:rPr lang="en-US" altLang="zh-CN" sz="2000" dirty="0" smtClean="0">
                <a:latin typeface="华文楷体" panose="02010600040101010101" pitchFamily="2" charset="-122"/>
                <a:ea typeface="华文楷体" panose="02010600040101010101" pitchFamily="2" charset="-122"/>
              </a:rPr>
              <a:t>6000</a:t>
            </a:r>
            <a:r>
              <a:rPr lang="zh-CN" altLang="en-US" sz="2000" dirty="0" smtClean="0">
                <a:latin typeface="华文楷体" panose="02010600040101010101" pitchFamily="2" charset="-122"/>
                <a:ea typeface="华文楷体" panose="02010600040101010101" pitchFamily="2" charset="-122"/>
              </a:rPr>
              <a:t>手。</a:t>
            </a:r>
            <a:endParaRPr lang="en-US" altLang="zh-CN" sz="2000" dirty="0" smtClean="0">
              <a:latin typeface="华文楷体" panose="02010600040101010101" pitchFamily="2" charset="-122"/>
              <a:ea typeface="华文楷体" panose="02010600040101010101" pitchFamily="2" charset="-122"/>
            </a:endParaRPr>
          </a:p>
          <a:p>
            <a:pPr algn="just">
              <a:spcAft>
                <a:spcPts val="0"/>
              </a:spcAft>
              <a:buClr>
                <a:srgbClr val="00B050"/>
              </a:buClr>
              <a:buSzPct val="80000"/>
              <a:defRPr/>
            </a:pPr>
            <a:endParaRPr lang="en-US" altLang="zh-CN" sz="2000" b="1" dirty="0" smtClean="0">
              <a:latin typeface="华文楷体" panose="02010600040101010101" pitchFamily="2" charset="-122"/>
              <a:ea typeface="华文楷体" panose="02010600040101010101" pitchFamily="2" charset="-122"/>
            </a:endParaRPr>
          </a:p>
          <a:p>
            <a:pPr algn="just">
              <a:spcAft>
                <a:spcPts val="0"/>
              </a:spcAft>
              <a:buClr>
                <a:srgbClr val="00B050"/>
              </a:buClr>
              <a:buSzPct val="80000"/>
              <a:defRPr/>
            </a:pPr>
            <a:r>
              <a:rPr lang="zh-CN" altLang="en-US" sz="2000" b="1" dirty="0" smtClean="0">
                <a:latin typeface="华文楷体" panose="02010600040101010101" pitchFamily="2" charset="-122"/>
                <a:ea typeface="华文楷体" panose="02010600040101010101" pitchFamily="2" charset="-122"/>
              </a:rPr>
              <a:t>交易</a:t>
            </a:r>
            <a:r>
              <a:rPr lang="zh-CN" altLang="en-US" sz="2000" b="1" dirty="0">
                <a:latin typeface="华文楷体" panose="02010600040101010101" pitchFamily="2" charset="-122"/>
                <a:ea typeface="华文楷体" panose="02010600040101010101" pitchFamily="2" charset="-122"/>
              </a:rPr>
              <a:t>限额制度是中国期货市场与美国等境外市场比较大的一个差异，但交易限额只限制开仓数量，不限制平仓数量，只对投机行为实施，套期保值者不受此影响</a:t>
            </a:r>
            <a:r>
              <a:rPr lang="zh-CN" altLang="en-US" sz="2000" b="1" dirty="0" smtClean="0">
                <a:latin typeface="华文楷体" panose="02010600040101010101" pitchFamily="2" charset="-122"/>
                <a:ea typeface="华文楷体" panose="02010600040101010101" pitchFamily="2" charset="-122"/>
              </a:rPr>
              <a:t>。</a:t>
            </a:r>
            <a:endParaRPr lang="en-US" altLang="zh-CN" sz="2000" b="1" dirty="0">
              <a:latin typeface="华文楷体" panose="02010600040101010101" pitchFamily="2" charset="-122"/>
              <a:ea typeface="华文楷体" panose="02010600040101010101" pitchFamily="2" charset="-122"/>
            </a:endParaRPr>
          </a:p>
        </p:txBody>
      </p:sp>
      <p:sp>
        <p:nvSpPr>
          <p:cNvPr id="2" name="标题 1"/>
          <p:cNvSpPr>
            <a:spLocks noGrp="1"/>
          </p:cNvSpPr>
          <p:nvPr>
            <p:ph type="title"/>
          </p:nvPr>
        </p:nvSpPr>
        <p:spPr/>
        <p:txBody>
          <a:bodyPr/>
          <a:lstStyle/>
          <a:p>
            <a:r>
              <a:rPr lang="zh-CN" altLang="en-US" dirty="0"/>
              <a:t>交易限额</a:t>
            </a:r>
            <a:r>
              <a:rPr lang="zh-CN" altLang="en-US" dirty="0" smtClean="0"/>
              <a:t>管理</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84590" y="963960"/>
            <a:ext cx="10767200" cy="969496"/>
          </a:xfrm>
          <a:prstGeom prst="rect">
            <a:avLst/>
          </a:prstGeom>
          <a:noFill/>
          <a:ln w="9525">
            <a:noFill/>
            <a:miter lim="800000"/>
          </a:ln>
        </p:spPr>
        <p:txBody>
          <a:bodyPr wrap="square" lIns="45720" tIns="22860" rIns="45720" bIns="22860" anchor="ctr">
            <a:spAutoFit/>
          </a:bodyPr>
          <a:lstStyle/>
          <a:p>
            <a:pPr defTabSz="1087755"/>
            <a:r>
              <a:rPr lang="zh-CN" altLang="en-US" sz="2000" dirty="0">
                <a:latin typeface="华文楷体" panose="02010600040101010101" pitchFamily="2" charset="-122"/>
                <a:ea typeface="华文楷体" panose="02010600040101010101" pitchFamily="2" charset="-122"/>
                <a:cs typeface="Open Sans Semibold" pitchFamily="34" charset="0"/>
              </a:rPr>
              <a:t>限仓制度的目的是防范市场操纵风险，防止市场因某一投资者所占市场份额过大而对市场运行造成不良影响。</a:t>
            </a:r>
            <a:endParaRPr lang="zh-CN" altLang="en-US" sz="2000" dirty="0">
              <a:latin typeface="华文楷体" panose="02010600040101010101" pitchFamily="2" charset="-122"/>
              <a:ea typeface="华文楷体" panose="02010600040101010101" pitchFamily="2" charset="-122"/>
              <a:cs typeface="Open Sans Semibold" pitchFamily="34" charset="0"/>
            </a:endParaRPr>
          </a:p>
          <a:p>
            <a:pPr defTabSz="1087755"/>
            <a:r>
              <a:rPr lang="zh-CN" altLang="en-US" sz="2000" dirty="0" smtClean="0">
                <a:latin typeface="华文楷体" panose="02010600040101010101" pitchFamily="2" charset="-122"/>
                <a:ea typeface="华文楷体" panose="02010600040101010101" pitchFamily="2" charset="-122"/>
                <a:cs typeface="Open Sans Semibold" pitchFamily="34" charset="0"/>
              </a:rPr>
              <a:t>限仓是指交易所规定</a:t>
            </a:r>
            <a:r>
              <a:rPr lang="zh-CN" altLang="en-US" sz="2000" b="1" dirty="0" smtClean="0">
                <a:latin typeface="华文楷体" panose="02010600040101010101" pitchFamily="2" charset="-122"/>
                <a:ea typeface="华文楷体" panose="02010600040101010101" pitchFamily="2" charset="-122"/>
                <a:cs typeface="Open Sans Semibold" pitchFamily="34" charset="0"/>
              </a:rPr>
              <a:t>会员</a:t>
            </a:r>
            <a:r>
              <a:rPr lang="zh-CN" altLang="en-US" sz="2000" dirty="0" smtClean="0">
                <a:latin typeface="华文楷体" panose="02010600040101010101" pitchFamily="2" charset="-122"/>
                <a:ea typeface="华文楷体" panose="02010600040101010101" pitchFamily="2" charset="-122"/>
                <a:cs typeface="Open Sans Semibold" pitchFamily="34" charset="0"/>
              </a:rPr>
              <a:t>或</a:t>
            </a:r>
            <a:r>
              <a:rPr lang="zh-CN" altLang="en-US" sz="2000" b="1" dirty="0" smtClean="0">
                <a:latin typeface="华文楷体" panose="02010600040101010101" pitchFamily="2" charset="-122"/>
                <a:ea typeface="华文楷体" panose="02010600040101010101" pitchFamily="2" charset="-122"/>
                <a:cs typeface="Open Sans Semibold" pitchFamily="34" charset="0"/>
              </a:rPr>
              <a:t>客户</a:t>
            </a:r>
            <a:r>
              <a:rPr lang="zh-CN" altLang="en-US" sz="2000" dirty="0" smtClean="0">
                <a:latin typeface="华文楷体" panose="02010600040101010101" pitchFamily="2" charset="-122"/>
                <a:ea typeface="华文楷体" panose="02010600040101010101" pitchFamily="2" charset="-122"/>
                <a:cs typeface="Open Sans Semibold" pitchFamily="34" charset="0"/>
              </a:rPr>
              <a:t>可以持有的，按 </a:t>
            </a:r>
            <a:r>
              <a:rPr lang="zh-CN" altLang="en-US" sz="2000" b="1" dirty="0" smtClean="0">
                <a:latin typeface="华文楷体" panose="02010600040101010101" pitchFamily="2" charset="-122"/>
                <a:ea typeface="华文楷体" panose="02010600040101010101" pitchFamily="2" charset="-122"/>
                <a:cs typeface="Open Sans Semibold" pitchFamily="34" charset="0"/>
              </a:rPr>
              <a:t>单边</a:t>
            </a:r>
            <a:r>
              <a:rPr lang="zh-CN" altLang="en-US" sz="2000" dirty="0" smtClean="0">
                <a:latin typeface="华文楷体" panose="02010600040101010101" pitchFamily="2" charset="-122"/>
                <a:ea typeface="华文楷体" panose="02010600040101010101" pitchFamily="2" charset="-122"/>
                <a:cs typeface="Open Sans Semibold" pitchFamily="34" charset="0"/>
              </a:rPr>
              <a:t>计算的</a:t>
            </a:r>
            <a:r>
              <a:rPr lang="zh-CN" altLang="en-US" sz="2000" b="1" dirty="0" smtClean="0">
                <a:latin typeface="华文楷体" panose="02010600040101010101" pitchFamily="2" charset="-122"/>
                <a:ea typeface="华文楷体" panose="02010600040101010101" pitchFamily="2" charset="-122"/>
                <a:cs typeface="Open Sans Semibold" pitchFamily="34" charset="0"/>
              </a:rPr>
              <a:t>某一期货合约</a:t>
            </a:r>
            <a:r>
              <a:rPr lang="zh-CN" altLang="en-US" sz="2000" dirty="0" smtClean="0">
                <a:solidFill>
                  <a:srgbClr val="FF0000"/>
                </a:solidFill>
                <a:latin typeface="华文楷体" panose="02010600040101010101" pitchFamily="2" charset="-122"/>
                <a:ea typeface="华文楷体" panose="02010600040101010101" pitchFamily="2" charset="-122"/>
                <a:cs typeface="Open Sans Semibold" pitchFamily="34" charset="0"/>
              </a:rPr>
              <a:t>投机</a:t>
            </a:r>
            <a:r>
              <a:rPr lang="zh-CN" altLang="en-US" sz="2000" dirty="0" smtClean="0">
                <a:latin typeface="华文楷体" panose="02010600040101010101" pitchFamily="2" charset="-122"/>
                <a:ea typeface="华文楷体" panose="02010600040101010101" pitchFamily="2" charset="-122"/>
                <a:cs typeface="Open Sans Semibold" pitchFamily="34" charset="0"/>
              </a:rPr>
              <a:t>头寸的最大数额。</a:t>
            </a:r>
            <a:endParaRPr lang="en-US" sz="2000" dirty="0">
              <a:latin typeface="华文楷体" panose="02010600040101010101" pitchFamily="2" charset="-122"/>
              <a:ea typeface="华文楷体" panose="02010600040101010101" pitchFamily="2" charset="-122"/>
              <a:cs typeface="Open Sans Semibold" pitchFamily="34" charset="0"/>
            </a:endParaRPr>
          </a:p>
        </p:txBody>
      </p:sp>
      <p:grpSp>
        <p:nvGrpSpPr>
          <p:cNvPr id="45" name="组合 44"/>
          <p:cNvGrpSpPr/>
          <p:nvPr/>
        </p:nvGrpSpPr>
        <p:grpSpPr>
          <a:xfrm>
            <a:off x="4295006" y="2565698"/>
            <a:ext cx="3632545" cy="3456101"/>
            <a:chOff x="3924572" y="2161491"/>
            <a:chExt cx="4219003" cy="4482072"/>
          </a:xfrm>
        </p:grpSpPr>
        <p:sp>
          <p:nvSpPr>
            <p:cNvPr id="3" name="Freeform 6"/>
            <p:cNvSpPr/>
            <p:nvPr/>
          </p:nvSpPr>
          <p:spPr bwMode="auto">
            <a:xfrm>
              <a:off x="3924572" y="2161491"/>
              <a:ext cx="2111695" cy="2245724"/>
            </a:xfrm>
            <a:custGeom>
              <a:avLst/>
              <a:gdLst>
                <a:gd name="T0" fmla="*/ 648 w 650"/>
                <a:gd name="T1" fmla="*/ 0 h 647"/>
                <a:gd name="T2" fmla="*/ 625 w 650"/>
                <a:gd name="T3" fmla="*/ 20 h 647"/>
                <a:gd name="T4" fmla="*/ 578 w 650"/>
                <a:gd name="T5" fmla="*/ 89 h 647"/>
                <a:gd name="T6" fmla="*/ 551 w 650"/>
                <a:gd name="T7" fmla="*/ 13 h 647"/>
                <a:gd name="T8" fmla="*/ 521 w 650"/>
                <a:gd name="T9" fmla="*/ 18 h 647"/>
                <a:gd name="T10" fmla="*/ 522 w 650"/>
                <a:gd name="T11" fmla="*/ 99 h 647"/>
                <a:gd name="T12" fmla="*/ 454 w 650"/>
                <a:gd name="T13" fmla="*/ 50 h 647"/>
                <a:gd name="T14" fmla="*/ 426 w 650"/>
                <a:gd name="T15" fmla="*/ 40 h 647"/>
                <a:gd name="T16" fmla="*/ 411 w 650"/>
                <a:gd name="T17" fmla="*/ 66 h 647"/>
                <a:gd name="T18" fmla="*/ 391 w 650"/>
                <a:gd name="T19" fmla="*/ 147 h 647"/>
                <a:gd name="T20" fmla="*/ 339 w 650"/>
                <a:gd name="T21" fmla="*/ 85 h 647"/>
                <a:gd name="T22" fmla="*/ 313 w 650"/>
                <a:gd name="T23" fmla="*/ 100 h 647"/>
                <a:gd name="T24" fmla="*/ 341 w 650"/>
                <a:gd name="T25" fmla="*/ 176 h 647"/>
                <a:gd name="T26" fmla="*/ 261 w 650"/>
                <a:gd name="T27" fmla="*/ 153 h 647"/>
                <a:gd name="T28" fmla="*/ 231 w 650"/>
                <a:gd name="T29" fmla="*/ 153 h 647"/>
                <a:gd name="T30" fmla="*/ 226 w 650"/>
                <a:gd name="T31" fmla="*/ 182 h 647"/>
                <a:gd name="T32" fmla="*/ 235 w 650"/>
                <a:gd name="T33" fmla="*/ 266 h 647"/>
                <a:gd name="T34" fmla="*/ 165 w 650"/>
                <a:gd name="T35" fmla="*/ 225 h 647"/>
                <a:gd name="T36" fmla="*/ 146 w 650"/>
                <a:gd name="T37" fmla="*/ 248 h 647"/>
                <a:gd name="T38" fmla="*/ 198 w 650"/>
                <a:gd name="T39" fmla="*/ 309 h 647"/>
                <a:gd name="T40" fmla="*/ 114 w 650"/>
                <a:gd name="T41" fmla="*/ 316 h 647"/>
                <a:gd name="T42" fmla="*/ 86 w 650"/>
                <a:gd name="T43" fmla="*/ 325 h 647"/>
                <a:gd name="T44" fmla="*/ 92 w 650"/>
                <a:gd name="T45" fmla="*/ 355 h 647"/>
                <a:gd name="T46" fmla="*/ 128 w 650"/>
                <a:gd name="T47" fmla="*/ 430 h 647"/>
                <a:gd name="T48" fmla="*/ 49 w 650"/>
                <a:gd name="T49" fmla="*/ 416 h 647"/>
                <a:gd name="T50" fmla="*/ 38 w 650"/>
                <a:gd name="T51" fmla="*/ 444 h 647"/>
                <a:gd name="T52" fmla="*/ 109 w 650"/>
                <a:gd name="T53" fmla="*/ 484 h 647"/>
                <a:gd name="T54" fmla="*/ 32 w 650"/>
                <a:gd name="T55" fmla="*/ 519 h 647"/>
                <a:gd name="T56" fmla="*/ 9 w 650"/>
                <a:gd name="T57" fmla="*/ 537 h 647"/>
                <a:gd name="T58" fmla="*/ 24 w 650"/>
                <a:gd name="T59" fmla="*/ 563 h 647"/>
                <a:gd name="T60" fmla="*/ 85 w 650"/>
                <a:gd name="T61" fmla="*/ 621 h 647"/>
                <a:gd name="T62" fmla="*/ 5 w 650"/>
                <a:gd name="T63" fmla="*/ 635 h 647"/>
                <a:gd name="T64" fmla="*/ 650 w 650"/>
                <a:gd name="T65"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0" h="647">
                  <a:moveTo>
                    <a:pt x="650" y="1"/>
                  </a:moveTo>
                  <a:cubicBezTo>
                    <a:pt x="649" y="0"/>
                    <a:pt x="649" y="0"/>
                    <a:pt x="648" y="0"/>
                  </a:cubicBezTo>
                  <a:cubicBezTo>
                    <a:pt x="642" y="0"/>
                    <a:pt x="637" y="3"/>
                    <a:pt x="633" y="6"/>
                  </a:cubicBezTo>
                  <a:cubicBezTo>
                    <a:pt x="629" y="9"/>
                    <a:pt x="626" y="14"/>
                    <a:pt x="625" y="20"/>
                  </a:cubicBezTo>
                  <a:cubicBezTo>
                    <a:pt x="625" y="26"/>
                    <a:pt x="622" y="58"/>
                    <a:pt x="619" y="86"/>
                  </a:cubicBezTo>
                  <a:cubicBezTo>
                    <a:pt x="605" y="87"/>
                    <a:pt x="592" y="88"/>
                    <a:pt x="578" y="89"/>
                  </a:cubicBezTo>
                  <a:cubicBezTo>
                    <a:pt x="571" y="62"/>
                    <a:pt x="562" y="32"/>
                    <a:pt x="561" y="26"/>
                  </a:cubicBezTo>
                  <a:cubicBezTo>
                    <a:pt x="559" y="20"/>
                    <a:pt x="555" y="16"/>
                    <a:pt x="551" y="13"/>
                  </a:cubicBezTo>
                  <a:cubicBezTo>
                    <a:pt x="546" y="11"/>
                    <a:pt x="541" y="9"/>
                    <a:pt x="535" y="10"/>
                  </a:cubicBezTo>
                  <a:cubicBezTo>
                    <a:pt x="530" y="11"/>
                    <a:pt x="525" y="14"/>
                    <a:pt x="521" y="18"/>
                  </a:cubicBezTo>
                  <a:cubicBezTo>
                    <a:pt x="518" y="23"/>
                    <a:pt x="516" y="28"/>
                    <a:pt x="517" y="33"/>
                  </a:cubicBezTo>
                  <a:cubicBezTo>
                    <a:pt x="517" y="40"/>
                    <a:pt x="519" y="71"/>
                    <a:pt x="522" y="99"/>
                  </a:cubicBezTo>
                  <a:cubicBezTo>
                    <a:pt x="508" y="102"/>
                    <a:pt x="495" y="106"/>
                    <a:pt x="482" y="110"/>
                  </a:cubicBezTo>
                  <a:cubicBezTo>
                    <a:pt x="470" y="84"/>
                    <a:pt x="456" y="56"/>
                    <a:pt x="454" y="50"/>
                  </a:cubicBezTo>
                  <a:cubicBezTo>
                    <a:pt x="451" y="45"/>
                    <a:pt x="447" y="42"/>
                    <a:pt x="442" y="40"/>
                  </a:cubicBezTo>
                  <a:cubicBezTo>
                    <a:pt x="437" y="38"/>
                    <a:pt x="431" y="38"/>
                    <a:pt x="426" y="40"/>
                  </a:cubicBezTo>
                  <a:cubicBezTo>
                    <a:pt x="421" y="42"/>
                    <a:pt x="417" y="45"/>
                    <a:pt x="414" y="50"/>
                  </a:cubicBezTo>
                  <a:cubicBezTo>
                    <a:pt x="411" y="55"/>
                    <a:pt x="410" y="60"/>
                    <a:pt x="411" y="66"/>
                  </a:cubicBezTo>
                  <a:cubicBezTo>
                    <a:pt x="413" y="72"/>
                    <a:pt x="421" y="102"/>
                    <a:pt x="428" y="130"/>
                  </a:cubicBezTo>
                  <a:cubicBezTo>
                    <a:pt x="416" y="135"/>
                    <a:pt x="403" y="141"/>
                    <a:pt x="391" y="147"/>
                  </a:cubicBezTo>
                  <a:cubicBezTo>
                    <a:pt x="375" y="124"/>
                    <a:pt x="356" y="98"/>
                    <a:pt x="353" y="93"/>
                  </a:cubicBezTo>
                  <a:cubicBezTo>
                    <a:pt x="349" y="89"/>
                    <a:pt x="344" y="86"/>
                    <a:pt x="339" y="85"/>
                  </a:cubicBezTo>
                  <a:cubicBezTo>
                    <a:pt x="334" y="84"/>
                    <a:pt x="328" y="85"/>
                    <a:pt x="323" y="88"/>
                  </a:cubicBezTo>
                  <a:cubicBezTo>
                    <a:pt x="319" y="90"/>
                    <a:pt x="315" y="95"/>
                    <a:pt x="313" y="100"/>
                  </a:cubicBezTo>
                  <a:cubicBezTo>
                    <a:pt x="312" y="105"/>
                    <a:pt x="311" y="110"/>
                    <a:pt x="314" y="116"/>
                  </a:cubicBezTo>
                  <a:cubicBezTo>
                    <a:pt x="317" y="121"/>
                    <a:pt x="330" y="150"/>
                    <a:pt x="341" y="176"/>
                  </a:cubicBezTo>
                  <a:cubicBezTo>
                    <a:pt x="330" y="183"/>
                    <a:pt x="319" y="191"/>
                    <a:pt x="308" y="200"/>
                  </a:cubicBezTo>
                  <a:cubicBezTo>
                    <a:pt x="287" y="180"/>
                    <a:pt x="265" y="157"/>
                    <a:pt x="261" y="153"/>
                  </a:cubicBezTo>
                  <a:cubicBezTo>
                    <a:pt x="257" y="149"/>
                    <a:pt x="251" y="147"/>
                    <a:pt x="246" y="147"/>
                  </a:cubicBezTo>
                  <a:cubicBezTo>
                    <a:pt x="241" y="147"/>
                    <a:pt x="235" y="149"/>
                    <a:pt x="231" y="153"/>
                  </a:cubicBezTo>
                  <a:cubicBezTo>
                    <a:pt x="227" y="156"/>
                    <a:pt x="224" y="161"/>
                    <a:pt x="223" y="166"/>
                  </a:cubicBezTo>
                  <a:cubicBezTo>
                    <a:pt x="222" y="172"/>
                    <a:pt x="223" y="177"/>
                    <a:pt x="226" y="182"/>
                  </a:cubicBezTo>
                  <a:cubicBezTo>
                    <a:pt x="230" y="187"/>
                    <a:pt x="248" y="213"/>
                    <a:pt x="264" y="237"/>
                  </a:cubicBezTo>
                  <a:cubicBezTo>
                    <a:pt x="254" y="246"/>
                    <a:pt x="244" y="255"/>
                    <a:pt x="235" y="266"/>
                  </a:cubicBezTo>
                  <a:cubicBezTo>
                    <a:pt x="211" y="249"/>
                    <a:pt x="186" y="231"/>
                    <a:pt x="180" y="228"/>
                  </a:cubicBezTo>
                  <a:cubicBezTo>
                    <a:pt x="176" y="225"/>
                    <a:pt x="170" y="224"/>
                    <a:pt x="165" y="225"/>
                  </a:cubicBezTo>
                  <a:cubicBezTo>
                    <a:pt x="160" y="225"/>
                    <a:pt x="155" y="228"/>
                    <a:pt x="151" y="232"/>
                  </a:cubicBezTo>
                  <a:cubicBezTo>
                    <a:pt x="147" y="237"/>
                    <a:pt x="146" y="242"/>
                    <a:pt x="146" y="248"/>
                  </a:cubicBezTo>
                  <a:cubicBezTo>
                    <a:pt x="146" y="253"/>
                    <a:pt x="148" y="258"/>
                    <a:pt x="151" y="262"/>
                  </a:cubicBezTo>
                  <a:cubicBezTo>
                    <a:pt x="156" y="267"/>
                    <a:pt x="178" y="289"/>
                    <a:pt x="198" y="309"/>
                  </a:cubicBezTo>
                  <a:cubicBezTo>
                    <a:pt x="190" y="320"/>
                    <a:pt x="182" y="332"/>
                    <a:pt x="174" y="343"/>
                  </a:cubicBezTo>
                  <a:cubicBezTo>
                    <a:pt x="149" y="331"/>
                    <a:pt x="120" y="318"/>
                    <a:pt x="114" y="316"/>
                  </a:cubicBezTo>
                  <a:cubicBezTo>
                    <a:pt x="109" y="313"/>
                    <a:pt x="103" y="313"/>
                    <a:pt x="98" y="315"/>
                  </a:cubicBezTo>
                  <a:cubicBezTo>
                    <a:pt x="93" y="317"/>
                    <a:pt x="89" y="320"/>
                    <a:pt x="86" y="325"/>
                  </a:cubicBezTo>
                  <a:cubicBezTo>
                    <a:pt x="83" y="330"/>
                    <a:pt x="83" y="336"/>
                    <a:pt x="84" y="341"/>
                  </a:cubicBezTo>
                  <a:cubicBezTo>
                    <a:pt x="85" y="346"/>
                    <a:pt x="87" y="351"/>
                    <a:pt x="92" y="355"/>
                  </a:cubicBezTo>
                  <a:cubicBezTo>
                    <a:pt x="97" y="358"/>
                    <a:pt x="123" y="376"/>
                    <a:pt x="146" y="393"/>
                  </a:cubicBezTo>
                  <a:cubicBezTo>
                    <a:pt x="139" y="405"/>
                    <a:pt x="134" y="417"/>
                    <a:pt x="128" y="430"/>
                  </a:cubicBezTo>
                  <a:cubicBezTo>
                    <a:pt x="101" y="423"/>
                    <a:pt x="71" y="415"/>
                    <a:pt x="64" y="414"/>
                  </a:cubicBezTo>
                  <a:cubicBezTo>
                    <a:pt x="59" y="412"/>
                    <a:pt x="53" y="413"/>
                    <a:pt x="49" y="416"/>
                  </a:cubicBezTo>
                  <a:cubicBezTo>
                    <a:pt x="44" y="418"/>
                    <a:pt x="40" y="423"/>
                    <a:pt x="38" y="428"/>
                  </a:cubicBezTo>
                  <a:cubicBezTo>
                    <a:pt x="37" y="433"/>
                    <a:pt x="37" y="439"/>
                    <a:pt x="38" y="444"/>
                  </a:cubicBezTo>
                  <a:cubicBezTo>
                    <a:pt x="40" y="449"/>
                    <a:pt x="44" y="453"/>
                    <a:pt x="49" y="456"/>
                  </a:cubicBezTo>
                  <a:cubicBezTo>
                    <a:pt x="55" y="458"/>
                    <a:pt x="83" y="472"/>
                    <a:pt x="109" y="484"/>
                  </a:cubicBezTo>
                  <a:cubicBezTo>
                    <a:pt x="105" y="497"/>
                    <a:pt x="101" y="510"/>
                    <a:pt x="98" y="524"/>
                  </a:cubicBezTo>
                  <a:cubicBezTo>
                    <a:pt x="70" y="522"/>
                    <a:pt x="38" y="519"/>
                    <a:pt x="32" y="519"/>
                  </a:cubicBezTo>
                  <a:cubicBezTo>
                    <a:pt x="27" y="518"/>
                    <a:pt x="21" y="520"/>
                    <a:pt x="17" y="523"/>
                  </a:cubicBezTo>
                  <a:cubicBezTo>
                    <a:pt x="13" y="527"/>
                    <a:pt x="10" y="532"/>
                    <a:pt x="9" y="537"/>
                  </a:cubicBezTo>
                  <a:cubicBezTo>
                    <a:pt x="8" y="543"/>
                    <a:pt x="9" y="548"/>
                    <a:pt x="12" y="553"/>
                  </a:cubicBezTo>
                  <a:cubicBezTo>
                    <a:pt x="15" y="558"/>
                    <a:pt x="19" y="561"/>
                    <a:pt x="24" y="563"/>
                  </a:cubicBezTo>
                  <a:cubicBezTo>
                    <a:pt x="31" y="564"/>
                    <a:pt x="61" y="573"/>
                    <a:pt x="88" y="580"/>
                  </a:cubicBezTo>
                  <a:cubicBezTo>
                    <a:pt x="86" y="594"/>
                    <a:pt x="85" y="608"/>
                    <a:pt x="85" y="621"/>
                  </a:cubicBezTo>
                  <a:cubicBezTo>
                    <a:pt x="56" y="624"/>
                    <a:pt x="25" y="627"/>
                    <a:pt x="19" y="628"/>
                  </a:cubicBezTo>
                  <a:cubicBezTo>
                    <a:pt x="13" y="628"/>
                    <a:pt x="8" y="631"/>
                    <a:pt x="5" y="635"/>
                  </a:cubicBezTo>
                  <a:cubicBezTo>
                    <a:pt x="2" y="638"/>
                    <a:pt x="0" y="642"/>
                    <a:pt x="0" y="647"/>
                  </a:cubicBezTo>
                  <a:cubicBezTo>
                    <a:pt x="650" y="647"/>
                    <a:pt x="650" y="647"/>
                    <a:pt x="650" y="647"/>
                  </a:cubicBezTo>
                  <a:lnTo>
                    <a:pt x="650" y="1"/>
                  </a:lnTo>
                  <a:close/>
                </a:path>
              </a:pathLst>
            </a:custGeom>
            <a:solidFill>
              <a:srgbClr val="45C1A4"/>
            </a:solidFill>
            <a:ln>
              <a:noFill/>
            </a:ln>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5" name="Freeform 7"/>
            <p:cNvSpPr/>
            <p:nvPr/>
          </p:nvSpPr>
          <p:spPr bwMode="auto">
            <a:xfrm>
              <a:off x="3924572" y="4400183"/>
              <a:ext cx="2111695" cy="2243380"/>
            </a:xfrm>
            <a:custGeom>
              <a:avLst/>
              <a:gdLst>
                <a:gd name="T0" fmla="*/ 648 w 650"/>
                <a:gd name="T1" fmla="*/ 646 h 646"/>
                <a:gd name="T2" fmla="*/ 625 w 650"/>
                <a:gd name="T3" fmla="*/ 626 h 646"/>
                <a:gd name="T4" fmla="*/ 578 w 650"/>
                <a:gd name="T5" fmla="*/ 557 h 646"/>
                <a:gd name="T6" fmla="*/ 551 w 650"/>
                <a:gd name="T7" fmla="*/ 633 h 646"/>
                <a:gd name="T8" fmla="*/ 521 w 650"/>
                <a:gd name="T9" fmla="*/ 628 h 646"/>
                <a:gd name="T10" fmla="*/ 522 w 650"/>
                <a:gd name="T11" fmla="*/ 547 h 646"/>
                <a:gd name="T12" fmla="*/ 454 w 650"/>
                <a:gd name="T13" fmla="*/ 596 h 646"/>
                <a:gd name="T14" fmla="*/ 426 w 650"/>
                <a:gd name="T15" fmla="*/ 607 h 646"/>
                <a:gd name="T16" fmla="*/ 411 w 650"/>
                <a:gd name="T17" fmla="*/ 581 h 646"/>
                <a:gd name="T18" fmla="*/ 391 w 650"/>
                <a:gd name="T19" fmla="*/ 499 h 646"/>
                <a:gd name="T20" fmla="*/ 339 w 650"/>
                <a:gd name="T21" fmla="*/ 561 h 646"/>
                <a:gd name="T22" fmla="*/ 313 w 650"/>
                <a:gd name="T23" fmla="*/ 547 h 646"/>
                <a:gd name="T24" fmla="*/ 341 w 650"/>
                <a:gd name="T25" fmla="*/ 470 h 646"/>
                <a:gd name="T26" fmla="*/ 261 w 650"/>
                <a:gd name="T27" fmla="*/ 493 h 646"/>
                <a:gd name="T28" fmla="*/ 231 w 650"/>
                <a:gd name="T29" fmla="*/ 494 h 646"/>
                <a:gd name="T30" fmla="*/ 226 w 650"/>
                <a:gd name="T31" fmla="*/ 465 h 646"/>
                <a:gd name="T32" fmla="*/ 235 w 650"/>
                <a:gd name="T33" fmla="*/ 381 h 646"/>
                <a:gd name="T34" fmla="*/ 165 w 650"/>
                <a:gd name="T35" fmla="*/ 422 h 646"/>
                <a:gd name="T36" fmla="*/ 146 w 650"/>
                <a:gd name="T37" fmla="*/ 399 h 646"/>
                <a:gd name="T38" fmla="*/ 198 w 650"/>
                <a:gd name="T39" fmla="*/ 337 h 646"/>
                <a:gd name="T40" fmla="*/ 114 w 650"/>
                <a:gd name="T41" fmla="*/ 331 h 646"/>
                <a:gd name="T42" fmla="*/ 86 w 650"/>
                <a:gd name="T43" fmla="*/ 321 h 646"/>
                <a:gd name="T44" fmla="*/ 92 w 650"/>
                <a:gd name="T45" fmla="*/ 292 h 646"/>
                <a:gd name="T46" fmla="*/ 128 w 650"/>
                <a:gd name="T47" fmla="*/ 216 h 646"/>
                <a:gd name="T48" fmla="*/ 49 w 650"/>
                <a:gd name="T49" fmla="*/ 230 h 646"/>
                <a:gd name="T50" fmla="*/ 38 w 650"/>
                <a:gd name="T51" fmla="*/ 202 h 646"/>
                <a:gd name="T52" fmla="*/ 109 w 650"/>
                <a:gd name="T53" fmla="*/ 162 h 646"/>
                <a:gd name="T54" fmla="*/ 32 w 650"/>
                <a:gd name="T55" fmla="*/ 128 h 646"/>
                <a:gd name="T56" fmla="*/ 9 w 650"/>
                <a:gd name="T57" fmla="*/ 109 h 646"/>
                <a:gd name="T58" fmla="*/ 24 w 650"/>
                <a:gd name="T59" fmla="*/ 84 h 646"/>
                <a:gd name="T60" fmla="*/ 85 w 650"/>
                <a:gd name="T61" fmla="*/ 25 h 646"/>
                <a:gd name="T62" fmla="*/ 5 w 650"/>
                <a:gd name="T63" fmla="*/ 11 h 646"/>
                <a:gd name="T64" fmla="*/ 650 w 650"/>
                <a:gd name="T65"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0" h="646">
                  <a:moveTo>
                    <a:pt x="650" y="646"/>
                  </a:moveTo>
                  <a:cubicBezTo>
                    <a:pt x="649" y="646"/>
                    <a:pt x="649" y="646"/>
                    <a:pt x="648" y="646"/>
                  </a:cubicBezTo>
                  <a:cubicBezTo>
                    <a:pt x="642" y="646"/>
                    <a:pt x="637" y="644"/>
                    <a:pt x="633" y="640"/>
                  </a:cubicBezTo>
                  <a:cubicBezTo>
                    <a:pt x="629" y="637"/>
                    <a:pt x="626" y="632"/>
                    <a:pt x="625" y="626"/>
                  </a:cubicBezTo>
                  <a:cubicBezTo>
                    <a:pt x="625" y="620"/>
                    <a:pt x="622" y="589"/>
                    <a:pt x="619" y="560"/>
                  </a:cubicBezTo>
                  <a:cubicBezTo>
                    <a:pt x="605" y="560"/>
                    <a:pt x="592" y="558"/>
                    <a:pt x="578" y="557"/>
                  </a:cubicBezTo>
                  <a:cubicBezTo>
                    <a:pt x="571" y="584"/>
                    <a:pt x="562" y="614"/>
                    <a:pt x="561" y="621"/>
                  </a:cubicBezTo>
                  <a:cubicBezTo>
                    <a:pt x="559" y="626"/>
                    <a:pt x="555" y="630"/>
                    <a:pt x="551" y="633"/>
                  </a:cubicBezTo>
                  <a:cubicBezTo>
                    <a:pt x="546" y="636"/>
                    <a:pt x="541" y="637"/>
                    <a:pt x="535" y="636"/>
                  </a:cubicBezTo>
                  <a:cubicBezTo>
                    <a:pt x="530" y="635"/>
                    <a:pt x="525" y="632"/>
                    <a:pt x="521" y="628"/>
                  </a:cubicBezTo>
                  <a:cubicBezTo>
                    <a:pt x="518" y="624"/>
                    <a:pt x="516" y="619"/>
                    <a:pt x="517" y="613"/>
                  </a:cubicBezTo>
                  <a:cubicBezTo>
                    <a:pt x="517" y="607"/>
                    <a:pt x="519" y="575"/>
                    <a:pt x="522" y="547"/>
                  </a:cubicBezTo>
                  <a:cubicBezTo>
                    <a:pt x="508" y="544"/>
                    <a:pt x="495" y="540"/>
                    <a:pt x="482" y="536"/>
                  </a:cubicBezTo>
                  <a:cubicBezTo>
                    <a:pt x="470" y="562"/>
                    <a:pt x="456" y="590"/>
                    <a:pt x="454" y="596"/>
                  </a:cubicBezTo>
                  <a:cubicBezTo>
                    <a:pt x="451" y="601"/>
                    <a:pt x="447" y="605"/>
                    <a:pt x="442" y="607"/>
                  </a:cubicBezTo>
                  <a:cubicBezTo>
                    <a:pt x="437" y="608"/>
                    <a:pt x="431" y="608"/>
                    <a:pt x="426" y="607"/>
                  </a:cubicBezTo>
                  <a:cubicBezTo>
                    <a:pt x="421" y="605"/>
                    <a:pt x="417" y="601"/>
                    <a:pt x="414" y="596"/>
                  </a:cubicBezTo>
                  <a:cubicBezTo>
                    <a:pt x="411" y="592"/>
                    <a:pt x="410" y="586"/>
                    <a:pt x="411" y="581"/>
                  </a:cubicBezTo>
                  <a:cubicBezTo>
                    <a:pt x="413" y="574"/>
                    <a:pt x="421" y="544"/>
                    <a:pt x="428" y="517"/>
                  </a:cubicBezTo>
                  <a:cubicBezTo>
                    <a:pt x="416" y="511"/>
                    <a:pt x="403" y="505"/>
                    <a:pt x="391" y="499"/>
                  </a:cubicBezTo>
                  <a:cubicBezTo>
                    <a:pt x="375" y="522"/>
                    <a:pt x="356" y="548"/>
                    <a:pt x="353" y="553"/>
                  </a:cubicBezTo>
                  <a:cubicBezTo>
                    <a:pt x="349" y="558"/>
                    <a:pt x="344" y="560"/>
                    <a:pt x="339" y="561"/>
                  </a:cubicBezTo>
                  <a:cubicBezTo>
                    <a:pt x="334" y="562"/>
                    <a:pt x="328" y="562"/>
                    <a:pt x="323" y="559"/>
                  </a:cubicBezTo>
                  <a:cubicBezTo>
                    <a:pt x="319" y="556"/>
                    <a:pt x="315" y="552"/>
                    <a:pt x="313" y="547"/>
                  </a:cubicBezTo>
                  <a:cubicBezTo>
                    <a:pt x="312" y="542"/>
                    <a:pt x="311" y="536"/>
                    <a:pt x="314" y="531"/>
                  </a:cubicBezTo>
                  <a:cubicBezTo>
                    <a:pt x="317" y="525"/>
                    <a:pt x="330" y="496"/>
                    <a:pt x="341" y="470"/>
                  </a:cubicBezTo>
                  <a:cubicBezTo>
                    <a:pt x="330" y="463"/>
                    <a:pt x="319" y="455"/>
                    <a:pt x="308" y="447"/>
                  </a:cubicBezTo>
                  <a:cubicBezTo>
                    <a:pt x="287" y="467"/>
                    <a:pt x="265" y="489"/>
                    <a:pt x="261" y="493"/>
                  </a:cubicBezTo>
                  <a:cubicBezTo>
                    <a:pt x="257" y="497"/>
                    <a:pt x="251" y="499"/>
                    <a:pt x="246" y="499"/>
                  </a:cubicBezTo>
                  <a:cubicBezTo>
                    <a:pt x="241" y="499"/>
                    <a:pt x="235" y="497"/>
                    <a:pt x="231" y="494"/>
                  </a:cubicBezTo>
                  <a:cubicBezTo>
                    <a:pt x="227" y="490"/>
                    <a:pt x="224" y="485"/>
                    <a:pt x="223" y="480"/>
                  </a:cubicBezTo>
                  <a:cubicBezTo>
                    <a:pt x="222" y="475"/>
                    <a:pt x="223" y="469"/>
                    <a:pt x="226" y="465"/>
                  </a:cubicBezTo>
                  <a:cubicBezTo>
                    <a:pt x="230" y="459"/>
                    <a:pt x="248" y="433"/>
                    <a:pt x="264" y="410"/>
                  </a:cubicBezTo>
                  <a:cubicBezTo>
                    <a:pt x="254" y="400"/>
                    <a:pt x="244" y="391"/>
                    <a:pt x="235" y="381"/>
                  </a:cubicBezTo>
                  <a:cubicBezTo>
                    <a:pt x="211" y="397"/>
                    <a:pt x="186" y="415"/>
                    <a:pt x="180" y="418"/>
                  </a:cubicBezTo>
                  <a:cubicBezTo>
                    <a:pt x="176" y="422"/>
                    <a:pt x="170" y="423"/>
                    <a:pt x="165" y="422"/>
                  </a:cubicBezTo>
                  <a:cubicBezTo>
                    <a:pt x="160" y="421"/>
                    <a:pt x="155" y="418"/>
                    <a:pt x="151" y="414"/>
                  </a:cubicBezTo>
                  <a:cubicBezTo>
                    <a:pt x="147" y="409"/>
                    <a:pt x="146" y="404"/>
                    <a:pt x="146" y="399"/>
                  </a:cubicBezTo>
                  <a:cubicBezTo>
                    <a:pt x="146" y="394"/>
                    <a:pt x="148" y="388"/>
                    <a:pt x="151" y="384"/>
                  </a:cubicBezTo>
                  <a:cubicBezTo>
                    <a:pt x="156" y="379"/>
                    <a:pt x="178" y="357"/>
                    <a:pt x="198" y="337"/>
                  </a:cubicBezTo>
                  <a:cubicBezTo>
                    <a:pt x="190" y="326"/>
                    <a:pt x="182" y="315"/>
                    <a:pt x="174" y="303"/>
                  </a:cubicBezTo>
                  <a:cubicBezTo>
                    <a:pt x="149" y="315"/>
                    <a:pt x="120" y="328"/>
                    <a:pt x="114" y="331"/>
                  </a:cubicBezTo>
                  <a:cubicBezTo>
                    <a:pt x="109" y="333"/>
                    <a:pt x="103" y="333"/>
                    <a:pt x="98" y="331"/>
                  </a:cubicBezTo>
                  <a:cubicBezTo>
                    <a:pt x="93" y="329"/>
                    <a:pt x="89" y="326"/>
                    <a:pt x="86" y="321"/>
                  </a:cubicBezTo>
                  <a:cubicBezTo>
                    <a:pt x="83" y="316"/>
                    <a:pt x="83" y="311"/>
                    <a:pt x="84" y="305"/>
                  </a:cubicBezTo>
                  <a:cubicBezTo>
                    <a:pt x="85" y="300"/>
                    <a:pt x="87" y="295"/>
                    <a:pt x="92" y="292"/>
                  </a:cubicBezTo>
                  <a:cubicBezTo>
                    <a:pt x="97" y="288"/>
                    <a:pt x="123" y="270"/>
                    <a:pt x="146" y="253"/>
                  </a:cubicBezTo>
                  <a:cubicBezTo>
                    <a:pt x="139" y="241"/>
                    <a:pt x="134" y="229"/>
                    <a:pt x="128" y="216"/>
                  </a:cubicBezTo>
                  <a:cubicBezTo>
                    <a:pt x="101" y="223"/>
                    <a:pt x="71" y="231"/>
                    <a:pt x="64" y="233"/>
                  </a:cubicBezTo>
                  <a:cubicBezTo>
                    <a:pt x="59" y="234"/>
                    <a:pt x="53" y="233"/>
                    <a:pt x="49" y="230"/>
                  </a:cubicBezTo>
                  <a:cubicBezTo>
                    <a:pt x="44" y="228"/>
                    <a:pt x="40" y="224"/>
                    <a:pt x="38" y="218"/>
                  </a:cubicBezTo>
                  <a:cubicBezTo>
                    <a:pt x="37" y="213"/>
                    <a:pt x="37" y="207"/>
                    <a:pt x="38" y="202"/>
                  </a:cubicBezTo>
                  <a:cubicBezTo>
                    <a:pt x="40" y="198"/>
                    <a:pt x="44" y="193"/>
                    <a:pt x="49" y="191"/>
                  </a:cubicBezTo>
                  <a:cubicBezTo>
                    <a:pt x="55" y="188"/>
                    <a:pt x="83" y="174"/>
                    <a:pt x="109" y="162"/>
                  </a:cubicBezTo>
                  <a:cubicBezTo>
                    <a:pt x="105" y="149"/>
                    <a:pt x="101" y="136"/>
                    <a:pt x="98" y="122"/>
                  </a:cubicBezTo>
                  <a:cubicBezTo>
                    <a:pt x="70" y="125"/>
                    <a:pt x="38" y="127"/>
                    <a:pt x="32" y="128"/>
                  </a:cubicBezTo>
                  <a:cubicBezTo>
                    <a:pt x="27" y="128"/>
                    <a:pt x="21" y="126"/>
                    <a:pt x="17" y="123"/>
                  </a:cubicBezTo>
                  <a:cubicBezTo>
                    <a:pt x="13" y="119"/>
                    <a:pt x="10" y="115"/>
                    <a:pt x="9" y="109"/>
                  </a:cubicBezTo>
                  <a:cubicBezTo>
                    <a:pt x="8" y="103"/>
                    <a:pt x="9" y="98"/>
                    <a:pt x="12" y="93"/>
                  </a:cubicBezTo>
                  <a:cubicBezTo>
                    <a:pt x="15" y="89"/>
                    <a:pt x="19" y="85"/>
                    <a:pt x="24" y="84"/>
                  </a:cubicBezTo>
                  <a:cubicBezTo>
                    <a:pt x="31" y="82"/>
                    <a:pt x="61" y="73"/>
                    <a:pt x="88" y="66"/>
                  </a:cubicBezTo>
                  <a:cubicBezTo>
                    <a:pt x="86" y="52"/>
                    <a:pt x="85" y="39"/>
                    <a:pt x="85" y="25"/>
                  </a:cubicBezTo>
                  <a:cubicBezTo>
                    <a:pt x="56" y="22"/>
                    <a:pt x="25" y="19"/>
                    <a:pt x="19" y="19"/>
                  </a:cubicBezTo>
                  <a:cubicBezTo>
                    <a:pt x="13" y="18"/>
                    <a:pt x="8" y="15"/>
                    <a:pt x="5" y="11"/>
                  </a:cubicBezTo>
                  <a:cubicBezTo>
                    <a:pt x="2" y="8"/>
                    <a:pt x="0" y="4"/>
                    <a:pt x="0" y="0"/>
                  </a:cubicBezTo>
                  <a:cubicBezTo>
                    <a:pt x="650" y="0"/>
                    <a:pt x="650" y="0"/>
                    <a:pt x="650" y="0"/>
                  </a:cubicBezTo>
                  <a:lnTo>
                    <a:pt x="650" y="646"/>
                  </a:lnTo>
                  <a:close/>
                </a:path>
              </a:pathLst>
            </a:custGeom>
            <a:solidFill>
              <a:srgbClr val="B9D51F"/>
            </a:solidFill>
            <a:ln>
              <a:noFill/>
            </a:ln>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6" name="Freeform 8"/>
            <p:cNvSpPr/>
            <p:nvPr/>
          </p:nvSpPr>
          <p:spPr bwMode="auto">
            <a:xfrm>
              <a:off x="6029688" y="2161491"/>
              <a:ext cx="2113887" cy="2245724"/>
            </a:xfrm>
            <a:custGeom>
              <a:avLst/>
              <a:gdLst>
                <a:gd name="T0" fmla="*/ 3 w 651"/>
                <a:gd name="T1" fmla="*/ 0 h 647"/>
                <a:gd name="T2" fmla="*/ 25 w 651"/>
                <a:gd name="T3" fmla="*/ 20 h 647"/>
                <a:gd name="T4" fmla="*/ 72 w 651"/>
                <a:gd name="T5" fmla="*/ 89 h 647"/>
                <a:gd name="T6" fmla="*/ 100 w 651"/>
                <a:gd name="T7" fmla="*/ 13 h 647"/>
                <a:gd name="T8" fmla="*/ 129 w 651"/>
                <a:gd name="T9" fmla="*/ 18 h 647"/>
                <a:gd name="T10" fmla="*/ 129 w 651"/>
                <a:gd name="T11" fmla="*/ 99 h 647"/>
                <a:gd name="T12" fmla="*/ 197 w 651"/>
                <a:gd name="T13" fmla="*/ 50 h 647"/>
                <a:gd name="T14" fmla="*/ 224 w 651"/>
                <a:gd name="T15" fmla="*/ 40 h 647"/>
                <a:gd name="T16" fmla="*/ 239 w 651"/>
                <a:gd name="T17" fmla="*/ 66 h 647"/>
                <a:gd name="T18" fmla="*/ 259 w 651"/>
                <a:gd name="T19" fmla="*/ 147 h 647"/>
                <a:gd name="T20" fmla="*/ 311 w 651"/>
                <a:gd name="T21" fmla="*/ 85 h 647"/>
                <a:gd name="T22" fmla="*/ 337 w 651"/>
                <a:gd name="T23" fmla="*/ 100 h 647"/>
                <a:gd name="T24" fmla="*/ 309 w 651"/>
                <a:gd name="T25" fmla="*/ 176 h 647"/>
                <a:gd name="T26" fmla="*/ 390 w 651"/>
                <a:gd name="T27" fmla="*/ 153 h 647"/>
                <a:gd name="T28" fmla="*/ 419 w 651"/>
                <a:gd name="T29" fmla="*/ 153 h 647"/>
                <a:gd name="T30" fmla="*/ 424 w 651"/>
                <a:gd name="T31" fmla="*/ 182 h 647"/>
                <a:gd name="T32" fmla="*/ 416 w 651"/>
                <a:gd name="T33" fmla="*/ 266 h 647"/>
                <a:gd name="T34" fmla="*/ 486 w 651"/>
                <a:gd name="T35" fmla="*/ 225 h 647"/>
                <a:gd name="T36" fmla="*/ 505 w 651"/>
                <a:gd name="T37" fmla="*/ 248 h 647"/>
                <a:gd name="T38" fmla="*/ 452 w 651"/>
                <a:gd name="T39" fmla="*/ 309 h 647"/>
                <a:gd name="T40" fmla="*/ 536 w 651"/>
                <a:gd name="T41" fmla="*/ 316 h 647"/>
                <a:gd name="T42" fmla="*/ 564 w 651"/>
                <a:gd name="T43" fmla="*/ 325 h 647"/>
                <a:gd name="T44" fmla="*/ 558 w 651"/>
                <a:gd name="T45" fmla="*/ 355 h 647"/>
                <a:gd name="T46" fmla="*/ 522 w 651"/>
                <a:gd name="T47" fmla="*/ 430 h 647"/>
                <a:gd name="T48" fmla="*/ 602 w 651"/>
                <a:gd name="T49" fmla="*/ 416 h 647"/>
                <a:gd name="T50" fmla="*/ 612 w 651"/>
                <a:gd name="T51" fmla="*/ 444 h 647"/>
                <a:gd name="T52" fmla="*/ 542 w 651"/>
                <a:gd name="T53" fmla="*/ 484 h 647"/>
                <a:gd name="T54" fmla="*/ 618 w 651"/>
                <a:gd name="T55" fmla="*/ 519 h 647"/>
                <a:gd name="T56" fmla="*/ 641 w 651"/>
                <a:gd name="T57" fmla="*/ 537 h 647"/>
                <a:gd name="T58" fmla="*/ 626 w 651"/>
                <a:gd name="T59" fmla="*/ 563 h 647"/>
                <a:gd name="T60" fmla="*/ 566 w 651"/>
                <a:gd name="T61" fmla="*/ 621 h 647"/>
                <a:gd name="T62" fmla="*/ 646 w 651"/>
                <a:gd name="T63" fmla="*/ 635 h 647"/>
                <a:gd name="T64" fmla="*/ 0 w 651"/>
                <a:gd name="T65"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1" h="647">
                  <a:moveTo>
                    <a:pt x="0" y="1"/>
                  </a:moveTo>
                  <a:cubicBezTo>
                    <a:pt x="1" y="0"/>
                    <a:pt x="2" y="0"/>
                    <a:pt x="3" y="0"/>
                  </a:cubicBezTo>
                  <a:cubicBezTo>
                    <a:pt x="8" y="0"/>
                    <a:pt x="13" y="3"/>
                    <a:pt x="18" y="6"/>
                  </a:cubicBezTo>
                  <a:cubicBezTo>
                    <a:pt x="22" y="9"/>
                    <a:pt x="24" y="14"/>
                    <a:pt x="25" y="20"/>
                  </a:cubicBezTo>
                  <a:cubicBezTo>
                    <a:pt x="26" y="26"/>
                    <a:pt x="29" y="58"/>
                    <a:pt x="31" y="86"/>
                  </a:cubicBezTo>
                  <a:cubicBezTo>
                    <a:pt x="45" y="87"/>
                    <a:pt x="59" y="88"/>
                    <a:pt x="72" y="89"/>
                  </a:cubicBezTo>
                  <a:cubicBezTo>
                    <a:pt x="80" y="62"/>
                    <a:pt x="88" y="32"/>
                    <a:pt x="90" y="26"/>
                  </a:cubicBezTo>
                  <a:cubicBezTo>
                    <a:pt x="91" y="20"/>
                    <a:pt x="95" y="16"/>
                    <a:pt x="100" y="13"/>
                  </a:cubicBezTo>
                  <a:cubicBezTo>
                    <a:pt x="104" y="11"/>
                    <a:pt x="110" y="9"/>
                    <a:pt x="115" y="10"/>
                  </a:cubicBezTo>
                  <a:cubicBezTo>
                    <a:pt x="121" y="11"/>
                    <a:pt x="125" y="14"/>
                    <a:pt x="129" y="18"/>
                  </a:cubicBezTo>
                  <a:cubicBezTo>
                    <a:pt x="132" y="23"/>
                    <a:pt x="134" y="28"/>
                    <a:pt x="134" y="33"/>
                  </a:cubicBezTo>
                  <a:cubicBezTo>
                    <a:pt x="133" y="40"/>
                    <a:pt x="131" y="71"/>
                    <a:pt x="129" y="99"/>
                  </a:cubicBezTo>
                  <a:cubicBezTo>
                    <a:pt x="142" y="102"/>
                    <a:pt x="155" y="106"/>
                    <a:pt x="168" y="110"/>
                  </a:cubicBezTo>
                  <a:cubicBezTo>
                    <a:pt x="180" y="84"/>
                    <a:pt x="194" y="56"/>
                    <a:pt x="197" y="50"/>
                  </a:cubicBezTo>
                  <a:cubicBezTo>
                    <a:pt x="199" y="45"/>
                    <a:pt x="203" y="42"/>
                    <a:pt x="208" y="40"/>
                  </a:cubicBezTo>
                  <a:cubicBezTo>
                    <a:pt x="214" y="38"/>
                    <a:pt x="219" y="38"/>
                    <a:pt x="224" y="40"/>
                  </a:cubicBezTo>
                  <a:cubicBezTo>
                    <a:pt x="230" y="42"/>
                    <a:pt x="234" y="45"/>
                    <a:pt x="236" y="50"/>
                  </a:cubicBezTo>
                  <a:cubicBezTo>
                    <a:pt x="239" y="55"/>
                    <a:pt x="240" y="60"/>
                    <a:pt x="239" y="66"/>
                  </a:cubicBezTo>
                  <a:cubicBezTo>
                    <a:pt x="237" y="72"/>
                    <a:pt x="229" y="102"/>
                    <a:pt x="222" y="130"/>
                  </a:cubicBezTo>
                  <a:cubicBezTo>
                    <a:pt x="235" y="135"/>
                    <a:pt x="247" y="141"/>
                    <a:pt x="259" y="147"/>
                  </a:cubicBezTo>
                  <a:cubicBezTo>
                    <a:pt x="276" y="124"/>
                    <a:pt x="294" y="98"/>
                    <a:pt x="298" y="93"/>
                  </a:cubicBezTo>
                  <a:cubicBezTo>
                    <a:pt x="301" y="89"/>
                    <a:pt x="306" y="86"/>
                    <a:pt x="311" y="85"/>
                  </a:cubicBezTo>
                  <a:cubicBezTo>
                    <a:pt x="316" y="84"/>
                    <a:pt x="322" y="85"/>
                    <a:pt x="327" y="88"/>
                  </a:cubicBezTo>
                  <a:cubicBezTo>
                    <a:pt x="332" y="90"/>
                    <a:pt x="335" y="95"/>
                    <a:pt x="337" y="100"/>
                  </a:cubicBezTo>
                  <a:cubicBezTo>
                    <a:pt x="339" y="105"/>
                    <a:pt x="339" y="110"/>
                    <a:pt x="336" y="116"/>
                  </a:cubicBezTo>
                  <a:cubicBezTo>
                    <a:pt x="334" y="121"/>
                    <a:pt x="321" y="150"/>
                    <a:pt x="309" y="176"/>
                  </a:cubicBezTo>
                  <a:cubicBezTo>
                    <a:pt x="321" y="183"/>
                    <a:pt x="332" y="191"/>
                    <a:pt x="343" y="200"/>
                  </a:cubicBezTo>
                  <a:cubicBezTo>
                    <a:pt x="363" y="180"/>
                    <a:pt x="385" y="157"/>
                    <a:pt x="390" y="153"/>
                  </a:cubicBezTo>
                  <a:cubicBezTo>
                    <a:pt x="394" y="149"/>
                    <a:pt x="399" y="147"/>
                    <a:pt x="404" y="147"/>
                  </a:cubicBezTo>
                  <a:cubicBezTo>
                    <a:pt x="410" y="147"/>
                    <a:pt x="415" y="149"/>
                    <a:pt x="419" y="153"/>
                  </a:cubicBezTo>
                  <a:cubicBezTo>
                    <a:pt x="424" y="156"/>
                    <a:pt x="426" y="161"/>
                    <a:pt x="427" y="166"/>
                  </a:cubicBezTo>
                  <a:cubicBezTo>
                    <a:pt x="428" y="172"/>
                    <a:pt x="427" y="177"/>
                    <a:pt x="424" y="182"/>
                  </a:cubicBezTo>
                  <a:cubicBezTo>
                    <a:pt x="420" y="187"/>
                    <a:pt x="403" y="213"/>
                    <a:pt x="386" y="237"/>
                  </a:cubicBezTo>
                  <a:cubicBezTo>
                    <a:pt x="397" y="246"/>
                    <a:pt x="406" y="255"/>
                    <a:pt x="416" y="266"/>
                  </a:cubicBezTo>
                  <a:cubicBezTo>
                    <a:pt x="439" y="249"/>
                    <a:pt x="465" y="231"/>
                    <a:pt x="470" y="228"/>
                  </a:cubicBezTo>
                  <a:cubicBezTo>
                    <a:pt x="475" y="225"/>
                    <a:pt x="480" y="224"/>
                    <a:pt x="486" y="225"/>
                  </a:cubicBezTo>
                  <a:cubicBezTo>
                    <a:pt x="491" y="225"/>
                    <a:pt x="496" y="228"/>
                    <a:pt x="499" y="232"/>
                  </a:cubicBezTo>
                  <a:cubicBezTo>
                    <a:pt x="503" y="237"/>
                    <a:pt x="505" y="242"/>
                    <a:pt x="505" y="248"/>
                  </a:cubicBezTo>
                  <a:cubicBezTo>
                    <a:pt x="505" y="253"/>
                    <a:pt x="503" y="258"/>
                    <a:pt x="499" y="262"/>
                  </a:cubicBezTo>
                  <a:cubicBezTo>
                    <a:pt x="494" y="267"/>
                    <a:pt x="472" y="289"/>
                    <a:pt x="452" y="309"/>
                  </a:cubicBezTo>
                  <a:cubicBezTo>
                    <a:pt x="461" y="320"/>
                    <a:pt x="469" y="332"/>
                    <a:pt x="476" y="343"/>
                  </a:cubicBezTo>
                  <a:cubicBezTo>
                    <a:pt x="502" y="331"/>
                    <a:pt x="530" y="318"/>
                    <a:pt x="536" y="316"/>
                  </a:cubicBezTo>
                  <a:cubicBezTo>
                    <a:pt x="541" y="313"/>
                    <a:pt x="547" y="313"/>
                    <a:pt x="552" y="315"/>
                  </a:cubicBezTo>
                  <a:cubicBezTo>
                    <a:pt x="557" y="317"/>
                    <a:pt x="561" y="320"/>
                    <a:pt x="564" y="325"/>
                  </a:cubicBezTo>
                  <a:cubicBezTo>
                    <a:pt x="567" y="330"/>
                    <a:pt x="568" y="336"/>
                    <a:pt x="567" y="341"/>
                  </a:cubicBezTo>
                  <a:cubicBezTo>
                    <a:pt x="566" y="346"/>
                    <a:pt x="563" y="351"/>
                    <a:pt x="558" y="355"/>
                  </a:cubicBezTo>
                  <a:cubicBezTo>
                    <a:pt x="553" y="358"/>
                    <a:pt x="528" y="376"/>
                    <a:pt x="505" y="393"/>
                  </a:cubicBezTo>
                  <a:cubicBezTo>
                    <a:pt x="511" y="405"/>
                    <a:pt x="517" y="417"/>
                    <a:pt x="522" y="430"/>
                  </a:cubicBezTo>
                  <a:cubicBezTo>
                    <a:pt x="549" y="423"/>
                    <a:pt x="580" y="415"/>
                    <a:pt x="586" y="414"/>
                  </a:cubicBezTo>
                  <a:cubicBezTo>
                    <a:pt x="591" y="412"/>
                    <a:pt x="597" y="413"/>
                    <a:pt x="602" y="416"/>
                  </a:cubicBezTo>
                  <a:cubicBezTo>
                    <a:pt x="606" y="418"/>
                    <a:pt x="610" y="423"/>
                    <a:pt x="612" y="428"/>
                  </a:cubicBezTo>
                  <a:cubicBezTo>
                    <a:pt x="614" y="433"/>
                    <a:pt x="614" y="439"/>
                    <a:pt x="612" y="444"/>
                  </a:cubicBezTo>
                  <a:cubicBezTo>
                    <a:pt x="610" y="449"/>
                    <a:pt x="606" y="453"/>
                    <a:pt x="601" y="456"/>
                  </a:cubicBezTo>
                  <a:cubicBezTo>
                    <a:pt x="595" y="458"/>
                    <a:pt x="567" y="472"/>
                    <a:pt x="542" y="484"/>
                  </a:cubicBezTo>
                  <a:cubicBezTo>
                    <a:pt x="546" y="497"/>
                    <a:pt x="549" y="510"/>
                    <a:pt x="552" y="524"/>
                  </a:cubicBezTo>
                  <a:cubicBezTo>
                    <a:pt x="581" y="522"/>
                    <a:pt x="612" y="519"/>
                    <a:pt x="618" y="519"/>
                  </a:cubicBezTo>
                  <a:cubicBezTo>
                    <a:pt x="624" y="518"/>
                    <a:pt x="629" y="520"/>
                    <a:pt x="633" y="523"/>
                  </a:cubicBezTo>
                  <a:cubicBezTo>
                    <a:pt x="637" y="527"/>
                    <a:pt x="640" y="532"/>
                    <a:pt x="641" y="537"/>
                  </a:cubicBezTo>
                  <a:cubicBezTo>
                    <a:pt x="642" y="543"/>
                    <a:pt x="641" y="548"/>
                    <a:pt x="638" y="553"/>
                  </a:cubicBezTo>
                  <a:cubicBezTo>
                    <a:pt x="636" y="558"/>
                    <a:pt x="631" y="561"/>
                    <a:pt x="626" y="563"/>
                  </a:cubicBezTo>
                  <a:cubicBezTo>
                    <a:pt x="620" y="564"/>
                    <a:pt x="589" y="573"/>
                    <a:pt x="562" y="580"/>
                  </a:cubicBezTo>
                  <a:cubicBezTo>
                    <a:pt x="564" y="594"/>
                    <a:pt x="565" y="608"/>
                    <a:pt x="566" y="621"/>
                  </a:cubicBezTo>
                  <a:cubicBezTo>
                    <a:pt x="594" y="624"/>
                    <a:pt x="625" y="627"/>
                    <a:pt x="632" y="628"/>
                  </a:cubicBezTo>
                  <a:cubicBezTo>
                    <a:pt x="637" y="628"/>
                    <a:pt x="642" y="631"/>
                    <a:pt x="646" y="635"/>
                  </a:cubicBezTo>
                  <a:cubicBezTo>
                    <a:pt x="648" y="638"/>
                    <a:pt x="650" y="642"/>
                    <a:pt x="651" y="647"/>
                  </a:cubicBezTo>
                  <a:cubicBezTo>
                    <a:pt x="0" y="647"/>
                    <a:pt x="0" y="647"/>
                    <a:pt x="0" y="647"/>
                  </a:cubicBezTo>
                  <a:lnTo>
                    <a:pt x="0" y="1"/>
                  </a:lnTo>
                  <a:close/>
                </a:path>
              </a:pathLst>
            </a:custGeom>
            <a:solidFill>
              <a:srgbClr val="0E7FB7"/>
            </a:solidFill>
            <a:ln>
              <a:noFill/>
            </a:ln>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7" name="Freeform 9"/>
            <p:cNvSpPr/>
            <p:nvPr/>
          </p:nvSpPr>
          <p:spPr bwMode="auto">
            <a:xfrm>
              <a:off x="6029688" y="4400183"/>
              <a:ext cx="2113887" cy="2243380"/>
            </a:xfrm>
            <a:custGeom>
              <a:avLst/>
              <a:gdLst>
                <a:gd name="T0" fmla="*/ 3 w 651"/>
                <a:gd name="T1" fmla="*/ 646 h 646"/>
                <a:gd name="T2" fmla="*/ 25 w 651"/>
                <a:gd name="T3" fmla="*/ 626 h 646"/>
                <a:gd name="T4" fmla="*/ 72 w 651"/>
                <a:gd name="T5" fmla="*/ 557 h 646"/>
                <a:gd name="T6" fmla="*/ 100 w 651"/>
                <a:gd name="T7" fmla="*/ 633 h 646"/>
                <a:gd name="T8" fmla="*/ 129 w 651"/>
                <a:gd name="T9" fmla="*/ 628 h 646"/>
                <a:gd name="T10" fmla="*/ 129 w 651"/>
                <a:gd name="T11" fmla="*/ 547 h 646"/>
                <a:gd name="T12" fmla="*/ 197 w 651"/>
                <a:gd name="T13" fmla="*/ 596 h 646"/>
                <a:gd name="T14" fmla="*/ 224 w 651"/>
                <a:gd name="T15" fmla="*/ 607 h 646"/>
                <a:gd name="T16" fmla="*/ 239 w 651"/>
                <a:gd name="T17" fmla="*/ 581 h 646"/>
                <a:gd name="T18" fmla="*/ 259 w 651"/>
                <a:gd name="T19" fmla="*/ 499 h 646"/>
                <a:gd name="T20" fmla="*/ 311 w 651"/>
                <a:gd name="T21" fmla="*/ 561 h 646"/>
                <a:gd name="T22" fmla="*/ 337 w 651"/>
                <a:gd name="T23" fmla="*/ 547 h 646"/>
                <a:gd name="T24" fmla="*/ 309 w 651"/>
                <a:gd name="T25" fmla="*/ 470 h 646"/>
                <a:gd name="T26" fmla="*/ 390 w 651"/>
                <a:gd name="T27" fmla="*/ 493 h 646"/>
                <a:gd name="T28" fmla="*/ 419 w 651"/>
                <a:gd name="T29" fmla="*/ 494 h 646"/>
                <a:gd name="T30" fmla="*/ 424 w 651"/>
                <a:gd name="T31" fmla="*/ 465 h 646"/>
                <a:gd name="T32" fmla="*/ 416 w 651"/>
                <a:gd name="T33" fmla="*/ 381 h 646"/>
                <a:gd name="T34" fmla="*/ 486 w 651"/>
                <a:gd name="T35" fmla="*/ 422 h 646"/>
                <a:gd name="T36" fmla="*/ 505 w 651"/>
                <a:gd name="T37" fmla="*/ 399 h 646"/>
                <a:gd name="T38" fmla="*/ 452 w 651"/>
                <a:gd name="T39" fmla="*/ 337 h 646"/>
                <a:gd name="T40" fmla="*/ 536 w 651"/>
                <a:gd name="T41" fmla="*/ 331 h 646"/>
                <a:gd name="T42" fmla="*/ 564 w 651"/>
                <a:gd name="T43" fmla="*/ 321 h 646"/>
                <a:gd name="T44" fmla="*/ 558 w 651"/>
                <a:gd name="T45" fmla="*/ 292 h 646"/>
                <a:gd name="T46" fmla="*/ 522 w 651"/>
                <a:gd name="T47" fmla="*/ 216 h 646"/>
                <a:gd name="T48" fmla="*/ 602 w 651"/>
                <a:gd name="T49" fmla="*/ 230 h 646"/>
                <a:gd name="T50" fmla="*/ 612 w 651"/>
                <a:gd name="T51" fmla="*/ 202 h 646"/>
                <a:gd name="T52" fmla="*/ 542 w 651"/>
                <a:gd name="T53" fmla="*/ 162 h 646"/>
                <a:gd name="T54" fmla="*/ 618 w 651"/>
                <a:gd name="T55" fmla="*/ 128 h 646"/>
                <a:gd name="T56" fmla="*/ 641 w 651"/>
                <a:gd name="T57" fmla="*/ 109 h 646"/>
                <a:gd name="T58" fmla="*/ 626 w 651"/>
                <a:gd name="T59" fmla="*/ 84 h 646"/>
                <a:gd name="T60" fmla="*/ 566 w 651"/>
                <a:gd name="T61" fmla="*/ 25 h 646"/>
                <a:gd name="T62" fmla="*/ 646 w 651"/>
                <a:gd name="T63" fmla="*/ 11 h 646"/>
                <a:gd name="T64" fmla="*/ 0 w 651"/>
                <a:gd name="T65"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1" h="646">
                  <a:moveTo>
                    <a:pt x="0" y="646"/>
                  </a:moveTo>
                  <a:cubicBezTo>
                    <a:pt x="1" y="646"/>
                    <a:pt x="2" y="646"/>
                    <a:pt x="3" y="646"/>
                  </a:cubicBezTo>
                  <a:cubicBezTo>
                    <a:pt x="8" y="646"/>
                    <a:pt x="13" y="644"/>
                    <a:pt x="18" y="640"/>
                  </a:cubicBezTo>
                  <a:cubicBezTo>
                    <a:pt x="22" y="637"/>
                    <a:pt x="24" y="632"/>
                    <a:pt x="25" y="626"/>
                  </a:cubicBezTo>
                  <a:cubicBezTo>
                    <a:pt x="26" y="620"/>
                    <a:pt x="29" y="589"/>
                    <a:pt x="31" y="560"/>
                  </a:cubicBezTo>
                  <a:cubicBezTo>
                    <a:pt x="45" y="560"/>
                    <a:pt x="59" y="558"/>
                    <a:pt x="72" y="557"/>
                  </a:cubicBezTo>
                  <a:cubicBezTo>
                    <a:pt x="80" y="584"/>
                    <a:pt x="88" y="614"/>
                    <a:pt x="90" y="621"/>
                  </a:cubicBezTo>
                  <a:cubicBezTo>
                    <a:pt x="91" y="626"/>
                    <a:pt x="95" y="630"/>
                    <a:pt x="100" y="633"/>
                  </a:cubicBezTo>
                  <a:cubicBezTo>
                    <a:pt x="104" y="636"/>
                    <a:pt x="110" y="637"/>
                    <a:pt x="115" y="636"/>
                  </a:cubicBezTo>
                  <a:cubicBezTo>
                    <a:pt x="121" y="635"/>
                    <a:pt x="125" y="632"/>
                    <a:pt x="129" y="628"/>
                  </a:cubicBezTo>
                  <a:cubicBezTo>
                    <a:pt x="132" y="624"/>
                    <a:pt x="134" y="619"/>
                    <a:pt x="134" y="613"/>
                  </a:cubicBezTo>
                  <a:cubicBezTo>
                    <a:pt x="133" y="607"/>
                    <a:pt x="131" y="575"/>
                    <a:pt x="129" y="547"/>
                  </a:cubicBezTo>
                  <a:cubicBezTo>
                    <a:pt x="142" y="544"/>
                    <a:pt x="155" y="540"/>
                    <a:pt x="168" y="536"/>
                  </a:cubicBezTo>
                  <a:cubicBezTo>
                    <a:pt x="180" y="562"/>
                    <a:pt x="194" y="590"/>
                    <a:pt x="197" y="596"/>
                  </a:cubicBezTo>
                  <a:cubicBezTo>
                    <a:pt x="199" y="601"/>
                    <a:pt x="203" y="605"/>
                    <a:pt x="208" y="607"/>
                  </a:cubicBezTo>
                  <a:cubicBezTo>
                    <a:pt x="214" y="608"/>
                    <a:pt x="219" y="608"/>
                    <a:pt x="224" y="607"/>
                  </a:cubicBezTo>
                  <a:cubicBezTo>
                    <a:pt x="230" y="605"/>
                    <a:pt x="234" y="601"/>
                    <a:pt x="236" y="596"/>
                  </a:cubicBezTo>
                  <a:cubicBezTo>
                    <a:pt x="239" y="592"/>
                    <a:pt x="240" y="586"/>
                    <a:pt x="239" y="581"/>
                  </a:cubicBezTo>
                  <a:cubicBezTo>
                    <a:pt x="237" y="574"/>
                    <a:pt x="229" y="544"/>
                    <a:pt x="222" y="517"/>
                  </a:cubicBezTo>
                  <a:cubicBezTo>
                    <a:pt x="235" y="511"/>
                    <a:pt x="247" y="505"/>
                    <a:pt x="259" y="499"/>
                  </a:cubicBezTo>
                  <a:cubicBezTo>
                    <a:pt x="276" y="522"/>
                    <a:pt x="294" y="548"/>
                    <a:pt x="298" y="553"/>
                  </a:cubicBezTo>
                  <a:cubicBezTo>
                    <a:pt x="301" y="558"/>
                    <a:pt x="306" y="560"/>
                    <a:pt x="311" y="561"/>
                  </a:cubicBezTo>
                  <a:cubicBezTo>
                    <a:pt x="316" y="562"/>
                    <a:pt x="322" y="562"/>
                    <a:pt x="327" y="559"/>
                  </a:cubicBezTo>
                  <a:cubicBezTo>
                    <a:pt x="332" y="556"/>
                    <a:pt x="335" y="552"/>
                    <a:pt x="337" y="547"/>
                  </a:cubicBezTo>
                  <a:cubicBezTo>
                    <a:pt x="339" y="542"/>
                    <a:pt x="339" y="536"/>
                    <a:pt x="336" y="531"/>
                  </a:cubicBezTo>
                  <a:cubicBezTo>
                    <a:pt x="334" y="525"/>
                    <a:pt x="321" y="496"/>
                    <a:pt x="309" y="470"/>
                  </a:cubicBezTo>
                  <a:cubicBezTo>
                    <a:pt x="321" y="463"/>
                    <a:pt x="332" y="455"/>
                    <a:pt x="343" y="447"/>
                  </a:cubicBezTo>
                  <a:cubicBezTo>
                    <a:pt x="363" y="467"/>
                    <a:pt x="385" y="489"/>
                    <a:pt x="390" y="493"/>
                  </a:cubicBezTo>
                  <a:cubicBezTo>
                    <a:pt x="394" y="497"/>
                    <a:pt x="399" y="499"/>
                    <a:pt x="404" y="499"/>
                  </a:cubicBezTo>
                  <a:cubicBezTo>
                    <a:pt x="410" y="499"/>
                    <a:pt x="415" y="497"/>
                    <a:pt x="419" y="494"/>
                  </a:cubicBezTo>
                  <a:cubicBezTo>
                    <a:pt x="424" y="490"/>
                    <a:pt x="426" y="485"/>
                    <a:pt x="427" y="480"/>
                  </a:cubicBezTo>
                  <a:cubicBezTo>
                    <a:pt x="428" y="475"/>
                    <a:pt x="427" y="469"/>
                    <a:pt x="424" y="465"/>
                  </a:cubicBezTo>
                  <a:cubicBezTo>
                    <a:pt x="420" y="459"/>
                    <a:pt x="403" y="433"/>
                    <a:pt x="386" y="410"/>
                  </a:cubicBezTo>
                  <a:cubicBezTo>
                    <a:pt x="397" y="400"/>
                    <a:pt x="406" y="391"/>
                    <a:pt x="416" y="381"/>
                  </a:cubicBezTo>
                  <a:cubicBezTo>
                    <a:pt x="439" y="397"/>
                    <a:pt x="465" y="415"/>
                    <a:pt x="470" y="418"/>
                  </a:cubicBezTo>
                  <a:cubicBezTo>
                    <a:pt x="475" y="422"/>
                    <a:pt x="480" y="423"/>
                    <a:pt x="486" y="422"/>
                  </a:cubicBezTo>
                  <a:cubicBezTo>
                    <a:pt x="491" y="421"/>
                    <a:pt x="496" y="418"/>
                    <a:pt x="499" y="414"/>
                  </a:cubicBezTo>
                  <a:cubicBezTo>
                    <a:pt x="503" y="409"/>
                    <a:pt x="505" y="404"/>
                    <a:pt x="505" y="399"/>
                  </a:cubicBezTo>
                  <a:cubicBezTo>
                    <a:pt x="505" y="394"/>
                    <a:pt x="503" y="388"/>
                    <a:pt x="499" y="384"/>
                  </a:cubicBezTo>
                  <a:cubicBezTo>
                    <a:pt x="494" y="379"/>
                    <a:pt x="472" y="357"/>
                    <a:pt x="452" y="337"/>
                  </a:cubicBezTo>
                  <a:cubicBezTo>
                    <a:pt x="461" y="326"/>
                    <a:pt x="469" y="315"/>
                    <a:pt x="476" y="303"/>
                  </a:cubicBezTo>
                  <a:cubicBezTo>
                    <a:pt x="502" y="315"/>
                    <a:pt x="530" y="328"/>
                    <a:pt x="536" y="331"/>
                  </a:cubicBezTo>
                  <a:cubicBezTo>
                    <a:pt x="541" y="333"/>
                    <a:pt x="547" y="333"/>
                    <a:pt x="552" y="331"/>
                  </a:cubicBezTo>
                  <a:cubicBezTo>
                    <a:pt x="557" y="329"/>
                    <a:pt x="561" y="326"/>
                    <a:pt x="564" y="321"/>
                  </a:cubicBezTo>
                  <a:cubicBezTo>
                    <a:pt x="567" y="316"/>
                    <a:pt x="568" y="311"/>
                    <a:pt x="567" y="305"/>
                  </a:cubicBezTo>
                  <a:cubicBezTo>
                    <a:pt x="566" y="300"/>
                    <a:pt x="563" y="295"/>
                    <a:pt x="558" y="292"/>
                  </a:cubicBezTo>
                  <a:cubicBezTo>
                    <a:pt x="553" y="288"/>
                    <a:pt x="528" y="270"/>
                    <a:pt x="505" y="253"/>
                  </a:cubicBezTo>
                  <a:cubicBezTo>
                    <a:pt x="511" y="241"/>
                    <a:pt x="517" y="229"/>
                    <a:pt x="522" y="216"/>
                  </a:cubicBezTo>
                  <a:cubicBezTo>
                    <a:pt x="549" y="223"/>
                    <a:pt x="580" y="231"/>
                    <a:pt x="586" y="233"/>
                  </a:cubicBezTo>
                  <a:cubicBezTo>
                    <a:pt x="591" y="234"/>
                    <a:pt x="597" y="233"/>
                    <a:pt x="602" y="230"/>
                  </a:cubicBezTo>
                  <a:cubicBezTo>
                    <a:pt x="606" y="228"/>
                    <a:pt x="610" y="224"/>
                    <a:pt x="612" y="218"/>
                  </a:cubicBezTo>
                  <a:cubicBezTo>
                    <a:pt x="614" y="213"/>
                    <a:pt x="614" y="207"/>
                    <a:pt x="612" y="202"/>
                  </a:cubicBezTo>
                  <a:cubicBezTo>
                    <a:pt x="610" y="198"/>
                    <a:pt x="606" y="193"/>
                    <a:pt x="601" y="191"/>
                  </a:cubicBezTo>
                  <a:cubicBezTo>
                    <a:pt x="595" y="188"/>
                    <a:pt x="567" y="174"/>
                    <a:pt x="542" y="162"/>
                  </a:cubicBezTo>
                  <a:cubicBezTo>
                    <a:pt x="546" y="149"/>
                    <a:pt x="549" y="136"/>
                    <a:pt x="552" y="122"/>
                  </a:cubicBezTo>
                  <a:cubicBezTo>
                    <a:pt x="581" y="125"/>
                    <a:pt x="612" y="127"/>
                    <a:pt x="618" y="128"/>
                  </a:cubicBezTo>
                  <a:cubicBezTo>
                    <a:pt x="624" y="128"/>
                    <a:pt x="629" y="126"/>
                    <a:pt x="633" y="123"/>
                  </a:cubicBezTo>
                  <a:cubicBezTo>
                    <a:pt x="637" y="119"/>
                    <a:pt x="640" y="115"/>
                    <a:pt x="641" y="109"/>
                  </a:cubicBezTo>
                  <a:cubicBezTo>
                    <a:pt x="642" y="103"/>
                    <a:pt x="641" y="98"/>
                    <a:pt x="638" y="93"/>
                  </a:cubicBezTo>
                  <a:cubicBezTo>
                    <a:pt x="636" y="89"/>
                    <a:pt x="631" y="85"/>
                    <a:pt x="626" y="84"/>
                  </a:cubicBezTo>
                  <a:cubicBezTo>
                    <a:pt x="620" y="82"/>
                    <a:pt x="589" y="73"/>
                    <a:pt x="562" y="66"/>
                  </a:cubicBezTo>
                  <a:cubicBezTo>
                    <a:pt x="564" y="52"/>
                    <a:pt x="565" y="39"/>
                    <a:pt x="566" y="25"/>
                  </a:cubicBezTo>
                  <a:cubicBezTo>
                    <a:pt x="594" y="22"/>
                    <a:pt x="625" y="19"/>
                    <a:pt x="632" y="19"/>
                  </a:cubicBezTo>
                  <a:cubicBezTo>
                    <a:pt x="637" y="18"/>
                    <a:pt x="642" y="15"/>
                    <a:pt x="646" y="11"/>
                  </a:cubicBezTo>
                  <a:cubicBezTo>
                    <a:pt x="648" y="8"/>
                    <a:pt x="650" y="4"/>
                    <a:pt x="651" y="0"/>
                  </a:cubicBezTo>
                  <a:cubicBezTo>
                    <a:pt x="0" y="0"/>
                    <a:pt x="0" y="0"/>
                    <a:pt x="0" y="0"/>
                  </a:cubicBezTo>
                  <a:lnTo>
                    <a:pt x="0" y="646"/>
                  </a:lnTo>
                  <a:close/>
                </a:path>
              </a:pathLst>
            </a:custGeom>
            <a:solidFill>
              <a:srgbClr val="4BACC6"/>
            </a:solidFill>
            <a:ln>
              <a:noFill/>
            </a:ln>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grpSp>
          <p:nvGrpSpPr>
            <p:cNvPr id="8" name="Group 11"/>
            <p:cNvGrpSpPr/>
            <p:nvPr/>
          </p:nvGrpSpPr>
          <p:grpSpPr>
            <a:xfrm>
              <a:off x="4977129" y="3442889"/>
              <a:ext cx="610199" cy="622833"/>
              <a:chOff x="4417791" y="3086470"/>
              <a:chExt cx="441754" cy="421788"/>
            </a:xfrm>
            <a:solidFill>
              <a:schemeClr val="bg1"/>
            </a:solidFill>
          </p:grpSpPr>
          <p:sp>
            <p:nvSpPr>
              <p:cNvPr id="42"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43" name="Oval 65"/>
              <p:cNvSpPr>
                <a:spLocks noChangeArrowheads="1"/>
              </p:cNvSpPr>
              <p:nvPr/>
            </p:nvSpPr>
            <p:spPr bwMode="auto">
              <a:xfrm>
                <a:off x="4627437" y="3365998"/>
                <a:ext cx="29949" cy="32446"/>
              </a:xfrm>
              <a:prstGeom prst="ellipse">
                <a:avLst/>
              </a:prstGeom>
              <a:grpFill/>
              <a:ln>
                <a:noFill/>
              </a:ln>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grpSp>
        <p:grpSp>
          <p:nvGrpSpPr>
            <p:cNvPr id="9" name="Group 14"/>
            <p:cNvGrpSpPr/>
            <p:nvPr/>
          </p:nvGrpSpPr>
          <p:grpSpPr>
            <a:xfrm>
              <a:off x="6454591" y="4751810"/>
              <a:ext cx="522398" cy="675124"/>
              <a:chOff x="3526798" y="4057329"/>
              <a:chExt cx="284519" cy="359394"/>
            </a:xfrm>
            <a:solidFill>
              <a:schemeClr val="bg1"/>
            </a:solidFill>
          </p:grpSpPr>
          <p:sp>
            <p:nvSpPr>
              <p:cNvPr id="39"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40"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41"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grpSp>
        <p:grpSp>
          <p:nvGrpSpPr>
            <p:cNvPr id="10" name="Group 18"/>
            <p:cNvGrpSpPr/>
            <p:nvPr/>
          </p:nvGrpSpPr>
          <p:grpSpPr>
            <a:xfrm>
              <a:off x="6485619" y="3345223"/>
              <a:ext cx="386113" cy="751823"/>
              <a:chOff x="3536781" y="2689641"/>
              <a:chExt cx="279527" cy="509141"/>
            </a:xfrm>
            <a:solidFill>
              <a:schemeClr val="bg1"/>
            </a:solidFill>
          </p:grpSpPr>
          <p:sp>
            <p:nvSpPr>
              <p:cNvPr id="34" name="Freeform 121"/>
              <p:cNvSpPr>
                <a:spLocks noEditPoints="1"/>
              </p:cNvSpPr>
              <p:nvPr/>
            </p:nvSpPr>
            <p:spPr bwMode="auto">
              <a:xfrm>
                <a:off x="3536781" y="2689641"/>
                <a:ext cx="279527" cy="381855"/>
              </a:xfrm>
              <a:custGeom>
                <a:avLst/>
                <a:gdLst>
                  <a:gd name="T0" fmla="*/ 42 w 84"/>
                  <a:gd name="T1" fmla="*/ 5 h 115"/>
                  <a:gd name="T2" fmla="*/ 79 w 84"/>
                  <a:gd name="T3" fmla="*/ 42 h 115"/>
                  <a:gd name="T4" fmla="*/ 56 w 84"/>
                  <a:gd name="T5" fmla="*/ 111 h 115"/>
                  <a:gd name="T6" fmla="*/ 31 w 84"/>
                  <a:gd name="T7" fmla="*/ 111 h 115"/>
                  <a:gd name="T8" fmla="*/ 4 w 84"/>
                  <a:gd name="T9" fmla="*/ 42 h 115"/>
                  <a:gd name="T10" fmla="*/ 42 w 84"/>
                  <a:gd name="T11" fmla="*/ 5 h 115"/>
                  <a:gd name="T12" fmla="*/ 42 w 84"/>
                  <a:gd name="T13" fmla="*/ 0 h 115"/>
                  <a:gd name="T14" fmla="*/ 0 w 84"/>
                  <a:gd name="T15" fmla="*/ 42 h 115"/>
                  <a:gd name="T16" fmla="*/ 29 w 84"/>
                  <a:gd name="T17" fmla="*/ 115 h 115"/>
                  <a:gd name="T18" fmla="*/ 58 w 84"/>
                  <a:gd name="T19" fmla="*/ 115 h 115"/>
                  <a:gd name="T20" fmla="*/ 84 w 84"/>
                  <a:gd name="T21" fmla="*/ 42 h 115"/>
                  <a:gd name="T22" fmla="*/ 42 w 84"/>
                  <a:gd name="T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35" name="Freeform 122"/>
              <p:cNvSpPr/>
              <p:nvPr/>
            </p:nvSpPr>
            <p:spPr bwMode="auto">
              <a:xfrm>
                <a:off x="3631621" y="3166335"/>
                <a:ext cx="97336" cy="9983"/>
              </a:xfrm>
              <a:custGeom>
                <a:avLst/>
                <a:gdLst>
                  <a:gd name="T0" fmla="*/ 1 w 29"/>
                  <a:gd name="T1" fmla="*/ 3 h 3"/>
                  <a:gd name="T2" fmla="*/ 27 w 29"/>
                  <a:gd name="T3" fmla="*/ 3 h 3"/>
                  <a:gd name="T4" fmla="*/ 29 w 29"/>
                  <a:gd name="T5" fmla="*/ 0 h 3"/>
                  <a:gd name="T6" fmla="*/ 0 w 29"/>
                  <a:gd name="T7" fmla="*/ 0 h 3"/>
                  <a:gd name="T8" fmla="*/ 1 w 29"/>
                  <a:gd name="T9" fmla="*/ 3 h 3"/>
                </a:gdLst>
                <a:ahLst/>
                <a:cxnLst>
                  <a:cxn ang="0">
                    <a:pos x="T0" y="T1"/>
                  </a:cxn>
                  <a:cxn ang="0">
                    <a:pos x="T2" y="T3"/>
                  </a:cxn>
                  <a:cxn ang="0">
                    <a:pos x="T4" y="T5"/>
                  </a:cxn>
                  <a:cxn ang="0">
                    <a:pos x="T6" y="T7"/>
                  </a:cxn>
                  <a:cxn ang="0">
                    <a:pos x="T8" y="T9"/>
                  </a:cxn>
                </a:cxnLst>
                <a:rect l="0" t="0" r="r" b="b"/>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36" name="Freeform 123"/>
              <p:cNvSpPr/>
              <p:nvPr/>
            </p:nvSpPr>
            <p:spPr bwMode="auto">
              <a:xfrm>
                <a:off x="3646596" y="3186302"/>
                <a:ext cx="69882" cy="12480"/>
              </a:xfrm>
              <a:custGeom>
                <a:avLst/>
                <a:gdLst>
                  <a:gd name="T0" fmla="*/ 10 w 21"/>
                  <a:gd name="T1" fmla="*/ 4 h 4"/>
                  <a:gd name="T2" fmla="*/ 21 w 21"/>
                  <a:gd name="T3" fmla="*/ 0 h 4"/>
                  <a:gd name="T4" fmla="*/ 0 w 21"/>
                  <a:gd name="T5" fmla="*/ 0 h 4"/>
                  <a:gd name="T6" fmla="*/ 10 w 21"/>
                  <a:gd name="T7" fmla="*/ 4 h 4"/>
                </a:gdLst>
                <a:ahLst/>
                <a:cxnLst>
                  <a:cxn ang="0">
                    <a:pos x="T0" y="T1"/>
                  </a:cxn>
                  <a:cxn ang="0">
                    <a:pos x="T2" y="T3"/>
                  </a:cxn>
                  <a:cxn ang="0">
                    <a:pos x="T4" y="T5"/>
                  </a:cxn>
                  <a:cxn ang="0">
                    <a:pos x="T6" y="T7"/>
                  </a:cxn>
                </a:cxnLst>
                <a:rect l="0" t="0" r="r" b="b"/>
                <a:pathLst>
                  <a:path w="21" h="4">
                    <a:moveTo>
                      <a:pt x="10" y="4"/>
                    </a:moveTo>
                    <a:cubicBezTo>
                      <a:pt x="14" y="4"/>
                      <a:pt x="18" y="2"/>
                      <a:pt x="21" y="0"/>
                    </a:cubicBezTo>
                    <a:cubicBezTo>
                      <a:pt x="0" y="0"/>
                      <a:pt x="0" y="0"/>
                      <a:pt x="0" y="0"/>
                    </a:cubicBezTo>
                    <a:cubicBezTo>
                      <a:pt x="2" y="2"/>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37" name="Freeform 124"/>
              <p:cNvSpPr/>
              <p:nvPr/>
            </p:nvSpPr>
            <p:spPr bwMode="auto">
              <a:xfrm>
                <a:off x="3629124" y="3086470"/>
                <a:ext cx="102328" cy="69882"/>
              </a:xfrm>
              <a:custGeom>
                <a:avLst/>
                <a:gdLst>
                  <a:gd name="T0" fmla="*/ 31 w 31"/>
                  <a:gd name="T1" fmla="*/ 0 h 21"/>
                  <a:gd name="T2" fmla="*/ 0 w 31"/>
                  <a:gd name="T3" fmla="*/ 0 h 21"/>
                  <a:gd name="T4" fmla="*/ 0 w 31"/>
                  <a:gd name="T5" fmla="*/ 19 h 21"/>
                  <a:gd name="T6" fmla="*/ 0 w 31"/>
                  <a:gd name="T7" fmla="*/ 21 h 21"/>
                  <a:gd name="T8" fmla="*/ 30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38" name="Freeform 125"/>
              <p:cNvSpPr>
                <a:spLocks noEditPoints="1"/>
              </p:cNvSpPr>
              <p:nvPr/>
            </p:nvSpPr>
            <p:spPr bwMode="auto">
              <a:xfrm>
                <a:off x="3626629" y="2864345"/>
                <a:ext cx="104823" cy="207151"/>
              </a:xfrm>
              <a:custGeom>
                <a:avLst/>
                <a:gdLst>
                  <a:gd name="T0" fmla="*/ 42 w 42"/>
                  <a:gd name="T1" fmla="*/ 2 h 83"/>
                  <a:gd name="T2" fmla="*/ 42 w 42"/>
                  <a:gd name="T3" fmla="*/ 2 h 83"/>
                  <a:gd name="T4" fmla="*/ 42 w 42"/>
                  <a:gd name="T5" fmla="*/ 2 h 83"/>
                  <a:gd name="T6" fmla="*/ 37 w 42"/>
                  <a:gd name="T7" fmla="*/ 0 h 83"/>
                  <a:gd name="T8" fmla="*/ 20 w 42"/>
                  <a:gd name="T9" fmla="*/ 6 h 83"/>
                  <a:gd name="T10" fmla="*/ 5 w 42"/>
                  <a:gd name="T11" fmla="*/ 0 h 83"/>
                  <a:gd name="T12" fmla="*/ 0 w 42"/>
                  <a:gd name="T13" fmla="*/ 1 h 83"/>
                  <a:gd name="T14" fmla="*/ 0 w 42"/>
                  <a:gd name="T15" fmla="*/ 2 h 83"/>
                  <a:gd name="T16" fmla="*/ 0 w 42"/>
                  <a:gd name="T17" fmla="*/ 2 h 83"/>
                  <a:gd name="T18" fmla="*/ 18 w 42"/>
                  <a:gd name="T19" fmla="*/ 83 h 83"/>
                  <a:gd name="T20" fmla="*/ 24 w 42"/>
                  <a:gd name="T21" fmla="*/ 83 h 83"/>
                  <a:gd name="T22" fmla="*/ 42 w 42"/>
                  <a:gd name="T23" fmla="*/ 2 h 83"/>
                  <a:gd name="T24" fmla="*/ 42 w 42"/>
                  <a:gd name="T25" fmla="*/ 2 h 83"/>
                  <a:gd name="T26" fmla="*/ 42 w 42"/>
                  <a:gd name="T27" fmla="*/ 2 h 83"/>
                  <a:gd name="T28" fmla="*/ 21 w 42"/>
                  <a:gd name="T29" fmla="*/ 73 h 83"/>
                  <a:gd name="T30" fmla="*/ 5 w 42"/>
                  <a:gd name="T31" fmla="*/ 4 h 83"/>
                  <a:gd name="T32" fmla="*/ 20 w 42"/>
                  <a:gd name="T33" fmla="*/ 9 h 83"/>
                  <a:gd name="T34" fmla="*/ 37 w 42"/>
                  <a:gd name="T35" fmla="*/ 4 h 83"/>
                  <a:gd name="T36" fmla="*/ 21 w 42"/>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83">
                    <a:moveTo>
                      <a:pt x="42" y="2"/>
                    </a:moveTo>
                    <a:lnTo>
                      <a:pt x="42" y="2"/>
                    </a:lnTo>
                    <a:lnTo>
                      <a:pt x="42" y="2"/>
                    </a:lnTo>
                    <a:lnTo>
                      <a:pt x="37" y="0"/>
                    </a:lnTo>
                    <a:lnTo>
                      <a:pt x="20" y="6"/>
                    </a:lnTo>
                    <a:lnTo>
                      <a:pt x="5" y="0"/>
                    </a:lnTo>
                    <a:lnTo>
                      <a:pt x="0" y="1"/>
                    </a:lnTo>
                    <a:lnTo>
                      <a:pt x="0" y="2"/>
                    </a:lnTo>
                    <a:lnTo>
                      <a:pt x="0" y="2"/>
                    </a:lnTo>
                    <a:lnTo>
                      <a:pt x="18" y="83"/>
                    </a:lnTo>
                    <a:lnTo>
                      <a:pt x="24" y="83"/>
                    </a:lnTo>
                    <a:lnTo>
                      <a:pt x="42" y="2"/>
                    </a:lnTo>
                    <a:lnTo>
                      <a:pt x="42" y="2"/>
                    </a:lnTo>
                    <a:lnTo>
                      <a:pt x="42" y="2"/>
                    </a:lnTo>
                    <a:close/>
                    <a:moveTo>
                      <a:pt x="21" y="73"/>
                    </a:moveTo>
                    <a:lnTo>
                      <a:pt x="5" y="4"/>
                    </a:lnTo>
                    <a:lnTo>
                      <a:pt x="20" y="9"/>
                    </a:lnTo>
                    <a:lnTo>
                      <a:pt x="37" y="4"/>
                    </a:lnTo>
                    <a:lnTo>
                      <a:pt x="21"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grpSp>
        <p:grpSp>
          <p:nvGrpSpPr>
            <p:cNvPr id="11" name="Group 24"/>
            <p:cNvGrpSpPr/>
            <p:nvPr/>
          </p:nvGrpSpPr>
          <p:grpSpPr>
            <a:xfrm>
              <a:off x="4980420" y="4751810"/>
              <a:ext cx="614329" cy="634343"/>
              <a:chOff x="5099140" y="1309474"/>
              <a:chExt cx="439257" cy="424283"/>
            </a:xfrm>
            <a:solidFill>
              <a:schemeClr val="bg1"/>
            </a:solidFill>
          </p:grpSpPr>
          <p:sp>
            <p:nvSpPr>
              <p:cNvPr id="20"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21"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22"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23"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24"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25"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26"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27"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28"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29"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30"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31"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32"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33"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grpSp>
      </p:grpSp>
      <p:grpSp>
        <p:nvGrpSpPr>
          <p:cNvPr id="46" name="组合 45"/>
          <p:cNvGrpSpPr/>
          <p:nvPr/>
        </p:nvGrpSpPr>
        <p:grpSpPr>
          <a:xfrm>
            <a:off x="982638" y="2277666"/>
            <a:ext cx="3456384" cy="3881535"/>
            <a:chOff x="556388" y="2277666"/>
            <a:chExt cx="3486607" cy="3881535"/>
          </a:xfrm>
        </p:grpSpPr>
        <p:sp>
          <p:nvSpPr>
            <p:cNvPr id="12" name="Freeform 6"/>
            <p:cNvSpPr/>
            <p:nvPr/>
          </p:nvSpPr>
          <p:spPr bwMode="auto">
            <a:xfrm>
              <a:off x="556388" y="2375121"/>
              <a:ext cx="3486607" cy="1428373"/>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45C1A4"/>
              </a:solidFill>
            </a:ln>
          </p:spPr>
          <p:txBody>
            <a:bodyPr vert="horz" wrap="square" lIns="91440" tIns="45720" rIns="91440" bIns="45720" numCol="1" anchor="t" anchorCtr="0" compatLnSpc="1"/>
            <a:lstStyle/>
            <a:p>
              <a:endParaRPr lang="en-US" sz="2400">
                <a:latin typeface="华文楷体" panose="02010600040101010101" pitchFamily="2" charset="-122"/>
                <a:ea typeface="华文楷体" panose="02010600040101010101" pitchFamily="2" charset="-122"/>
              </a:endParaRPr>
            </a:p>
          </p:txBody>
        </p:sp>
        <p:sp>
          <p:nvSpPr>
            <p:cNvPr id="13" name="Text Box 10"/>
            <p:cNvSpPr txBox="1">
              <a:spLocks noChangeArrowheads="1"/>
            </p:cNvSpPr>
            <p:nvPr/>
          </p:nvSpPr>
          <p:spPr bwMode="auto">
            <a:xfrm>
              <a:off x="556388" y="2277666"/>
              <a:ext cx="3227954" cy="1492716"/>
            </a:xfrm>
            <a:prstGeom prst="rect">
              <a:avLst/>
            </a:prstGeom>
            <a:noFill/>
            <a:ln w="9525">
              <a:noFill/>
              <a:miter lim="800000"/>
            </a:ln>
          </p:spPr>
          <p:txBody>
            <a:bodyPr wrap="square" lIns="45720" tIns="22860" rIns="45720" bIns="22860">
              <a:spAutoFit/>
            </a:bodyPr>
            <a:lstStyle/>
            <a:p>
              <a:pPr algn="r" defTabSz="1087755">
                <a:lnSpc>
                  <a:spcPct val="200000"/>
                </a:lnSpc>
              </a:pPr>
              <a:r>
                <a:rPr lang="zh-CN" altLang="en-US" sz="2000" b="1" dirty="0" smtClean="0">
                  <a:solidFill>
                    <a:srgbClr val="45C1A4"/>
                  </a:solidFill>
                  <a:latin typeface="华文楷体" panose="02010600040101010101" pitchFamily="2" charset="-122"/>
                  <a:ea typeface="华文楷体" panose="02010600040101010101" pitchFamily="2" charset="-122"/>
                  <a:cs typeface="Open Sans" pitchFamily="34" charset="0"/>
                </a:rPr>
                <a:t>客户限仓</a:t>
              </a:r>
              <a:endParaRPr lang="en-US" sz="2000" b="1" dirty="0" smtClean="0">
                <a:solidFill>
                  <a:srgbClr val="45C1A4"/>
                </a:solidFill>
                <a:latin typeface="华文楷体" panose="02010600040101010101" pitchFamily="2" charset="-122"/>
                <a:ea typeface="华文楷体" panose="02010600040101010101" pitchFamily="2" charset="-122"/>
                <a:cs typeface="Open Sans" pitchFamily="34" charset="0"/>
              </a:endParaRPr>
            </a:p>
            <a:p>
              <a:pPr algn="r" defTabSz="1087755"/>
              <a:r>
                <a:rPr lang="zh-CN" altLang="en-US" sz="1800" dirty="0">
                  <a:latin typeface="华文楷体" panose="02010600040101010101" pitchFamily="2" charset="-122"/>
                  <a:ea typeface="华文楷体" panose="02010600040101010101" pitchFamily="2" charset="-122"/>
                </a:rPr>
                <a:t>对非期货公司会员和客户有限仓、对期货公司会员和境外经纪无限</a:t>
              </a:r>
              <a:r>
                <a:rPr lang="zh-CN" altLang="en-US" sz="1800" dirty="0" smtClean="0">
                  <a:latin typeface="华文楷体" panose="02010600040101010101" pitchFamily="2" charset="-122"/>
                  <a:ea typeface="华文楷体" panose="02010600040101010101" pitchFamily="2" charset="-122"/>
                </a:rPr>
                <a:t>仓（与原油差异）。</a:t>
              </a:r>
              <a:endParaRPr lang="en-US" altLang="zh-CN" sz="1800" dirty="0">
                <a:latin typeface="华文楷体" panose="02010600040101010101" pitchFamily="2" charset="-122"/>
                <a:ea typeface="华文楷体" panose="02010600040101010101" pitchFamily="2" charset="-122"/>
              </a:endParaRPr>
            </a:p>
          </p:txBody>
        </p:sp>
        <p:sp>
          <p:nvSpPr>
            <p:cNvPr id="14" name="Freeform 6"/>
            <p:cNvSpPr/>
            <p:nvPr/>
          </p:nvSpPr>
          <p:spPr bwMode="auto">
            <a:xfrm>
              <a:off x="556388" y="4730828"/>
              <a:ext cx="3486607" cy="1428373"/>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B9D51F"/>
              </a:solidFill>
            </a:ln>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15" name="Text Box 10"/>
            <p:cNvSpPr txBox="1">
              <a:spLocks noChangeArrowheads="1"/>
            </p:cNvSpPr>
            <p:nvPr/>
          </p:nvSpPr>
          <p:spPr bwMode="auto">
            <a:xfrm>
              <a:off x="581714" y="4625533"/>
              <a:ext cx="3202628" cy="1492716"/>
            </a:xfrm>
            <a:prstGeom prst="rect">
              <a:avLst/>
            </a:prstGeom>
            <a:noFill/>
            <a:ln w="9525">
              <a:noFill/>
              <a:miter lim="800000"/>
            </a:ln>
          </p:spPr>
          <p:txBody>
            <a:bodyPr wrap="square" lIns="45720" tIns="22860" rIns="45720" bIns="22860">
              <a:spAutoFit/>
            </a:bodyPr>
            <a:lstStyle/>
            <a:p>
              <a:pPr algn="r" defTabSz="1087755">
                <a:lnSpc>
                  <a:spcPct val="200000"/>
                </a:lnSpc>
              </a:pPr>
              <a:r>
                <a:rPr lang="zh-CN" altLang="en-US" sz="2000" b="1" dirty="0" smtClean="0">
                  <a:solidFill>
                    <a:srgbClr val="B9D51F"/>
                  </a:solidFill>
                  <a:latin typeface="华文楷体" panose="02010600040101010101" pitchFamily="2" charset="-122"/>
                  <a:ea typeface="华文楷体" panose="02010600040101010101" pitchFamily="2" charset="-122"/>
                  <a:cs typeface="Open Sans" pitchFamily="34" charset="0"/>
                </a:rPr>
                <a:t>时间梯度</a:t>
              </a:r>
              <a:endParaRPr lang="zh-CN" altLang="en-US" sz="2000" b="1" dirty="0" smtClean="0">
                <a:solidFill>
                  <a:srgbClr val="B9D51F"/>
                </a:solidFill>
                <a:latin typeface="华文楷体" panose="02010600040101010101" pitchFamily="2" charset="-122"/>
                <a:ea typeface="华文楷体" panose="02010600040101010101" pitchFamily="2" charset="-122"/>
                <a:cs typeface="Open Sans" pitchFamily="34" charset="0"/>
              </a:endParaRPr>
            </a:p>
            <a:p>
              <a:pPr algn="r" defTabSz="1087755"/>
              <a:r>
                <a:rPr lang="zh-CN" altLang="en-US" sz="1800" dirty="0" smtClean="0">
                  <a:latin typeface="华文楷体" panose="02010600040101010101" pitchFamily="2" charset="-122"/>
                  <a:ea typeface="华文楷体" panose="02010600040101010101" pitchFamily="2" charset="-122"/>
                </a:rPr>
                <a:t>某一月份期货合约不同阶段适用不同的限仓数额；</a:t>
              </a:r>
              <a:r>
                <a:rPr lang="zh-CN" altLang="en-US" sz="1800" dirty="0" smtClean="0">
                  <a:solidFill>
                    <a:srgbClr val="FF0000"/>
                  </a:solidFill>
                  <a:latin typeface="华文楷体" panose="02010600040101010101" pitchFamily="2" charset="-122"/>
                  <a:ea typeface="华文楷体" panose="02010600040101010101" pitchFamily="2" charset="-122"/>
                </a:rPr>
                <a:t>有</a:t>
              </a:r>
              <a:r>
                <a:rPr lang="zh-CN" altLang="en-US" sz="1800" dirty="0">
                  <a:solidFill>
                    <a:srgbClr val="FF0000"/>
                  </a:solidFill>
                  <a:latin typeface="华文楷体" panose="02010600040101010101" pitchFamily="2" charset="-122"/>
                  <a:ea typeface="华文楷体" panose="02010600040101010101" pitchFamily="2" charset="-122"/>
                </a:rPr>
                <a:t>三个限仓时间</a:t>
              </a:r>
              <a:r>
                <a:rPr lang="zh-CN" altLang="en-US" sz="1800" dirty="0" smtClean="0">
                  <a:solidFill>
                    <a:srgbClr val="FF0000"/>
                  </a:solidFill>
                  <a:latin typeface="华文楷体" panose="02010600040101010101" pitchFamily="2" charset="-122"/>
                  <a:ea typeface="华文楷体" panose="02010600040101010101" pitchFamily="2" charset="-122"/>
                </a:rPr>
                <a:t>梯度</a:t>
              </a:r>
              <a:r>
                <a:rPr lang="zh-CN" altLang="en-US" sz="1800" dirty="0">
                  <a:latin typeface="华文楷体" panose="02010600040101010101" pitchFamily="2" charset="-122"/>
                  <a:ea typeface="华文楷体" panose="02010600040101010101" pitchFamily="2" charset="-122"/>
                </a:rPr>
                <a:t>。</a:t>
              </a:r>
              <a:endParaRPr lang="en-US" altLang="zh-CN" sz="1800" dirty="0">
                <a:latin typeface="华文楷体" panose="02010600040101010101" pitchFamily="2" charset="-122"/>
                <a:ea typeface="华文楷体" panose="02010600040101010101" pitchFamily="2" charset="-122"/>
              </a:endParaRPr>
            </a:p>
          </p:txBody>
        </p:sp>
      </p:grpSp>
      <p:grpSp>
        <p:nvGrpSpPr>
          <p:cNvPr id="47" name="组合 46"/>
          <p:cNvGrpSpPr/>
          <p:nvPr/>
        </p:nvGrpSpPr>
        <p:grpSpPr>
          <a:xfrm>
            <a:off x="7893738" y="2349674"/>
            <a:ext cx="3458052" cy="3856016"/>
            <a:chOff x="8226923" y="2375121"/>
            <a:chExt cx="3486575" cy="3856016"/>
          </a:xfrm>
        </p:grpSpPr>
        <p:sp>
          <p:nvSpPr>
            <p:cNvPr id="16" name="Freeform 6"/>
            <p:cNvSpPr/>
            <p:nvPr/>
          </p:nvSpPr>
          <p:spPr bwMode="auto">
            <a:xfrm flipH="1">
              <a:off x="8226923" y="2375121"/>
              <a:ext cx="3486575" cy="1624682"/>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0E7FB7"/>
              </a:solidFill>
            </a:ln>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17" name="Text Box 10"/>
            <p:cNvSpPr txBox="1">
              <a:spLocks noChangeArrowheads="1"/>
            </p:cNvSpPr>
            <p:nvPr/>
          </p:nvSpPr>
          <p:spPr bwMode="auto">
            <a:xfrm>
              <a:off x="8459363" y="2436383"/>
              <a:ext cx="3254135" cy="1738938"/>
            </a:xfrm>
            <a:prstGeom prst="rect">
              <a:avLst/>
            </a:prstGeom>
            <a:noFill/>
            <a:ln w="9525">
              <a:noFill/>
              <a:miter lim="800000"/>
            </a:ln>
          </p:spPr>
          <p:txBody>
            <a:bodyPr wrap="square" lIns="45720" tIns="22860" rIns="45720" bIns="22860">
              <a:spAutoFit/>
            </a:bodyPr>
            <a:lstStyle/>
            <a:p>
              <a:pPr defTabSz="1087755">
                <a:lnSpc>
                  <a:spcPct val="200000"/>
                </a:lnSpc>
              </a:pPr>
              <a:r>
                <a:rPr lang="zh-CN" altLang="en-US" sz="2000" b="1" dirty="0" smtClean="0">
                  <a:solidFill>
                    <a:srgbClr val="0E7FB7"/>
                  </a:solidFill>
                  <a:latin typeface="华文楷体" panose="02010600040101010101" pitchFamily="2" charset="-122"/>
                  <a:ea typeface="华文楷体" panose="02010600040101010101" pitchFamily="2" charset="-122"/>
                  <a:cs typeface="Open Sans" pitchFamily="34" charset="0"/>
                </a:rPr>
                <a:t>单边限仓</a:t>
              </a:r>
              <a:endParaRPr lang="en-US" sz="2000" b="1" dirty="0" smtClean="0">
                <a:solidFill>
                  <a:srgbClr val="0E7FB7"/>
                </a:solidFill>
                <a:latin typeface="华文楷体" panose="02010600040101010101" pitchFamily="2" charset="-122"/>
                <a:ea typeface="华文楷体" panose="02010600040101010101" pitchFamily="2" charset="-122"/>
                <a:cs typeface="Open Sans" pitchFamily="34" charset="0"/>
              </a:endParaRPr>
            </a:p>
            <a:p>
              <a:pPr defTabSz="1087755"/>
              <a:r>
                <a:rPr lang="zh-CN" altLang="en-US" sz="1800" dirty="0" smtClean="0">
                  <a:latin typeface="华文楷体" panose="02010600040101010101" pitchFamily="2" charset="-122"/>
                  <a:ea typeface="华文楷体" panose="02010600040101010101" pitchFamily="2" charset="-122"/>
                </a:rPr>
                <a:t>客户</a:t>
              </a:r>
              <a:r>
                <a:rPr lang="zh-CN" altLang="en-US" sz="1800" dirty="0">
                  <a:latin typeface="华文楷体" panose="02010600040101010101" pitchFamily="2" charset="-122"/>
                  <a:ea typeface="华文楷体" panose="02010600040101010101" pitchFamily="2" charset="-122"/>
                </a:rPr>
                <a:t>持仓按照买或者卖方向单边进行计算，买卖两个方向分别需满足持仓限额的</a:t>
              </a:r>
              <a:r>
                <a:rPr lang="zh-CN" altLang="en-US" sz="1800" dirty="0" smtClean="0">
                  <a:latin typeface="华文楷体" panose="02010600040101010101" pitchFamily="2" charset="-122"/>
                  <a:ea typeface="华文楷体" panose="02010600040101010101" pitchFamily="2" charset="-122"/>
                </a:rPr>
                <a:t>规定。</a:t>
              </a:r>
              <a:endParaRPr lang="zh-CN" altLang="en-US" sz="1800" dirty="0">
                <a:latin typeface="华文楷体" panose="02010600040101010101" pitchFamily="2" charset="-122"/>
                <a:ea typeface="华文楷体" panose="02010600040101010101" pitchFamily="2" charset="-122"/>
              </a:endParaRPr>
            </a:p>
            <a:p>
              <a:pPr defTabSz="1087755"/>
              <a:endParaRPr lang="zh-CN" altLang="en-US" sz="1600" dirty="0">
                <a:latin typeface="华文楷体" panose="02010600040101010101" pitchFamily="2" charset="-122"/>
                <a:ea typeface="华文楷体" panose="02010600040101010101" pitchFamily="2" charset="-122"/>
              </a:endParaRPr>
            </a:p>
          </p:txBody>
        </p:sp>
        <p:sp>
          <p:nvSpPr>
            <p:cNvPr id="18" name="Freeform 6"/>
            <p:cNvSpPr/>
            <p:nvPr/>
          </p:nvSpPr>
          <p:spPr bwMode="auto">
            <a:xfrm flipH="1">
              <a:off x="8226923" y="4802762"/>
              <a:ext cx="3476786" cy="1428375"/>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4BACC6"/>
              </a:solidFill>
            </a:ln>
          </p:spPr>
          <p:txBody>
            <a:bodyPr vert="horz" wrap="square" lIns="91440" tIns="45720" rIns="91440" bIns="45720" numCol="1" anchor="t" anchorCtr="0" compatLnSpc="1"/>
            <a:lstStyle/>
            <a:p>
              <a:endParaRPr lang="en-US">
                <a:latin typeface="华文楷体" panose="02010600040101010101" pitchFamily="2" charset="-122"/>
                <a:ea typeface="华文楷体" panose="02010600040101010101" pitchFamily="2" charset="-122"/>
              </a:endParaRPr>
            </a:p>
          </p:txBody>
        </p:sp>
        <p:sp>
          <p:nvSpPr>
            <p:cNvPr id="19" name="Text Box 10"/>
            <p:cNvSpPr txBox="1">
              <a:spLocks noChangeArrowheads="1"/>
            </p:cNvSpPr>
            <p:nvPr/>
          </p:nvSpPr>
          <p:spPr bwMode="auto">
            <a:xfrm>
              <a:off x="8459364" y="4697468"/>
              <a:ext cx="3254134" cy="1492716"/>
            </a:xfrm>
            <a:prstGeom prst="rect">
              <a:avLst/>
            </a:prstGeom>
            <a:noFill/>
            <a:ln w="9525">
              <a:noFill/>
              <a:miter lim="800000"/>
            </a:ln>
          </p:spPr>
          <p:txBody>
            <a:bodyPr wrap="square" lIns="45720" tIns="22860" rIns="45720" bIns="22860">
              <a:spAutoFit/>
            </a:bodyPr>
            <a:lstStyle/>
            <a:p>
              <a:pPr defTabSz="1087755">
                <a:lnSpc>
                  <a:spcPct val="200000"/>
                </a:lnSpc>
              </a:pPr>
              <a:r>
                <a:rPr lang="zh-CN" altLang="en-US" sz="2000" b="1" dirty="0" smtClean="0">
                  <a:solidFill>
                    <a:srgbClr val="4BACC6"/>
                  </a:solidFill>
                  <a:latin typeface="华文楷体" panose="02010600040101010101" pitchFamily="2" charset="-122"/>
                  <a:ea typeface="华文楷体" panose="02010600040101010101" pitchFamily="2" charset="-122"/>
                  <a:cs typeface="Open Sans" pitchFamily="34" charset="0"/>
                </a:rPr>
                <a:t>实控账户限仓管理</a:t>
              </a:r>
              <a:endParaRPr lang="en-US" sz="2000" b="1" dirty="0">
                <a:solidFill>
                  <a:srgbClr val="4BACC6"/>
                </a:solidFill>
                <a:latin typeface="华文楷体" panose="02010600040101010101" pitchFamily="2" charset="-122"/>
                <a:ea typeface="华文楷体" panose="02010600040101010101" pitchFamily="2" charset="-122"/>
                <a:cs typeface="Open Sans" pitchFamily="34" charset="0"/>
              </a:endParaRPr>
            </a:p>
            <a:p>
              <a:pPr defTabSz="1087755"/>
              <a:r>
                <a:rPr lang="zh-CN" altLang="en-US" sz="1800" dirty="0" smtClean="0">
                  <a:latin typeface="华文楷体" panose="02010600040101010101" pitchFamily="2" charset="-122"/>
                  <a:ea typeface="华文楷体" panose="02010600040101010101" pitchFamily="2" charset="-122"/>
                  <a:cs typeface="Open Sans" pitchFamily="34" charset="0"/>
                </a:rPr>
                <a:t>具有</a:t>
              </a:r>
              <a:r>
                <a:rPr lang="zh-CN" altLang="en-US" sz="1800" dirty="0">
                  <a:latin typeface="华文楷体" panose="02010600040101010101" pitchFamily="2" charset="-122"/>
                  <a:ea typeface="华文楷体" panose="02010600040101010101" pitchFamily="2" charset="-122"/>
                  <a:cs typeface="Open Sans" pitchFamily="34" charset="0"/>
                </a:rPr>
                <a:t>实际控制关系账户的客户申报实际控制关系，持仓合并计算按照一个客户管理。</a:t>
              </a:r>
              <a:endParaRPr lang="zh-CN" altLang="en-US" sz="1800" dirty="0">
                <a:latin typeface="华文楷体" panose="02010600040101010101" pitchFamily="2" charset="-122"/>
                <a:ea typeface="华文楷体" panose="02010600040101010101" pitchFamily="2" charset="-122"/>
                <a:cs typeface="Open Sans" pitchFamily="34" charset="0"/>
              </a:endParaRPr>
            </a:p>
          </p:txBody>
        </p:sp>
      </p:grpSp>
      <p:sp>
        <p:nvSpPr>
          <p:cNvPr id="2" name="标题 1"/>
          <p:cNvSpPr>
            <a:spLocks noGrp="1"/>
          </p:cNvSpPr>
          <p:nvPr>
            <p:ph type="title"/>
          </p:nvPr>
        </p:nvSpPr>
        <p:spPr/>
        <p:txBody>
          <a:bodyPr/>
          <a:lstStyle/>
          <a:p>
            <a:r>
              <a:rPr lang="zh-CN" altLang="en-US" dirty="0" smtClean="0"/>
              <a:t>限仓管理</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箭头连接符 1"/>
          <p:cNvCxnSpPr/>
          <p:nvPr/>
        </p:nvCxnSpPr>
        <p:spPr>
          <a:xfrm>
            <a:off x="476186" y="3286886"/>
            <a:ext cx="11238078" cy="34164"/>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873528" y="3009488"/>
            <a:ext cx="852401" cy="720000"/>
            <a:chOff x="1762551" y="3008791"/>
            <a:chExt cx="639384" cy="629230"/>
          </a:xfrm>
        </p:grpSpPr>
        <p:sp>
          <p:nvSpPr>
            <p:cNvPr id="4" name="Oval 4"/>
            <p:cNvSpPr/>
            <p:nvPr/>
          </p:nvSpPr>
          <p:spPr>
            <a:xfrm>
              <a:off x="1762551" y="3008791"/>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ysClr val="windowText" lastClr="000000"/>
                </a:solidFill>
                <a:latin typeface="华文楷体" panose="02010600040101010101" pitchFamily="2" charset="-122"/>
                <a:ea typeface="华文楷体" panose="02010600040101010101" pitchFamily="2" charset="-122"/>
              </a:endParaRPr>
            </a:p>
          </p:txBody>
        </p:sp>
        <p:sp>
          <p:nvSpPr>
            <p:cNvPr id="5" name="Rectangle 4"/>
            <p:cNvSpPr txBox="1">
              <a:spLocks noChangeArrowheads="1"/>
            </p:cNvSpPr>
            <p:nvPr/>
          </p:nvSpPr>
          <p:spPr bwMode="auto">
            <a:xfrm>
              <a:off x="1762551" y="3158908"/>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华文楷体" panose="02010600040101010101" pitchFamily="2" charset="-122"/>
                  <a:ea typeface="华文楷体" panose="02010600040101010101" pitchFamily="2" charset="-122"/>
                </a:rPr>
                <a:t>01</a:t>
              </a:r>
              <a:endParaRPr lang="zh-CN" dirty="0">
                <a:latin typeface="华文楷体" panose="02010600040101010101" pitchFamily="2" charset="-122"/>
                <a:ea typeface="华文楷体" panose="02010600040101010101" pitchFamily="2" charset="-122"/>
              </a:endParaRPr>
            </a:p>
          </p:txBody>
        </p:sp>
      </p:grpSp>
      <p:sp>
        <p:nvSpPr>
          <p:cNvPr id="6" name="矩形 5"/>
          <p:cNvSpPr/>
          <p:nvPr/>
        </p:nvSpPr>
        <p:spPr>
          <a:xfrm>
            <a:off x="694606" y="3789834"/>
            <a:ext cx="2952327" cy="1923599"/>
          </a:xfrm>
          <a:prstGeom prst="rect">
            <a:avLst/>
          </a:prstGeom>
          <a:ln>
            <a:solidFill>
              <a:schemeClr val="tx1"/>
            </a:solidFill>
            <a:prstDash val="dash"/>
          </a:ln>
        </p:spPr>
        <p:txBody>
          <a:bodyPr wrap="square" lIns="121917" tIns="60958" rIns="121917" bIns="60958">
            <a:spAutoFit/>
          </a:bodyPr>
          <a:lstStyle/>
          <a:p>
            <a:pPr algn="ctr">
              <a:spcBef>
                <a:spcPct val="0"/>
              </a:spcBef>
              <a:buFont typeface="Arial" panose="020B0604020202020204" pitchFamily="34" charset="0"/>
              <a:buNone/>
            </a:pPr>
            <a:r>
              <a:rPr lang="zh-CN" altLang="en-US" sz="2100" b="1" dirty="0" smtClean="0">
                <a:solidFill>
                  <a:srgbClr val="2F5EB0"/>
                </a:solidFill>
                <a:latin typeface="华文楷体" panose="02010600040101010101" pitchFamily="2" charset="-122"/>
                <a:ea typeface="华文楷体" panose="02010600040101010101" pitchFamily="2" charset="-122"/>
                <a:cs typeface="Arial" panose="020B0604020202020204" pitchFamily="34" charset="0"/>
              </a:rPr>
              <a:t>申请套保资格</a:t>
            </a:r>
            <a:endParaRPr lang="zh-CN" altLang="en-US" sz="2100" b="1" dirty="0" smtClean="0">
              <a:solidFill>
                <a:srgbClr val="2F5EB0"/>
              </a:solidFill>
              <a:latin typeface="华文楷体" panose="02010600040101010101" pitchFamily="2" charset="-122"/>
              <a:ea typeface="华文楷体" panose="02010600040101010101" pitchFamily="2" charset="-122"/>
              <a:cs typeface="Arial" panose="020B0604020202020204" pitchFamily="34" charset="0"/>
            </a:endParaRPr>
          </a:p>
          <a:p>
            <a:pPr defTabSz="1358265" fontAlgn="auto">
              <a:lnSpc>
                <a:spcPct val="150000"/>
              </a:lnSpc>
              <a:spcBef>
                <a:spcPts val="0"/>
              </a:spcBef>
              <a:spcAft>
                <a:spcPts val="0"/>
              </a:spcAft>
            </a:pPr>
            <a:r>
              <a:rPr kumimoji="1" lang="zh-CN" altLang="en-US" sz="1600" dirty="0" smtClean="0">
                <a:latin typeface="华文楷体" panose="02010600040101010101" pitchFamily="2" charset="-122"/>
                <a:ea typeface="华文楷体" panose="02010600040101010101" pitchFamily="2" charset="-122"/>
              </a:rPr>
              <a:t>从事套期保值交易的非期货公司会员和客户应当具备与套期保值交易品种相关的生产经营资格。</a:t>
            </a:r>
            <a:endParaRPr lang="zh-CN" altLang="en-US" sz="1600" kern="100" dirty="0">
              <a:latin typeface="华文楷体" panose="02010600040101010101" pitchFamily="2" charset="-122"/>
              <a:ea typeface="华文楷体" panose="02010600040101010101" pitchFamily="2" charset="-122"/>
              <a:cs typeface="Times New Roman" panose="02020603050405020304" pitchFamily="18" charset="0"/>
            </a:endParaRPr>
          </a:p>
        </p:txBody>
      </p:sp>
      <p:grpSp>
        <p:nvGrpSpPr>
          <p:cNvPr id="7" name="组合 6"/>
          <p:cNvGrpSpPr/>
          <p:nvPr/>
        </p:nvGrpSpPr>
        <p:grpSpPr>
          <a:xfrm>
            <a:off x="3973905" y="2997647"/>
            <a:ext cx="852401" cy="720000"/>
            <a:chOff x="3338039" y="2996952"/>
            <a:chExt cx="639384" cy="629230"/>
          </a:xfrm>
        </p:grpSpPr>
        <p:sp>
          <p:nvSpPr>
            <p:cNvPr id="8" name="Oval 4"/>
            <p:cNvSpPr/>
            <p:nvPr/>
          </p:nvSpPr>
          <p:spPr>
            <a:xfrm>
              <a:off x="3338039" y="2996952"/>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bg1">
                    <a:lumMod val="95000"/>
                  </a:schemeClr>
                </a:solidFill>
                <a:latin typeface="华文楷体" panose="02010600040101010101" pitchFamily="2" charset="-122"/>
                <a:ea typeface="华文楷体" panose="02010600040101010101" pitchFamily="2" charset="-122"/>
              </a:endParaRPr>
            </a:p>
          </p:txBody>
        </p:sp>
        <p:sp>
          <p:nvSpPr>
            <p:cNvPr id="9" name="Rectangle 4"/>
            <p:cNvSpPr txBox="1">
              <a:spLocks noChangeArrowheads="1"/>
            </p:cNvSpPr>
            <p:nvPr/>
          </p:nvSpPr>
          <p:spPr bwMode="auto">
            <a:xfrm>
              <a:off x="3338039" y="3147069"/>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华文楷体" panose="02010600040101010101" pitchFamily="2" charset="-122"/>
                  <a:ea typeface="华文楷体" panose="02010600040101010101" pitchFamily="2" charset="-122"/>
                </a:rPr>
                <a:t>02</a:t>
              </a:r>
              <a:endParaRPr lang="zh-CN" dirty="0">
                <a:latin typeface="华文楷体" panose="02010600040101010101" pitchFamily="2" charset="-122"/>
                <a:ea typeface="华文楷体" panose="02010600040101010101" pitchFamily="2" charset="-122"/>
              </a:endParaRPr>
            </a:p>
          </p:txBody>
        </p:sp>
      </p:grpSp>
      <p:sp>
        <p:nvSpPr>
          <p:cNvPr id="10" name="矩形 9"/>
          <p:cNvSpPr/>
          <p:nvPr/>
        </p:nvSpPr>
        <p:spPr>
          <a:xfrm>
            <a:off x="3070870" y="1557586"/>
            <a:ext cx="3122538" cy="1254185"/>
          </a:xfrm>
          <a:prstGeom prst="rect">
            <a:avLst/>
          </a:prstGeom>
          <a:ln>
            <a:solidFill>
              <a:schemeClr val="tx1"/>
            </a:solidFill>
            <a:prstDash val="dash"/>
          </a:ln>
        </p:spPr>
        <p:txBody>
          <a:bodyPr wrap="square" lIns="121917" tIns="60958" rIns="121917" bIns="60958">
            <a:spAutoFit/>
          </a:bodyPr>
          <a:lstStyle/>
          <a:p>
            <a:pPr algn="ctr">
              <a:spcBef>
                <a:spcPct val="0"/>
              </a:spcBef>
              <a:buFont typeface="Arial" panose="020B0604020202020204" pitchFamily="34" charset="0"/>
              <a:buNone/>
            </a:pPr>
            <a:r>
              <a:rPr lang="zh-CN" altLang="en-US" sz="2100" b="1" dirty="0" smtClean="0">
                <a:solidFill>
                  <a:srgbClr val="2F5EB0"/>
                </a:solidFill>
                <a:latin typeface="华文楷体" panose="02010600040101010101" pitchFamily="2" charset="-122"/>
                <a:ea typeface="华文楷体" panose="02010600040101010101" pitchFamily="2" charset="-122"/>
                <a:cs typeface="Arial" panose="020B0604020202020204" pitchFamily="34" charset="0"/>
              </a:rPr>
              <a:t>录入现货规模</a:t>
            </a:r>
            <a:endParaRPr lang="zh-CN" altLang="en-US" sz="2100" b="1" dirty="0" smtClean="0">
              <a:solidFill>
                <a:srgbClr val="2F5EB0"/>
              </a:solidFill>
              <a:latin typeface="华文楷体" panose="02010600040101010101" pitchFamily="2" charset="-122"/>
              <a:ea typeface="华文楷体" panose="02010600040101010101" pitchFamily="2" charset="-122"/>
              <a:cs typeface="Arial" panose="020B0604020202020204" pitchFamily="34" charset="0"/>
            </a:endParaRPr>
          </a:p>
          <a:p>
            <a:pPr defTabSz="1358265" fontAlgn="auto">
              <a:lnSpc>
                <a:spcPct val="150000"/>
              </a:lnSpc>
              <a:spcBef>
                <a:spcPts val="0"/>
              </a:spcBef>
              <a:spcAft>
                <a:spcPts val="800"/>
              </a:spcAft>
            </a:pPr>
            <a:r>
              <a:rPr kumimoji="1" lang="zh-CN" altLang="en-US" sz="1600" dirty="0" smtClean="0">
                <a:latin typeface="华文楷体" panose="02010600040101010101" pitchFamily="2" charset="-122"/>
                <a:ea typeface="华文楷体" panose="02010600040101010101" pitchFamily="2" charset="-122"/>
              </a:rPr>
              <a:t>提供客户现货经营规模，包括上一年度经营业绩和当年经营计划</a:t>
            </a:r>
            <a:r>
              <a:rPr lang="zh-CN" altLang="en-US" sz="1900" kern="100" dirty="0" smtClean="0">
                <a:solidFill>
                  <a:schemeClr val="tx1">
                    <a:lumMod val="50000"/>
                    <a:lumOff val="50000"/>
                  </a:schemeClr>
                </a:solidFill>
                <a:latin typeface="华文楷体" panose="02010600040101010101" pitchFamily="2" charset="-122"/>
                <a:ea typeface="华文楷体" panose="02010600040101010101" pitchFamily="2" charset="-122"/>
                <a:cs typeface="Times New Roman" panose="02020603050405020304" pitchFamily="18" charset="0"/>
              </a:rPr>
              <a:t>。</a:t>
            </a:r>
            <a:endParaRPr lang="zh-CN" altLang="en-US" sz="1900" kern="100" dirty="0">
              <a:solidFill>
                <a:schemeClr val="tx1">
                  <a:lumMod val="50000"/>
                  <a:lumOff val="50000"/>
                </a:schemeClr>
              </a:solidFill>
              <a:latin typeface="华文楷体" panose="02010600040101010101" pitchFamily="2" charset="-122"/>
              <a:ea typeface="华文楷体" panose="02010600040101010101" pitchFamily="2" charset="-122"/>
              <a:cs typeface="Times New Roman" panose="02020603050405020304" pitchFamily="18" charset="0"/>
            </a:endParaRPr>
          </a:p>
        </p:txBody>
      </p:sp>
      <p:grpSp>
        <p:nvGrpSpPr>
          <p:cNvPr id="11" name="组合 10"/>
          <p:cNvGrpSpPr/>
          <p:nvPr/>
        </p:nvGrpSpPr>
        <p:grpSpPr>
          <a:xfrm>
            <a:off x="6097448" y="3016493"/>
            <a:ext cx="852401" cy="720000"/>
            <a:chOff x="4930903" y="3015794"/>
            <a:chExt cx="639384" cy="629230"/>
          </a:xfrm>
        </p:grpSpPr>
        <p:sp>
          <p:nvSpPr>
            <p:cNvPr id="12" name="Oval 4"/>
            <p:cNvSpPr/>
            <p:nvPr/>
          </p:nvSpPr>
          <p:spPr>
            <a:xfrm>
              <a:off x="4930903" y="3015794"/>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bg1">
                    <a:lumMod val="95000"/>
                  </a:schemeClr>
                </a:solidFill>
                <a:latin typeface="华文楷体" panose="02010600040101010101" pitchFamily="2" charset="-122"/>
                <a:ea typeface="华文楷体" panose="02010600040101010101" pitchFamily="2" charset="-122"/>
              </a:endParaRPr>
            </a:p>
          </p:txBody>
        </p:sp>
        <p:sp>
          <p:nvSpPr>
            <p:cNvPr id="13" name="Rectangle 4"/>
            <p:cNvSpPr txBox="1">
              <a:spLocks noChangeArrowheads="1"/>
            </p:cNvSpPr>
            <p:nvPr/>
          </p:nvSpPr>
          <p:spPr bwMode="auto">
            <a:xfrm>
              <a:off x="4930903" y="3165911"/>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华文楷体" panose="02010600040101010101" pitchFamily="2" charset="-122"/>
                  <a:ea typeface="华文楷体" panose="02010600040101010101" pitchFamily="2" charset="-122"/>
                </a:rPr>
                <a:t>03</a:t>
              </a:r>
              <a:endParaRPr lang="zh-CN" dirty="0">
                <a:latin typeface="华文楷体" panose="02010600040101010101" pitchFamily="2" charset="-122"/>
                <a:ea typeface="华文楷体" panose="02010600040101010101" pitchFamily="2" charset="-122"/>
              </a:endParaRPr>
            </a:p>
          </p:txBody>
        </p:sp>
      </p:grpSp>
      <p:sp>
        <p:nvSpPr>
          <p:cNvPr id="14" name="矩形 13"/>
          <p:cNvSpPr/>
          <p:nvPr/>
        </p:nvSpPr>
        <p:spPr>
          <a:xfrm>
            <a:off x="5447134" y="3801982"/>
            <a:ext cx="2808312" cy="1923599"/>
          </a:xfrm>
          <a:prstGeom prst="rect">
            <a:avLst/>
          </a:prstGeom>
          <a:ln>
            <a:solidFill>
              <a:schemeClr val="tx1"/>
            </a:solidFill>
            <a:prstDash val="dash"/>
          </a:ln>
        </p:spPr>
        <p:txBody>
          <a:bodyPr wrap="square" lIns="121917" tIns="60958" rIns="121917" bIns="60958">
            <a:spAutoFit/>
          </a:bodyPr>
          <a:lstStyle/>
          <a:p>
            <a:pPr algn="ctr">
              <a:spcBef>
                <a:spcPct val="0"/>
              </a:spcBef>
              <a:buFont typeface="Arial" panose="020B0604020202020204" pitchFamily="34" charset="0"/>
              <a:buNone/>
            </a:pPr>
            <a:r>
              <a:rPr lang="zh-CN" altLang="en-US" sz="2100" b="1" dirty="0" smtClean="0">
                <a:solidFill>
                  <a:srgbClr val="2F5EB0"/>
                </a:solidFill>
                <a:latin typeface="华文楷体" panose="02010600040101010101" pitchFamily="2" charset="-122"/>
                <a:ea typeface="华文楷体" panose="02010600040101010101" pitchFamily="2" charset="-122"/>
                <a:cs typeface="Arial" panose="020B0604020202020204" pitchFamily="34" charset="0"/>
              </a:rPr>
              <a:t>申请套保额度</a:t>
            </a:r>
            <a:endParaRPr lang="zh-CN" altLang="en-US" sz="2100" b="1" dirty="0" smtClean="0">
              <a:solidFill>
                <a:srgbClr val="2F5EB0"/>
              </a:solidFill>
              <a:latin typeface="华文楷体" panose="02010600040101010101" pitchFamily="2" charset="-122"/>
              <a:ea typeface="华文楷体" panose="02010600040101010101" pitchFamily="2" charset="-122"/>
              <a:cs typeface="Arial" panose="020B0604020202020204" pitchFamily="34" charset="0"/>
            </a:endParaRPr>
          </a:p>
          <a:p>
            <a:pPr algn="just">
              <a:lnSpc>
                <a:spcPct val="150000"/>
              </a:lnSpc>
              <a:spcBef>
                <a:spcPts val="0"/>
              </a:spcBef>
              <a:spcAft>
                <a:spcPts val="0"/>
              </a:spcAft>
              <a:defRPr/>
            </a:pPr>
            <a:r>
              <a:rPr kumimoji="1" lang="zh-CN" altLang="en-US" sz="1600" dirty="0" smtClean="0">
                <a:latin typeface="华文楷体" panose="02010600040101010101" pitchFamily="2" charset="-122"/>
                <a:ea typeface="华文楷体" panose="02010600040101010101" pitchFamily="2" charset="-122"/>
              </a:rPr>
              <a:t>告知交易所在该年度在铁矿石品种（一般月份）或者合约（交割月份）持有的最大持仓数额。</a:t>
            </a:r>
            <a:endParaRPr kumimoji="1" lang="zh-CN" altLang="en-US" sz="1600" dirty="0">
              <a:latin typeface="华文楷体" panose="02010600040101010101" pitchFamily="2" charset="-122"/>
              <a:ea typeface="华文楷体" panose="02010600040101010101" pitchFamily="2" charset="-122"/>
            </a:endParaRPr>
          </a:p>
        </p:txBody>
      </p:sp>
      <p:grpSp>
        <p:nvGrpSpPr>
          <p:cNvPr id="15" name="组合 14"/>
          <p:cNvGrpSpPr/>
          <p:nvPr/>
        </p:nvGrpSpPr>
        <p:grpSpPr>
          <a:xfrm>
            <a:off x="8113409" y="3016493"/>
            <a:ext cx="852401" cy="720000"/>
            <a:chOff x="6443071" y="3015794"/>
            <a:chExt cx="639384" cy="629230"/>
          </a:xfrm>
        </p:grpSpPr>
        <p:sp>
          <p:nvSpPr>
            <p:cNvPr id="16" name="Oval 4"/>
            <p:cNvSpPr/>
            <p:nvPr/>
          </p:nvSpPr>
          <p:spPr>
            <a:xfrm>
              <a:off x="6443071" y="3015794"/>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bg1">
                    <a:lumMod val="95000"/>
                  </a:schemeClr>
                </a:solidFill>
                <a:latin typeface="华文楷体" panose="02010600040101010101" pitchFamily="2" charset="-122"/>
                <a:ea typeface="华文楷体" panose="02010600040101010101" pitchFamily="2" charset="-122"/>
              </a:endParaRPr>
            </a:p>
          </p:txBody>
        </p:sp>
        <p:sp>
          <p:nvSpPr>
            <p:cNvPr id="17" name="Rectangle 4"/>
            <p:cNvSpPr txBox="1">
              <a:spLocks noChangeArrowheads="1"/>
            </p:cNvSpPr>
            <p:nvPr/>
          </p:nvSpPr>
          <p:spPr bwMode="auto">
            <a:xfrm>
              <a:off x="6443071" y="3165911"/>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华文楷体" panose="02010600040101010101" pitchFamily="2" charset="-122"/>
                  <a:ea typeface="华文楷体" panose="02010600040101010101" pitchFamily="2" charset="-122"/>
                </a:rPr>
                <a:t>04</a:t>
              </a:r>
              <a:endParaRPr lang="zh-CN" dirty="0">
                <a:latin typeface="华文楷体" panose="02010600040101010101" pitchFamily="2" charset="-122"/>
                <a:ea typeface="华文楷体" panose="02010600040101010101" pitchFamily="2" charset="-122"/>
              </a:endParaRPr>
            </a:p>
          </p:txBody>
        </p:sp>
      </p:grpSp>
      <p:sp>
        <p:nvSpPr>
          <p:cNvPr id="18" name="矩形 17"/>
          <p:cNvSpPr/>
          <p:nvPr/>
        </p:nvSpPr>
        <p:spPr>
          <a:xfrm>
            <a:off x="6671270" y="899546"/>
            <a:ext cx="4752528" cy="2026192"/>
          </a:xfrm>
          <a:prstGeom prst="rect">
            <a:avLst/>
          </a:prstGeom>
          <a:ln>
            <a:solidFill>
              <a:schemeClr val="tx1"/>
            </a:solidFill>
            <a:prstDash val="dash"/>
          </a:ln>
        </p:spPr>
        <p:txBody>
          <a:bodyPr wrap="square" lIns="121917" tIns="60958" rIns="121917" bIns="60958">
            <a:spAutoFit/>
          </a:bodyPr>
          <a:lstStyle/>
          <a:p>
            <a:pPr algn="ctr">
              <a:spcBef>
                <a:spcPct val="0"/>
              </a:spcBef>
              <a:buFont typeface="Arial" panose="020B0604020202020204" pitchFamily="34" charset="0"/>
              <a:buNone/>
            </a:pPr>
            <a:r>
              <a:rPr lang="zh-CN" altLang="en-US" sz="2100" b="1" dirty="0" smtClean="0">
                <a:solidFill>
                  <a:srgbClr val="2F5EB0"/>
                </a:solidFill>
                <a:latin typeface="华文楷体" panose="02010600040101010101" pitchFamily="2" charset="-122"/>
                <a:ea typeface="华文楷体" panose="02010600040101010101" pitchFamily="2" charset="-122"/>
                <a:cs typeface="Arial" panose="020B0604020202020204" pitchFamily="34" charset="0"/>
              </a:rPr>
              <a:t>交易所审核</a:t>
            </a:r>
            <a:endParaRPr lang="zh-CN" altLang="en-US" sz="2100" b="1" dirty="0" smtClean="0">
              <a:solidFill>
                <a:srgbClr val="2F5EB0"/>
              </a:solidFill>
              <a:latin typeface="华文楷体" panose="02010600040101010101" pitchFamily="2" charset="-122"/>
              <a:ea typeface="华文楷体" panose="02010600040101010101" pitchFamily="2" charset="-122"/>
              <a:cs typeface="Arial" panose="020B0604020202020204" pitchFamily="34" charset="0"/>
            </a:endParaRPr>
          </a:p>
          <a:p>
            <a:pPr marL="152400" indent="-152400" defTabSz="1358265" fontAlgn="auto">
              <a:lnSpc>
                <a:spcPct val="150000"/>
              </a:lnSpc>
              <a:spcBef>
                <a:spcPts val="0"/>
              </a:spcBef>
              <a:spcAft>
                <a:spcPts val="800"/>
              </a:spcAft>
              <a:buFont typeface="Arial" panose="020B0604020202020204" pitchFamily="34" charset="0"/>
              <a:buChar char="•"/>
            </a:pPr>
            <a:r>
              <a:rPr kumimoji="1" lang="zh-CN" altLang="en-US" sz="1600" dirty="0" smtClean="0">
                <a:latin typeface="华文楷体" panose="02010600040101010101" pitchFamily="2" charset="-122"/>
                <a:ea typeface="华文楷体" panose="02010600040101010101" pitchFamily="2" charset="-122"/>
              </a:rPr>
              <a:t>一般月份，按照客户现货经营规模和客户套期保值需求，根据品种下各合约持仓量，交易所系统每日自动计算客户可建仓额度。</a:t>
            </a:r>
            <a:endParaRPr kumimoji="1" lang="en-US" altLang="zh-CN" sz="1600" dirty="0" smtClean="0">
              <a:latin typeface="华文楷体" panose="02010600040101010101" pitchFamily="2" charset="-122"/>
              <a:ea typeface="华文楷体" panose="02010600040101010101" pitchFamily="2" charset="-122"/>
            </a:endParaRPr>
          </a:p>
          <a:p>
            <a:pPr marL="152400" indent="-152400" defTabSz="1358265" fontAlgn="auto">
              <a:lnSpc>
                <a:spcPct val="150000"/>
              </a:lnSpc>
              <a:spcBef>
                <a:spcPts val="0"/>
              </a:spcBef>
              <a:spcAft>
                <a:spcPts val="800"/>
              </a:spcAft>
              <a:buFont typeface="Arial" panose="020B0604020202020204" pitchFamily="34" charset="0"/>
              <a:buChar char="•"/>
            </a:pPr>
            <a:r>
              <a:rPr kumimoji="1" lang="zh-CN" altLang="en-US" sz="1600" dirty="0" smtClean="0">
                <a:latin typeface="华文楷体" panose="02010600040101010101" pitchFamily="2" charset="-122"/>
                <a:ea typeface="华文楷体" panose="02010600040101010101" pitchFamily="2" charset="-122"/>
              </a:rPr>
              <a:t>交割月份，交易所监察部、事业部、会员部合议。</a:t>
            </a:r>
            <a:endParaRPr kumimoji="1" lang="zh-CN" altLang="en-US" sz="1600" dirty="0" smtClean="0">
              <a:latin typeface="华文楷体" panose="02010600040101010101" pitchFamily="2" charset="-122"/>
              <a:ea typeface="华文楷体" panose="02010600040101010101" pitchFamily="2" charset="-122"/>
            </a:endParaRPr>
          </a:p>
        </p:txBody>
      </p:sp>
      <p:sp>
        <p:nvSpPr>
          <p:cNvPr id="30" name="矩形 29"/>
          <p:cNvSpPr/>
          <p:nvPr/>
        </p:nvSpPr>
        <p:spPr>
          <a:xfrm>
            <a:off x="476186" y="899546"/>
            <a:ext cx="3802256" cy="451510"/>
          </a:xfrm>
          <a:prstGeom prst="rect">
            <a:avLst/>
          </a:prstGeom>
        </p:spPr>
        <p:txBody>
          <a:bodyPr wrap="none" lIns="121917" tIns="60958" rIns="121917" bIns="60958">
            <a:spAutoFit/>
          </a:bodyPr>
          <a:lstStyle/>
          <a:p>
            <a:pPr fontAlgn="auto">
              <a:spcAft>
                <a:spcPts val="0"/>
              </a:spcAft>
            </a:pPr>
            <a:r>
              <a:rPr lang="zh-CN" altLang="en-US" sz="2100" b="1" dirty="0" smtClean="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套期保值业务申请及审核流程</a:t>
            </a:r>
            <a:endParaRPr lang="zh-CN" altLang="en-US" sz="2100" b="1" dirty="0">
              <a:solidFill>
                <a:srgbClr val="0070C0"/>
              </a:solidFill>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19" name="标题 18"/>
          <p:cNvSpPr>
            <a:spLocks noGrp="1"/>
          </p:cNvSpPr>
          <p:nvPr>
            <p:ph type="title"/>
          </p:nvPr>
        </p:nvSpPr>
        <p:spPr/>
        <p:txBody>
          <a:bodyPr/>
          <a:lstStyle/>
          <a:p>
            <a:r>
              <a:rPr lang="zh-CN" altLang="en-US" dirty="0" smtClean="0"/>
              <a:t>套保管理</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057576" y="1197546"/>
          <a:ext cx="9934174" cy="129384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3" name="组合 2"/>
          <p:cNvGrpSpPr/>
          <p:nvPr/>
        </p:nvGrpSpPr>
        <p:grpSpPr>
          <a:xfrm>
            <a:off x="1165556" y="2692944"/>
            <a:ext cx="9718214" cy="2862323"/>
            <a:chOff x="446076" y="2711448"/>
            <a:chExt cx="8697924" cy="1739499"/>
          </a:xfrm>
        </p:grpSpPr>
        <p:sp>
          <p:nvSpPr>
            <p:cNvPr id="4" name="TextBox 3"/>
            <p:cNvSpPr txBox="1"/>
            <p:nvPr/>
          </p:nvSpPr>
          <p:spPr>
            <a:xfrm>
              <a:off x="3449628" y="2711448"/>
              <a:ext cx="2690820" cy="1739499"/>
            </a:xfrm>
            <a:prstGeom prst="rect">
              <a:avLst/>
            </a:prstGeom>
            <a:noFill/>
            <a:ln w="12700">
              <a:solidFill>
                <a:schemeClr val="tx1"/>
              </a:solidFill>
              <a:prstDash val="dash"/>
            </a:ln>
          </p:spPr>
          <p:txBody>
            <a:bodyPr wrap="square" rtlCol="0">
              <a:spAutoFit/>
            </a:bodyPr>
            <a:lstStyle/>
            <a:p>
              <a:r>
                <a:rPr lang="zh-CN" altLang="en-US" sz="2000" dirty="0" smtClean="0">
                  <a:latin typeface="华文楷体" panose="02010600040101010101" pitchFamily="2" charset="-122"/>
                  <a:ea typeface="华文楷体" panose="02010600040101010101" pitchFamily="2" charset="-122"/>
                </a:rPr>
                <a:t>客户</a:t>
              </a:r>
              <a:r>
                <a:rPr lang="zh-CN" altLang="en-US" sz="2000" dirty="0">
                  <a:latin typeface="华文楷体" panose="02010600040101010101" pitchFamily="2" charset="-122"/>
                  <a:ea typeface="华文楷体" panose="02010600040101010101" pitchFamily="2" charset="-122"/>
                </a:rPr>
                <a:t>申请套利持仓增加额度，已有持仓应</a:t>
              </a:r>
              <a:r>
                <a:rPr lang="en-US" altLang="zh-CN" sz="2000" dirty="0">
                  <a:latin typeface="华文楷体" panose="02010600040101010101" pitchFamily="2" charset="-122"/>
                  <a:ea typeface="华文楷体" panose="02010600040101010101" pitchFamily="2" charset="-122"/>
                </a:rPr>
                <a:t>80%</a:t>
              </a:r>
              <a:r>
                <a:rPr lang="zh-CN" altLang="en-US" sz="2000" dirty="0">
                  <a:latin typeface="华文楷体" panose="02010600040101010101" pitchFamily="2" charset="-122"/>
                  <a:ea typeface="华文楷体" panose="02010600040101010101" pitchFamily="2" charset="-122"/>
                </a:rPr>
                <a:t>以上为套利持仓（同一品种或不同品种买持仓与卖持仓之比），且达到合约持仓限额的</a:t>
              </a:r>
              <a:r>
                <a:rPr lang="en-US" altLang="zh-CN" sz="2000" dirty="0">
                  <a:latin typeface="华文楷体" panose="02010600040101010101" pitchFamily="2" charset="-122"/>
                  <a:ea typeface="华文楷体" panose="02010600040101010101" pitchFamily="2" charset="-122"/>
                </a:rPr>
                <a:t>80%</a:t>
              </a:r>
              <a:r>
                <a:rPr lang="zh-CN" altLang="en-US" sz="2000" dirty="0">
                  <a:latin typeface="华文楷体" panose="02010600040101010101" pitchFamily="2" charset="-122"/>
                  <a:ea typeface="华文楷体" panose="02010600040101010101" pitchFamily="2" charset="-122"/>
                </a:rPr>
                <a:t>以上（主力合约）</a:t>
              </a:r>
              <a:r>
                <a:rPr lang="zh-CN" altLang="en-US" sz="2000" dirty="0" smtClean="0">
                  <a:latin typeface="华文楷体" panose="02010600040101010101" pitchFamily="2" charset="-122"/>
                  <a:ea typeface="华文楷体" panose="02010600040101010101" pitchFamily="2" charset="-122"/>
                </a:rPr>
                <a:t>。</a:t>
              </a:r>
              <a:endParaRPr lang="en-US" altLang="zh-CN" sz="2000" dirty="0" smtClean="0">
                <a:latin typeface="华文楷体" panose="02010600040101010101" pitchFamily="2" charset="-122"/>
                <a:ea typeface="华文楷体" panose="02010600040101010101" pitchFamily="2" charset="-122"/>
              </a:endParaRPr>
            </a:p>
            <a:p>
              <a:endParaRPr lang="en-US" altLang="zh-CN" sz="2000" dirty="0" smtClean="0">
                <a:latin typeface="华文楷体" panose="02010600040101010101" pitchFamily="2" charset="-122"/>
                <a:ea typeface="华文楷体" panose="02010600040101010101" pitchFamily="2" charset="-122"/>
              </a:endParaRPr>
            </a:p>
            <a:p>
              <a:endParaRPr lang="en-US" altLang="zh-CN" sz="2000" dirty="0">
                <a:latin typeface="华文楷体" panose="02010600040101010101" pitchFamily="2" charset="-122"/>
                <a:ea typeface="华文楷体" panose="02010600040101010101" pitchFamily="2" charset="-122"/>
              </a:endParaRPr>
            </a:p>
          </p:txBody>
        </p:sp>
        <p:sp>
          <p:nvSpPr>
            <p:cNvPr id="5" name="TextBox 4"/>
            <p:cNvSpPr txBox="1"/>
            <p:nvPr/>
          </p:nvSpPr>
          <p:spPr>
            <a:xfrm>
              <a:off x="446076" y="2711448"/>
              <a:ext cx="2690820" cy="1739498"/>
            </a:xfrm>
            <a:prstGeom prst="rect">
              <a:avLst/>
            </a:prstGeom>
            <a:noFill/>
            <a:ln w="12700">
              <a:solidFill>
                <a:schemeClr val="tx1"/>
              </a:solidFill>
              <a:prstDash val="dash"/>
            </a:ln>
          </p:spPr>
          <p:txBody>
            <a:bodyPr wrap="square" rtlCol="0">
              <a:spAutoFit/>
            </a:bodyPr>
            <a:lstStyle/>
            <a:p>
              <a:r>
                <a:rPr lang="en-US" altLang="zh-CN" sz="2000" dirty="0" smtClean="0">
                  <a:latin typeface="华文楷体" panose="02010600040101010101" pitchFamily="2" charset="-122"/>
                  <a:ea typeface="华文楷体" panose="02010600040101010101" pitchFamily="2" charset="-122"/>
                </a:rPr>
                <a:t>1</a:t>
              </a:r>
              <a:r>
                <a:rPr lang="zh-CN" altLang="en-US" sz="2000" dirty="0" smtClean="0">
                  <a:latin typeface="华文楷体" panose="02010600040101010101" pitchFamily="2" charset="-122"/>
                  <a:ea typeface="华文楷体" panose="02010600040101010101" pitchFamily="2" charset="-122"/>
                </a:rPr>
                <a:t>、</a:t>
              </a:r>
              <a:r>
                <a:rPr lang="en-US" altLang="zh-CN" sz="20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申请表</a:t>
              </a:r>
              <a:r>
                <a:rPr lang="en-US" altLang="zh-CN" sz="20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原件</a:t>
              </a:r>
              <a:endParaRPr lang="en-US" altLang="zh-CN" sz="2000" dirty="0" smtClean="0">
                <a:latin typeface="华文楷体" panose="02010600040101010101" pitchFamily="2" charset="-122"/>
                <a:ea typeface="华文楷体" panose="02010600040101010101" pitchFamily="2" charset="-122"/>
              </a:endParaRPr>
            </a:p>
            <a:p>
              <a:r>
                <a:rPr lang="en-US" altLang="zh-CN" sz="2000" dirty="0" smtClean="0">
                  <a:latin typeface="华文楷体" panose="02010600040101010101" pitchFamily="2" charset="-122"/>
                  <a:ea typeface="华文楷体" panose="02010600040101010101" pitchFamily="2" charset="-122"/>
                </a:rPr>
                <a:t>2</a:t>
              </a:r>
              <a:r>
                <a:rPr lang="zh-CN" altLang="en-US" sz="2000" dirty="0" smtClean="0">
                  <a:latin typeface="华文楷体" panose="02010600040101010101" pitchFamily="2" charset="-122"/>
                  <a:ea typeface="华文楷体" panose="02010600040101010101" pitchFamily="2" charset="-122"/>
                </a:rPr>
                <a:t>、客户通过会员提交申报信息</a:t>
              </a:r>
              <a:endParaRPr lang="en-US" altLang="zh-CN" sz="2000" dirty="0">
                <a:latin typeface="华文楷体" panose="02010600040101010101" pitchFamily="2" charset="-122"/>
                <a:ea typeface="华文楷体" panose="02010600040101010101" pitchFamily="2" charset="-122"/>
              </a:endParaRPr>
            </a:p>
            <a:p>
              <a:r>
                <a:rPr lang="en-US" altLang="zh-CN" sz="2000" dirty="0" smtClean="0">
                  <a:latin typeface="华文楷体" panose="02010600040101010101" pitchFamily="2" charset="-122"/>
                  <a:ea typeface="华文楷体" panose="02010600040101010101" pitchFamily="2" charset="-122"/>
                </a:rPr>
                <a:t>3</a:t>
              </a:r>
              <a:r>
                <a:rPr lang="zh-CN" altLang="en-US" sz="2000" dirty="0" smtClean="0">
                  <a:latin typeface="华文楷体" panose="02010600040101010101" pitchFamily="2" charset="-122"/>
                  <a:ea typeface="华文楷体" panose="02010600040101010101" pitchFamily="2" charset="-122"/>
                </a:rPr>
                <a:t>、境外经纪机构客户境外经纪机构提交，再委托会员提交。</a:t>
              </a:r>
              <a:endParaRPr lang="en-US" altLang="zh-CN" sz="2000" dirty="0">
                <a:latin typeface="华文楷体" panose="02010600040101010101" pitchFamily="2" charset="-122"/>
                <a:ea typeface="华文楷体" panose="02010600040101010101" pitchFamily="2" charset="-122"/>
              </a:endParaRPr>
            </a:p>
            <a:p>
              <a:endParaRPr lang="en-US" altLang="zh-CN" sz="2000" dirty="0" smtClean="0">
                <a:latin typeface="华文楷体" panose="02010600040101010101" pitchFamily="2" charset="-122"/>
                <a:ea typeface="华文楷体" panose="02010600040101010101" pitchFamily="2" charset="-122"/>
              </a:endParaRPr>
            </a:p>
            <a:p>
              <a:endParaRPr lang="en-US" altLang="zh-CN" sz="2000" dirty="0">
                <a:latin typeface="华文楷体" panose="02010600040101010101" pitchFamily="2" charset="-122"/>
                <a:ea typeface="华文楷体" panose="02010600040101010101" pitchFamily="2" charset="-122"/>
              </a:endParaRPr>
            </a:p>
            <a:p>
              <a:endParaRPr lang="en-US" altLang="zh-CN" sz="2000" dirty="0" smtClean="0">
                <a:latin typeface="华文楷体" panose="02010600040101010101" pitchFamily="2" charset="-122"/>
                <a:ea typeface="华文楷体" panose="02010600040101010101" pitchFamily="2" charset="-122"/>
              </a:endParaRPr>
            </a:p>
          </p:txBody>
        </p:sp>
        <p:sp>
          <p:nvSpPr>
            <p:cNvPr id="6" name="TextBox 5"/>
            <p:cNvSpPr txBox="1"/>
            <p:nvPr/>
          </p:nvSpPr>
          <p:spPr>
            <a:xfrm>
              <a:off x="6453180" y="2711448"/>
              <a:ext cx="2690820" cy="1739498"/>
            </a:xfrm>
            <a:prstGeom prst="rect">
              <a:avLst/>
            </a:prstGeom>
            <a:noFill/>
            <a:ln w="12700">
              <a:solidFill>
                <a:schemeClr val="tx1"/>
              </a:solidFill>
              <a:prstDash val="dash"/>
            </a:ln>
          </p:spPr>
          <p:txBody>
            <a:bodyPr wrap="square" rtlCol="0">
              <a:spAutoFit/>
            </a:bodyPr>
            <a:lstStyle/>
            <a:p>
              <a:r>
                <a:rPr lang="zh-CN" altLang="en-US" sz="2000" dirty="0" smtClean="0">
                  <a:latin typeface="华文楷体" panose="02010600040101010101" pitchFamily="2" charset="-122"/>
                  <a:ea typeface="华文楷体" panose="02010600040101010101" pitchFamily="2" charset="-122"/>
                </a:rPr>
                <a:t>一般</a:t>
              </a:r>
              <a:r>
                <a:rPr lang="zh-CN" altLang="en-US" sz="2000" dirty="0">
                  <a:latin typeface="华文楷体" panose="02010600040101010101" pitchFamily="2" charset="-122"/>
                  <a:ea typeface="华文楷体" panose="02010600040101010101" pitchFamily="2" charset="-122"/>
                </a:rPr>
                <a:t>月份，不得超过合约持仓规模</a:t>
              </a:r>
              <a:r>
                <a:rPr lang="en-US" altLang="zh-CN" sz="2000" dirty="0">
                  <a:latin typeface="华文楷体" panose="02010600040101010101" pitchFamily="2" charset="-122"/>
                  <a:ea typeface="华文楷体" panose="02010600040101010101" pitchFamily="2" charset="-122"/>
                </a:rPr>
                <a:t>25%</a:t>
              </a:r>
              <a:r>
                <a:rPr lang="zh-CN" altLang="en-US" sz="2000" dirty="0">
                  <a:latin typeface="华文楷体" panose="02010600040101010101" pitchFamily="2" charset="-122"/>
                  <a:ea typeface="华文楷体" panose="02010600040101010101" pitchFamily="2" charset="-122"/>
                </a:rPr>
                <a:t>；</a:t>
              </a:r>
              <a:endParaRPr lang="zh-CN" altLang="en-US" sz="2000" dirty="0">
                <a:latin typeface="华文楷体" panose="02010600040101010101" pitchFamily="2" charset="-122"/>
                <a:ea typeface="华文楷体" panose="02010600040101010101" pitchFamily="2" charset="-122"/>
              </a:endParaRPr>
            </a:p>
            <a:p>
              <a:r>
                <a:rPr lang="zh-CN" altLang="en-US" sz="2000" dirty="0" smtClean="0">
                  <a:latin typeface="华文楷体" panose="02010600040101010101" pitchFamily="2" charset="-122"/>
                  <a:ea typeface="华文楷体" panose="02010600040101010101" pitchFamily="2" charset="-122"/>
                </a:rPr>
                <a:t>按客户</a:t>
              </a:r>
              <a:r>
                <a:rPr lang="zh-CN" altLang="en-US" sz="2000" dirty="0">
                  <a:latin typeface="华文楷体" panose="02010600040101010101" pitchFamily="2" charset="-122"/>
                  <a:ea typeface="华文楷体" panose="02010600040101010101" pitchFamily="2" charset="-122"/>
                </a:rPr>
                <a:t>持仓限额</a:t>
              </a:r>
              <a:r>
                <a:rPr lang="en-US" altLang="zh-CN" sz="2000" dirty="0">
                  <a:latin typeface="华文楷体" panose="02010600040101010101" pitchFamily="2" charset="-122"/>
                  <a:ea typeface="华文楷体" panose="02010600040101010101" pitchFamily="2" charset="-122"/>
                </a:rPr>
                <a:t>1.5</a:t>
              </a:r>
              <a:r>
                <a:rPr lang="zh-CN" altLang="en-US" sz="2000" dirty="0">
                  <a:latin typeface="华文楷体" panose="02010600040101010101" pitchFamily="2" charset="-122"/>
                  <a:ea typeface="华文楷体" panose="02010600040101010101" pitchFamily="2" charset="-122"/>
                </a:rPr>
                <a:t>倍、</a:t>
              </a:r>
              <a:r>
                <a:rPr lang="en-US" altLang="zh-CN" sz="2000" dirty="0">
                  <a:latin typeface="华文楷体" panose="02010600040101010101" pitchFamily="2" charset="-122"/>
                  <a:ea typeface="华文楷体" panose="02010600040101010101" pitchFamily="2" charset="-122"/>
                </a:rPr>
                <a:t>2</a:t>
              </a:r>
              <a:r>
                <a:rPr lang="zh-CN" altLang="en-US" sz="2000" dirty="0">
                  <a:latin typeface="华文楷体" panose="02010600040101010101" pitchFamily="2" charset="-122"/>
                  <a:ea typeface="华文楷体" panose="02010600040101010101" pitchFamily="2" charset="-122"/>
                </a:rPr>
                <a:t>倍和</a:t>
              </a:r>
              <a:r>
                <a:rPr lang="en-US" altLang="zh-CN" sz="2000" dirty="0">
                  <a:latin typeface="华文楷体" panose="02010600040101010101" pitchFamily="2" charset="-122"/>
                  <a:ea typeface="华文楷体" panose="02010600040101010101" pitchFamily="2" charset="-122"/>
                </a:rPr>
                <a:t>2.5</a:t>
              </a:r>
              <a:r>
                <a:rPr lang="zh-CN" altLang="en-US" sz="2000" dirty="0" smtClean="0">
                  <a:latin typeface="华文楷体" panose="02010600040101010101" pitchFamily="2" charset="-122"/>
                  <a:ea typeface="华文楷体" panose="02010600040101010101" pitchFamily="2" charset="-122"/>
                </a:rPr>
                <a:t>倍逐级审批。</a:t>
              </a:r>
              <a:endParaRPr lang="zh-CN" altLang="en-US" sz="2000" dirty="0">
                <a:latin typeface="华文楷体" panose="02010600040101010101" pitchFamily="2" charset="-122"/>
                <a:ea typeface="华文楷体" panose="02010600040101010101" pitchFamily="2" charset="-122"/>
              </a:endParaRPr>
            </a:p>
            <a:p>
              <a:r>
                <a:rPr lang="zh-CN" altLang="en-US" sz="2000" dirty="0">
                  <a:latin typeface="华文楷体" panose="02010600040101010101" pitchFamily="2" charset="-122"/>
                  <a:ea typeface="华文楷体" panose="02010600040101010101" pitchFamily="2" charset="-122"/>
                </a:rPr>
                <a:t>交割月份，交易所原则上不予审批</a:t>
              </a:r>
              <a:r>
                <a:rPr lang="zh-CN" altLang="en-US" sz="2000" dirty="0" smtClean="0">
                  <a:latin typeface="华文楷体" panose="02010600040101010101" pitchFamily="2" charset="-122"/>
                  <a:ea typeface="华文楷体" panose="02010600040101010101" pitchFamily="2" charset="-122"/>
                </a:rPr>
                <a:t>。</a:t>
              </a:r>
              <a:endParaRPr lang="en-US" altLang="zh-CN" sz="2000" dirty="0" smtClean="0">
                <a:latin typeface="华文楷体" panose="02010600040101010101" pitchFamily="2" charset="-122"/>
                <a:ea typeface="华文楷体" panose="02010600040101010101" pitchFamily="2" charset="-122"/>
              </a:endParaRPr>
            </a:p>
            <a:p>
              <a:endParaRPr lang="en-US" altLang="zh-CN" sz="2000" dirty="0" smtClean="0">
                <a:latin typeface="华文楷体" panose="02010600040101010101" pitchFamily="2" charset="-122"/>
                <a:ea typeface="华文楷体" panose="02010600040101010101" pitchFamily="2" charset="-122"/>
              </a:endParaRPr>
            </a:p>
            <a:p>
              <a:endParaRPr lang="en-US" altLang="zh-CN" sz="2000" dirty="0">
                <a:latin typeface="华文楷体" panose="02010600040101010101" pitchFamily="2" charset="-122"/>
                <a:ea typeface="华文楷体" panose="02010600040101010101" pitchFamily="2" charset="-122"/>
              </a:endParaRPr>
            </a:p>
            <a:p>
              <a:endParaRPr lang="en-US" altLang="zh-CN" sz="2000" dirty="0">
                <a:latin typeface="华文楷体" panose="02010600040101010101" pitchFamily="2" charset="-122"/>
                <a:ea typeface="华文楷体" panose="02010600040101010101" pitchFamily="2" charset="-122"/>
              </a:endParaRPr>
            </a:p>
          </p:txBody>
        </p:sp>
      </p:grpSp>
      <p:sp>
        <p:nvSpPr>
          <p:cNvPr id="7" name="标题 6"/>
          <p:cNvSpPr>
            <a:spLocks noGrp="1"/>
          </p:cNvSpPr>
          <p:nvPr>
            <p:ph type="title"/>
          </p:nvPr>
        </p:nvSpPr>
        <p:spPr/>
        <p:txBody>
          <a:bodyPr/>
          <a:lstStyle/>
          <a:p>
            <a:r>
              <a:rPr lang="zh-CN" altLang="en-US" dirty="0" smtClean="0"/>
              <a:t>套利管理</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8"/>
          <p:cNvSpPr/>
          <p:nvPr/>
        </p:nvSpPr>
        <p:spPr>
          <a:xfrm>
            <a:off x="3883815" y="1255367"/>
            <a:ext cx="6603879" cy="2174427"/>
          </a:xfrm>
          <a:prstGeom prst="rect">
            <a:avLst/>
          </a:prstGeom>
          <a:noFill/>
          <a:effectLst/>
        </p:spPr>
        <p:txBody>
          <a:bodyPr wrap="square" lIns="47999" tIns="47999" rIns="47999" bIns="47999" anchor="ctr">
            <a:spAutoFit/>
          </a:bodyPr>
          <a:lstStyle/>
          <a:p>
            <a:pPr marL="228600" indent="-228600" defTabSz="1218565" fontAlgn="auto">
              <a:lnSpc>
                <a:spcPct val="150000"/>
              </a:lnSpc>
              <a:spcBef>
                <a:spcPts val="0"/>
              </a:spcBef>
              <a:spcAft>
                <a:spcPts val="0"/>
              </a:spcAft>
              <a:buFont typeface="Arial" panose="020B0604020202020204" pitchFamily="34" charset="0"/>
              <a:buChar char="•"/>
              <a:defRPr/>
            </a:pPr>
            <a:r>
              <a:rPr kumimoji="1" lang="zh-CN" altLang="en-US" sz="1800" kern="0" dirty="0" smtClean="0">
                <a:latin typeface="华文楷体" panose="02010600040101010101" pitchFamily="2" charset="-122"/>
                <a:ea typeface="华文楷体" panose="02010600040101010101" pitchFamily="2" charset="-122"/>
              </a:rPr>
              <a:t>报告标准为达到投机头寸持仓限量</a:t>
            </a:r>
            <a:r>
              <a:rPr kumimoji="1" lang="en-US" altLang="zh-CN" sz="1800" kern="0" dirty="0" smtClean="0">
                <a:latin typeface="华文楷体" panose="02010600040101010101" pitchFamily="2" charset="-122"/>
                <a:ea typeface="华文楷体" panose="02010600040101010101" pitchFamily="2" charset="-122"/>
              </a:rPr>
              <a:t>80%</a:t>
            </a:r>
            <a:r>
              <a:rPr kumimoji="1" lang="zh-CN" altLang="en-US" sz="1800" kern="0" dirty="0" smtClean="0">
                <a:latin typeface="华文楷体" panose="02010600040101010101" pitchFamily="2" charset="-122"/>
                <a:ea typeface="华文楷体" panose="02010600040101010101" pitchFamily="2" charset="-122"/>
              </a:rPr>
              <a:t>以上（含本数）；报告内容包括资金</a:t>
            </a:r>
            <a:r>
              <a:rPr kumimoji="1" lang="zh-CN" altLang="en-US" sz="1800" kern="0" dirty="0">
                <a:latin typeface="华文楷体" panose="02010600040101010101" pitchFamily="2" charset="-122"/>
                <a:ea typeface="华文楷体" panose="02010600040101010101" pitchFamily="2" charset="-122"/>
              </a:rPr>
              <a:t>情况、头寸</a:t>
            </a:r>
            <a:r>
              <a:rPr kumimoji="1" lang="zh-CN" altLang="en-US" sz="1800" kern="0" dirty="0" smtClean="0">
                <a:latin typeface="华文楷体" panose="02010600040101010101" pitchFamily="2" charset="-122"/>
                <a:ea typeface="华文楷体" panose="02010600040101010101" pitchFamily="2" charset="-122"/>
              </a:rPr>
              <a:t>情况</a:t>
            </a:r>
            <a:endParaRPr kumimoji="1" lang="en-US" altLang="zh-CN" sz="1800" kern="0" dirty="0" smtClean="0">
              <a:latin typeface="华文楷体" panose="02010600040101010101" pitchFamily="2" charset="-122"/>
              <a:ea typeface="华文楷体" panose="02010600040101010101" pitchFamily="2" charset="-122"/>
            </a:endParaRPr>
          </a:p>
          <a:p>
            <a:pPr marL="228600" indent="-228600" defTabSz="1218565" fontAlgn="auto">
              <a:lnSpc>
                <a:spcPct val="150000"/>
              </a:lnSpc>
              <a:spcBef>
                <a:spcPts val="0"/>
              </a:spcBef>
              <a:spcAft>
                <a:spcPts val="0"/>
              </a:spcAft>
              <a:buFont typeface="Arial" panose="020B0604020202020204" pitchFamily="34" charset="0"/>
              <a:buChar char="•"/>
              <a:defRPr/>
            </a:pPr>
            <a:r>
              <a:rPr kumimoji="1" lang="zh-CN" altLang="en-US" sz="1800" kern="0" dirty="0">
                <a:latin typeface="华文楷体" panose="02010600040101010101" pitchFamily="2" charset="-122"/>
                <a:ea typeface="华文楷体" panose="02010600040101010101" pitchFamily="2" charset="-122"/>
              </a:rPr>
              <a:t>客户通过期货公司会员报告；</a:t>
            </a:r>
            <a:r>
              <a:rPr kumimoji="1" lang="zh-CN" altLang="en-US" sz="1800" b="1" kern="0" dirty="0">
                <a:latin typeface="华文楷体" panose="02010600040101010101" pitchFamily="2" charset="-122"/>
                <a:ea typeface="华文楷体" panose="02010600040101010101" pitchFamily="2" charset="-122"/>
              </a:rPr>
              <a:t>委托境外经纪机构从事期货交易的客户，应当委托其境外经纪机构报告，境外经纪机构再委托期货公司会员报告。（</a:t>
            </a:r>
            <a:r>
              <a:rPr lang="zh-CN" altLang="en-US" sz="1800" dirty="0">
                <a:solidFill>
                  <a:srgbClr val="FF0000"/>
                </a:solidFill>
                <a:latin typeface="华文楷体" panose="02010600040101010101" pitchFamily="2" charset="-122"/>
                <a:ea typeface="华文楷体" panose="02010600040101010101" pitchFamily="2" charset="-122"/>
              </a:rPr>
              <a:t>境外经纪客户名称信息对会员隐藏</a:t>
            </a:r>
            <a:r>
              <a:rPr kumimoji="1" lang="zh-CN" altLang="en-US" sz="1800" b="1" kern="0" dirty="0">
                <a:solidFill>
                  <a:srgbClr val="FF0000"/>
                </a:solidFill>
                <a:latin typeface="华文楷体" panose="02010600040101010101" pitchFamily="2" charset="-122"/>
                <a:ea typeface="华文楷体" panose="02010600040101010101" pitchFamily="2" charset="-122"/>
              </a:rPr>
              <a:t>）</a:t>
            </a:r>
            <a:endParaRPr kumimoji="1" lang="en-US" altLang="zh-CN" sz="1800" kern="0" dirty="0" smtClean="0">
              <a:latin typeface="华文楷体" panose="02010600040101010101" pitchFamily="2" charset="-122"/>
              <a:ea typeface="华文楷体" panose="02010600040101010101" pitchFamily="2" charset="-122"/>
            </a:endParaRPr>
          </a:p>
        </p:txBody>
      </p:sp>
      <p:pic>
        <p:nvPicPr>
          <p:cNvPr id="20" name="Picture 2"/>
          <p:cNvPicPr>
            <a:picLocks noChangeAspect="1" noChangeArrowheads="1"/>
          </p:cNvPicPr>
          <p:nvPr/>
        </p:nvPicPr>
        <p:blipFill>
          <a:blip r:embed="rId1"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039422" y="3717826"/>
            <a:ext cx="1777549"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47"/>
          <p:cNvSpPr/>
          <p:nvPr/>
        </p:nvSpPr>
        <p:spPr>
          <a:xfrm>
            <a:off x="1359954" y="3752450"/>
            <a:ext cx="5547881" cy="1343431"/>
          </a:xfrm>
          <a:prstGeom prst="rect">
            <a:avLst/>
          </a:prstGeom>
          <a:noFill/>
          <a:effectLst/>
        </p:spPr>
        <p:txBody>
          <a:bodyPr wrap="square" lIns="47999" tIns="47999" rIns="47999" bIns="47999" anchor="ctr">
            <a:spAutoFit/>
          </a:bodyPr>
          <a:lstStyle/>
          <a:p>
            <a:pPr marL="228600" indent="-228600" defTabSz="1218565" fontAlgn="auto">
              <a:lnSpc>
                <a:spcPct val="150000"/>
              </a:lnSpc>
              <a:spcBef>
                <a:spcPts val="0"/>
              </a:spcBef>
              <a:spcAft>
                <a:spcPts val="0"/>
              </a:spcAft>
              <a:buFont typeface="Arial" panose="020B0604020202020204" pitchFamily="34" charset="0"/>
              <a:buChar char="•"/>
            </a:pPr>
            <a:r>
              <a:rPr kumimoji="1" lang="zh-CN" altLang="en-US" sz="1800" kern="0" dirty="0" smtClean="0">
                <a:latin typeface="华文楷体" panose="02010600040101010101" pitchFamily="2" charset="-122"/>
                <a:ea typeface="华文楷体" panose="02010600040101010101" pitchFamily="2" charset="-122"/>
              </a:rPr>
              <a:t>报告的时限为：下</a:t>
            </a:r>
            <a:r>
              <a:rPr kumimoji="1" lang="zh-CN" altLang="en-US" sz="1800" kern="0" dirty="0">
                <a:latin typeface="华文楷体" panose="02010600040101010101" pitchFamily="2" charset="-122"/>
                <a:ea typeface="华文楷体" panose="02010600040101010101" pitchFamily="2" charset="-122"/>
              </a:rPr>
              <a:t>一交易日</a:t>
            </a:r>
            <a:r>
              <a:rPr kumimoji="1" lang="en-US" altLang="zh-CN" sz="1800" kern="0" dirty="0">
                <a:latin typeface="华文楷体" panose="02010600040101010101" pitchFamily="2" charset="-122"/>
                <a:ea typeface="华文楷体" panose="02010600040101010101" pitchFamily="2" charset="-122"/>
              </a:rPr>
              <a:t>15:00</a:t>
            </a:r>
            <a:r>
              <a:rPr kumimoji="1" lang="zh-CN" altLang="en-US" sz="1800" kern="0" dirty="0" smtClean="0">
                <a:latin typeface="华文楷体" panose="02010600040101010101" pitchFamily="2" charset="-122"/>
                <a:ea typeface="华文楷体" panose="02010600040101010101" pitchFamily="2" charset="-122"/>
              </a:rPr>
              <a:t>时</a:t>
            </a:r>
            <a:endParaRPr kumimoji="1" lang="en-US" altLang="zh-CN" sz="1800" kern="0" dirty="0" smtClean="0">
              <a:latin typeface="华文楷体" panose="02010600040101010101" pitchFamily="2" charset="-122"/>
              <a:ea typeface="华文楷体" panose="02010600040101010101" pitchFamily="2" charset="-122"/>
            </a:endParaRPr>
          </a:p>
          <a:p>
            <a:pPr marL="228600" indent="-228600" defTabSz="1218565" fontAlgn="auto">
              <a:lnSpc>
                <a:spcPct val="150000"/>
              </a:lnSpc>
              <a:spcBef>
                <a:spcPts val="0"/>
              </a:spcBef>
              <a:spcAft>
                <a:spcPts val="0"/>
              </a:spcAft>
              <a:buFont typeface="Arial" panose="020B0604020202020204" pitchFamily="34" charset="0"/>
              <a:buChar char="•"/>
            </a:pPr>
            <a:r>
              <a:rPr kumimoji="1" lang="zh-CN" altLang="en-US" sz="1800" kern="0" dirty="0" smtClean="0">
                <a:latin typeface="华文楷体" panose="02010600040101010101" pitchFamily="2" charset="-122"/>
                <a:ea typeface="华文楷体" panose="02010600040101010101" pitchFamily="2" charset="-122"/>
              </a:rPr>
              <a:t>关于连续达到报告标准：如果需要再次</a:t>
            </a:r>
            <a:r>
              <a:rPr kumimoji="1" lang="zh-CN" altLang="en-US" sz="1800" kern="0" dirty="0">
                <a:latin typeface="华文楷体" panose="02010600040101010101" pitchFamily="2" charset="-122"/>
                <a:ea typeface="华文楷体" panose="02010600040101010101" pitchFamily="2" charset="-122"/>
              </a:rPr>
              <a:t>报告或补充报告，交易所将通知有关</a:t>
            </a:r>
            <a:r>
              <a:rPr kumimoji="1" lang="zh-CN" altLang="en-US" sz="1800" kern="0" dirty="0" smtClean="0">
                <a:latin typeface="华文楷体" panose="02010600040101010101" pitchFamily="2" charset="-122"/>
                <a:ea typeface="华文楷体" panose="02010600040101010101" pitchFamily="2" charset="-122"/>
              </a:rPr>
              <a:t>会员。</a:t>
            </a:r>
            <a:endParaRPr kumimoji="1" lang="en-US" altLang="en-US" sz="1800" kern="0" dirty="0">
              <a:latin typeface="华文楷体" panose="02010600040101010101" pitchFamily="2" charset="-122"/>
              <a:ea typeface="华文楷体" panose="02010600040101010101" pitchFamily="2" charset="-122"/>
            </a:endParaRPr>
          </a:p>
        </p:txBody>
      </p:sp>
      <p:sp>
        <p:nvSpPr>
          <p:cNvPr id="24" name="Rectangle 46"/>
          <p:cNvSpPr/>
          <p:nvPr/>
        </p:nvSpPr>
        <p:spPr>
          <a:xfrm>
            <a:off x="4654003" y="5326723"/>
            <a:ext cx="6265739" cy="1343431"/>
          </a:xfrm>
          <a:prstGeom prst="rect">
            <a:avLst/>
          </a:prstGeom>
          <a:solidFill>
            <a:srgbClr val="FFFFFF">
              <a:alpha val="70000"/>
            </a:srgbClr>
          </a:solidFill>
          <a:effectLst/>
        </p:spPr>
        <p:txBody>
          <a:bodyPr wrap="square" lIns="47999" tIns="47999" rIns="47999" bIns="47999" anchor="ctr">
            <a:spAutoFit/>
          </a:bodyPr>
          <a:lstStyle/>
          <a:p>
            <a:pPr marL="228600" indent="-228600" defTabSz="1218565" fontAlgn="auto">
              <a:lnSpc>
                <a:spcPct val="150000"/>
              </a:lnSpc>
              <a:spcBef>
                <a:spcPts val="0"/>
              </a:spcBef>
              <a:spcAft>
                <a:spcPts val="0"/>
              </a:spcAft>
              <a:buFont typeface="Arial" panose="020B0604020202020204" pitchFamily="34" charset="0"/>
              <a:buChar char="•"/>
            </a:pPr>
            <a:r>
              <a:rPr kumimoji="1" lang="zh-CN" altLang="en-US" sz="1800" kern="0" dirty="0">
                <a:latin typeface="华文楷体" panose="02010600040101010101" pitchFamily="2" charset="-122"/>
                <a:ea typeface="华文楷体" panose="02010600040101010101" pitchFamily="2" charset="-122"/>
              </a:rPr>
              <a:t>客户在不同期货公司会员处开有多个交易编码，各交易编码持有头寸合计达到报告界限，由交易所指定并通知有关期货公司会员，负责报送该客户应报告情况的有关</a:t>
            </a:r>
            <a:r>
              <a:rPr kumimoji="1" lang="zh-CN" altLang="en-US" sz="1800" kern="0" dirty="0" smtClean="0">
                <a:latin typeface="华文楷体" panose="02010600040101010101" pitchFamily="2" charset="-122"/>
                <a:ea typeface="华文楷体" panose="02010600040101010101" pitchFamily="2" charset="-122"/>
              </a:rPr>
              <a:t>材料。</a:t>
            </a:r>
            <a:endParaRPr kumimoji="1" lang="zh-CN" altLang="en-US" sz="1800" kern="0" dirty="0">
              <a:latin typeface="华文楷体" panose="02010600040101010101" pitchFamily="2" charset="-122"/>
              <a:ea typeface="华文楷体" panose="02010600040101010101" pitchFamily="2" charset="-122"/>
            </a:endParaRPr>
          </a:p>
        </p:txBody>
      </p:sp>
      <p:cxnSp>
        <p:nvCxnSpPr>
          <p:cNvPr id="25" name="Straight Connector 6"/>
          <p:cNvCxnSpPr/>
          <p:nvPr/>
        </p:nvCxnSpPr>
        <p:spPr>
          <a:xfrm flipV="1">
            <a:off x="5699742" y="5302002"/>
            <a:ext cx="5220000" cy="3671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44"/>
          <p:cNvCxnSpPr/>
          <p:nvPr/>
        </p:nvCxnSpPr>
        <p:spPr>
          <a:xfrm flipV="1">
            <a:off x="10919742" y="5302003"/>
            <a:ext cx="0" cy="1008111"/>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45"/>
          <p:cNvCxnSpPr/>
          <p:nvPr/>
        </p:nvCxnSpPr>
        <p:spPr>
          <a:xfrm>
            <a:off x="1359954" y="3732715"/>
            <a:ext cx="573543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49"/>
          <p:cNvCxnSpPr/>
          <p:nvPr/>
        </p:nvCxnSpPr>
        <p:spPr>
          <a:xfrm flipH="1" flipV="1">
            <a:off x="7074250" y="3732714"/>
            <a:ext cx="29068" cy="1569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50"/>
          <p:cNvCxnSpPr/>
          <p:nvPr/>
        </p:nvCxnSpPr>
        <p:spPr>
          <a:xfrm flipV="1">
            <a:off x="3720457" y="3573810"/>
            <a:ext cx="6374757" cy="1260"/>
          </a:xfrm>
          <a:prstGeom prst="line">
            <a:avLst/>
          </a:prstGeom>
        </p:spPr>
        <p:style>
          <a:lnRef idx="2">
            <a:schemeClr val="accent1"/>
          </a:lnRef>
          <a:fillRef idx="0">
            <a:schemeClr val="accent1"/>
          </a:fillRef>
          <a:effectRef idx="1">
            <a:schemeClr val="accent1"/>
          </a:effectRef>
          <a:fontRef idx="minor">
            <a:schemeClr val="tx1"/>
          </a:fontRef>
        </p:style>
      </p:cxnSp>
      <p:grpSp>
        <p:nvGrpSpPr>
          <p:cNvPr id="2" name="Group 12"/>
          <p:cNvGrpSpPr/>
          <p:nvPr/>
        </p:nvGrpSpPr>
        <p:grpSpPr bwMode="auto">
          <a:xfrm>
            <a:off x="2190437" y="1500522"/>
            <a:ext cx="1422215" cy="1697430"/>
            <a:chOff x="0" y="0"/>
            <a:chExt cx="672" cy="1070"/>
          </a:xfrm>
        </p:grpSpPr>
        <p:sp>
          <p:nvSpPr>
            <p:cNvPr id="36" name="Oval 13"/>
            <p:cNvSpPr>
              <a:spLocks noChangeArrowheads="1"/>
            </p:cNvSpPr>
            <p:nvPr/>
          </p:nvSpPr>
          <p:spPr bwMode="auto">
            <a:xfrm>
              <a:off x="17" y="0"/>
              <a:ext cx="316" cy="316"/>
            </a:xfrm>
            <a:prstGeom prst="ellipse">
              <a:avLst/>
            </a:prstGeom>
            <a:solidFill>
              <a:srgbClr val="00B0F0"/>
            </a:solidFill>
            <a:ln w="12700" cmpd="sng">
              <a:solidFill>
                <a:srgbClr val="FFFFFF"/>
              </a:solidFill>
              <a:round/>
            </a:ln>
          </p:spPr>
          <p:txBody>
            <a:bodyPr/>
            <a:lstStyle/>
            <a:p>
              <a:endParaRPr lang="zh-CN" altLang="en-US">
                <a:latin typeface="华文楷体" panose="02010600040101010101" pitchFamily="2" charset="-122"/>
                <a:ea typeface="华文楷体" panose="02010600040101010101" pitchFamily="2" charset="-122"/>
              </a:endParaRPr>
            </a:p>
          </p:txBody>
        </p:sp>
        <p:sp>
          <p:nvSpPr>
            <p:cNvPr id="37" name="Freeform 14"/>
            <p:cNvSpPr/>
            <p:nvPr/>
          </p:nvSpPr>
          <p:spPr bwMode="auto">
            <a:xfrm>
              <a:off x="0" y="250"/>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rgbClr val="00B0F0"/>
            </a:solidFill>
            <a:ln w="12700" cap="flat" cmpd="sng">
              <a:solidFill>
                <a:srgbClr val="FFFFFF"/>
              </a:solidFill>
              <a:round/>
            </a:ln>
          </p:spPr>
          <p:txBody>
            <a:bodyPr/>
            <a:lstStyle/>
            <a:p>
              <a:endParaRPr lang="zh-CN" altLang="en-US">
                <a:latin typeface="华文楷体" panose="02010600040101010101" pitchFamily="2" charset="-122"/>
                <a:ea typeface="华文楷体" panose="02010600040101010101" pitchFamily="2" charset="-122"/>
              </a:endParaRPr>
            </a:p>
          </p:txBody>
        </p:sp>
      </p:grpSp>
      <p:sp>
        <p:nvSpPr>
          <p:cNvPr id="43" name="Rectangle 20"/>
          <p:cNvSpPr>
            <a:spLocks noChangeArrowheads="1"/>
          </p:cNvSpPr>
          <p:nvPr/>
        </p:nvSpPr>
        <p:spPr bwMode="auto">
          <a:xfrm>
            <a:off x="306775" y="1583418"/>
            <a:ext cx="2035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dirty="0">
                <a:solidFill>
                  <a:srgbClr val="FFFFFF"/>
                </a:solidFill>
                <a:latin typeface="微软雅黑" panose="020B0503020204020204" pitchFamily="34" charset="-122"/>
                <a:ea typeface="微软雅黑" panose="020B0503020204020204" pitchFamily="34" charset="-122"/>
              </a:rPr>
              <a:t>4</a:t>
            </a:r>
            <a:endParaRPr lang="en-US" altLang="zh-CN" dirty="0"/>
          </a:p>
        </p:txBody>
      </p:sp>
      <p:sp>
        <p:nvSpPr>
          <p:cNvPr id="3" name="标题 2"/>
          <p:cNvSpPr>
            <a:spLocks noGrp="1"/>
          </p:cNvSpPr>
          <p:nvPr>
            <p:ph type="title"/>
          </p:nvPr>
        </p:nvSpPr>
        <p:spPr/>
        <p:txBody>
          <a:bodyPr/>
          <a:lstStyle/>
          <a:p>
            <a:r>
              <a:rPr lang="zh-CN" altLang="en-US" dirty="0" smtClean="0"/>
              <a:t>大户报告</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descr="0718B002G.jpg"/>
          <p:cNvPicPr>
            <a:picLocks noChangeAspect="1" noChangeArrowheads="1"/>
          </p:cNvPicPr>
          <p:nvPr/>
        </p:nvPicPr>
        <p:blipFill>
          <a:blip r:embed="rId1" cstate="print"/>
          <a:srcRect/>
          <a:stretch>
            <a:fillRect/>
          </a:stretch>
        </p:blipFill>
        <p:spPr bwMode="auto">
          <a:xfrm>
            <a:off x="0" y="0"/>
            <a:ext cx="12190413" cy="6859588"/>
          </a:xfrm>
          <a:prstGeom prst="rect">
            <a:avLst/>
          </a:prstGeom>
          <a:noFill/>
          <a:ln w="9525">
            <a:noFill/>
            <a:miter lim="800000"/>
            <a:headEnd/>
            <a:tailEnd/>
          </a:ln>
        </p:spPr>
      </p:pic>
      <p:pic>
        <p:nvPicPr>
          <p:cNvPr id="4" name="图片 8" descr="logo1.png"/>
          <p:cNvPicPr>
            <a:picLocks noChangeAspect="1"/>
          </p:cNvPicPr>
          <p:nvPr/>
        </p:nvPicPr>
        <p:blipFill>
          <a:blip r:embed="rId2" cstate="print"/>
          <a:srcRect/>
          <a:stretch>
            <a:fillRect/>
          </a:stretch>
        </p:blipFill>
        <p:spPr bwMode="auto">
          <a:xfrm>
            <a:off x="333317" y="396953"/>
            <a:ext cx="3597865" cy="674843"/>
          </a:xfrm>
          <a:prstGeom prst="rect">
            <a:avLst/>
          </a:prstGeom>
          <a:noFill/>
          <a:ln w="9525">
            <a:noFill/>
            <a:miter lim="800000"/>
            <a:headEnd/>
            <a:tailEnd/>
          </a:ln>
        </p:spPr>
      </p:pic>
      <p:grpSp>
        <p:nvGrpSpPr>
          <p:cNvPr id="3" name="组合 2"/>
          <p:cNvGrpSpPr/>
          <p:nvPr/>
        </p:nvGrpSpPr>
        <p:grpSpPr>
          <a:xfrm>
            <a:off x="3119263" y="2266033"/>
            <a:ext cx="7512447" cy="2084285"/>
            <a:chOff x="3119263" y="2252859"/>
            <a:chExt cx="6239881" cy="1519954"/>
          </a:xfrm>
        </p:grpSpPr>
        <p:grpSp>
          <p:nvGrpSpPr>
            <p:cNvPr id="46" name="组合 45"/>
            <p:cNvGrpSpPr/>
            <p:nvPr/>
          </p:nvGrpSpPr>
          <p:grpSpPr>
            <a:xfrm>
              <a:off x="3119263" y="2252859"/>
              <a:ext cx="6239881" cy="611784"/>
              <a:chOff x="3635896" y="1265890"/>
              <a:chExt cx="4680520" cy="611642"/>
            </a:xfrm>
          </p:grpSpPr>
          <p:sp>
            <p:nvSpPr>
              <p:cNvPr id="47" name="圆角矩形 46"/>
              <p:cNvSpPr/>
              <p:nvPr/>
            </p:nvSpPr>
            <p:spPr>
              <a:xfrm>
                <a:off x="3635896" y="1265890"/>
                <a:ext cx="4680520" cy="611642"/>
              </a:xfrm>
              <a:prstGeom prst="roundRect">
                <a:avLst/>
              </a:prstGeom>
              <a:solidFill>
                <a:srgbClr val="0E6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华文楷体" panose="02010600040101010101" pitchFamily="2" charset="-122"/>
                    <a:ea typeface="华文楷体" panose="02010600040101010101" pitchFamily="2" charset="-122"/>
                  </a:rPr>
                  <a:t> </a:t>
                </a:r>
                <a:endParaRPr lang="zh-CN" altLang="en-US" sz="2800" dirty="0">
                  <a:latin typeface="华文楷体" panose="02010600040101010101" pitchFamily="2" charset="-122"/>
                  <a:ea typeface="华文楷体" panose="02010600040101010101" pitchFamily="2" charset="-122"/>
                </a:endParaRPr>
              </a:p>
            </p:txBody>
          </p:sp>
          <p:cxnSp>
            <p:nvCxnSpPr>
              <p:cNvPr id="48" name="直接连接符 47"/>
              <p:cNvCxnSpPr/>
              <p:nvPr/>
            </p:nvCxnSpPr>
            <p:spPr>
              <a:xfrm>
                <a:off x="4283968" y="1265890"/>
                <a:ext cx="0" cy="6116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3270420" y="2382460"/>
              <a:ext cx="484115" cy="403997"/>
            </a:xfrm>
            <a:prstGeom prst="rect">
              <a:avLst/>
            </a:prstGeom>
            <a:noFill/>
          </p:spPr>
          <p:txBody>
            <a:bodyPr wrap="none" lIns="121917" tIns="60958" rIns="121917" bIns="60958" rtlCol="0">
              <a:spAutoFit/>
            </a:bodyPr>
            <a:lstStyle/>
            <a:p>
              <a:r>
                <a:rPr lang="en-US" altLang="zh-CN" sz="2800" b="1" dirty="0" smtClean="0">
                  <a:solidFill>
                    <a:schemeClr val="bg1"/>
                  </a:solidFill>
                  <a:latin typeface="华文楷体" panose="02010600040101010101" pitchFamily="2" charset="-122"/>
                  <a:ea typeface="华文楷体" panose="02010600040101010101" pitchFamily="2" charset="-122"/>
                </a:rPr>
                <a:t>01</a:t>
              </a:r>
              <a:endParaRPr lang="zh-CN" altLang="en-US" sz="2800" b="1" dirty="0">
                <a:solidFill>
                  <a:schemeClr val="bg1"/>
                </a:solidFill>
                <a:latin typeface="华文楷体" panose="02010600040101010101" pitchFamily="2" charset="-122"/>
                <a:ea typeface="华文楷体" panose="02010600040101010101" pitchFamily="2" charset="-122"/>
              </a:endParaRPr>
            </a:p>
          </p:txBody>
        </p:sp>
        <p:grpSp>
          <p:nvGrpSpPr>
            <p:cNvPr id="51" name="组合 50"/>
            <p:cNvGrpSpPr/>
            <p:nvPr/>
          </p:nvGrpSpPr>
          <p:grpSpPr>
            <a:xfrm>
              <a:off x="3119263" y="3161029"/>
              <a:ext cx="6239881" cy="611784"/>
              <a:chOff x="3635896" y="1265890"/>
              <a:chExt cx="4680520" cy="611642"/>
            </a:xfrm>
          </p:grpSpPr>
          <p:sp>
            <p:nvSpPr>
              <p:cNvPr id="52" name="圆角矩形 51"/>
              <p:cNvSpPr/>
              <p:nvPr/>
            </p:nvSpPr>
            <p:spPr>
              <a:xfrm>
                <a:off x="3635896" y="1265890"/>
                <a:ext cx="4680520" cy="611642"/>
              </a:xfrm>
              <a:prstGeom prst="roundRect">
                <a:avLst/>
              </a:prstGeom>
              <a:solidFill>
                <a:srgbClr val="0E6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华文楷体" panose="02010600040101010101" pitchFamily="2" charset="-122"/>
                    <a:ea typeface="华文楷体" panose="02010600040101010101" pitchFamily="2" charset="-122"/>
                  </a:rPr>
                  <a:t> </a:t>
                </a:r>
                <a:endParaRPr lang="zh-CN" altLang="en-US" sz="2800" dirty="0">
                  <a:latin typeface="华文楷体" panose="02010600040101010101" pitchFamily="2" charset="-122"/>
                  <a:ea typeface="华文楷体" panose="02010600040101010101" pitchFamily="2" charset="-122"/>
                </a:endParaRPr>
              </a:p>
            </p:txBody>
          </p:sp>
          <p:cxnSp>
            <p:nvCxnSpPr>
              <p:cNvPr id="53" name="直接连接符 52"/>
              <p:cNvCxnSpPr/>
              <p:nvPr/>
            </p:nvCxnSpPr>
            <p:spPr>
              <a:xfrm>
                <a:off x="4283968" y="1265890"/>
                <a:ext cx="0" cy="6116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3270420" y="3275154"/>
              <a:ext cx="484115" cy="403997"/>
            </a:xfrm>
            <a:prstGeom prst="rect">
              <a:avLst/>
            </a:prstGeom>
            <a:noFill/>
          </p:spPr>
          <p:txBody>
            <a:bodyPr wrap="none" lIns="121917" tIns="60958" rIns="121917" bIns="60958" rtlCol="0">
              <a:spAutoFit/>
            </a:bodyPr>
            <a:lstStyle/>
            <a:p>
              <a:r>
                <a:rPr lang="en-US" altLang="zh-CN" sz="2800" b="1" dirty="0" smtClean="0">
                  <a:solidFill>
                    <a:schemeClr val="bg1"/>
                  </a:solidFill>
                  <a:latin typeface="华文楷体" panose="02010600040101010101" pitchFamily="2" charset="-122"/>
                  <a:ea typeface="华文楷体" panose="02010600040101010101" pitchFamily="2" charset="-122"/>
                </a:rPr>
                <a:t>02</a:t>
              </a:r>
              <a:endParaRPr lang="zh-CN" altLang="en-US" sz="2800" b="1" dirty="0">
                <a:solidFill>
                  <a:schemeClr val="bg1"/>
                </a:solidFill>
                <a:latin typeface="华文楷体" panose="02010600040101010101" pitchFamily="2" charset="-122"/>
                <a:ea typeface="华文楷体" panose="02010600040101010101" pitchFamily="2" charset="-122"/>
              </a:endParaRPr>
            </a:p>
          </p:txBody>
        </p:sp>
        <p:sp>
          <p:nvSpPr>
            <p:cNvPr id="55" name="TextBox 54"/>
            <p:cNvSpPr txBox="1"/>
            <p:nvPr/>
          </p:nvSpPr>
          <p:spPr>
            <a:xfrm>
              <a:off x="3983247" y="3213770"/>
              <a:ext cx="4538553" cy="482553"/>
            </a:xfrm>
            <a:prstGeom prst="rect">
              <a:avLst/>
            </a:prstGeom>
            <a:noFill/>
          </p:spPr>
          <p:txBody>
            <a:bodyPr wrap="square" lIns="121917" tIns="60958" rIns="121917" bIns="60958" rtlCol="0">
              <a:spAutoFit/>
            </a:bodyPr>
            <a:lstStyle/>
            <a:p>
              <a:pPr algn="just">
                <a:lnSpc>
                  <a:spcPct val="125000"/>
                </a:lnSpc>
              </a:pPr>
              <a:r>
                <a:rPr lang="zh-CN" altLang="en-US" sz="2800" b="1" dirty="0" smtClean="0">
                  <a:solidFill>
                    <a:schemeClr val="bg1"/>
                  </a:solidFill>
                  <a:latin typeface="华文楷体" panose="02010600040101010101" pitchFamily="2" charset="-122"/>
                  <a:ea typeface="华文楷体" panose="02010600040101010101" pitchFamily="2" charset="-122"/>
                </a:rPr>
                <a:t>铁矿石日常风控、监察业务介绍</a:t>
              </a:r>
              <a:endParaRPr lang="zh-CN" altLang="en-US" sz="2800" b="1" dirty="0">
                <a:solidFill>
                  <a:schemeClr val="bg1"/>
                </a:solidFill>
                <a:latin typeface="华文楷体" panose="02010600040101010101" pitchFamily="2" charset="-122"/>
                <a:ea typeface="华文楷体" panose="02010600040101010101" pitchFamily="2" charset="-122"/>
              </a:endParaRPr>
            </a:p>
          </p:txBody>
        </p:sp>
        <p:sp>
          <p:nvSpPr>
            <p:cNvPr id="66" name="矩形 65"/>
            <p:cNvSpPr/>
            <p:nvPr/>
          </p:nvSpPr>
          <p:spPr>
            <a:xfrm>
              <a:off x="3983247" y="2330099"/>
              <a:ext cx="4678224" cy="482553"/>
            </a:xfrm>
            <a:prstGeom prst="rect">
              <a:avLst/>
            </a:prstGeom>
          </p:spPr>
          <p:txBody>
            <a:bodyPr wrap="none" lIns="121917" tIns="60958" rIns="121917" bIns="60958">
              <a:spAutoFit/>
            </a:bodyPr>
            <a:lstStyle/>
            <a:p>
              <a:pPr algn="just">
                <a:lnSpc>
                  <a:spcPct val="125000"/>
                </a:lnSpc>
              </a:pPr>
              <a:r>
                <a:rPr lang="zh-CN" altLang="en-US" sz="2800" b="1" dirty="0" smtClean="0">
                  <a:solidFill>
                    <a:schemeClr val="bg1"/>
                  </a:solidFill>
                  <a:latin typeface="华文楷体" panose="02010600040101010101" pitchFamily="2" charset="-122"/>
                  <a:ea typeface="华文楷体" panose="02010600040101010101" pitchFamily="2" charset="-122"/>
                </a:rPr>
                <a:t>铁矿石国际化风控、监察制度介绍</a:t>
              </a:r>
              <a:endParaRPr lang="zh-CN" altLang="en-US" sz="2800" b="1" dirty="0">
                <a:solidFill>
                  <a:schemeClr val="bg1"/>
                </a:solidFill>
                <a:latin typeface="华文楷体" panose="02010600040101010101" pitchFamily="2" charset="-122"/>
                <a:ea typeface="华文楷体" panose="02010600040101010101" pitchFamily="2" charset="-122"/>
              </a:endParaRPr>
            </a:p>
          </p:txBody>
        </p:sp>
      </p:grpSp>
      <p:sp>
        <p:nvSpPr>
          <p:cNvPr id="67" name="矩形 66"/>
          <p:cNvSpPr/>
          <p:nvPr/>
        </p:nvSpPr>
        <p:spPr>
          <a:xfrm>
            <a:off x="1889525" y="1285018"/>
            <a:ext cx="527990" cy="39613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68" name="矩形 67"/>
          <p:cNvSpPr/>
          <p:nvPr/>
        </p:nvSpPr>
        <p:spPr>
          <a:xfrm>
            <a:off x="2114418" y="1429067"/>
            <a:ext cx="479991" cy="360123"/>
          </a:xfrm>
          <a:prstGeom prst="rect">
            <a:avLst/>
          </a:prstGeom>
          <a:solidFill>
            <a:srgbClr val="0070C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69" name="TextBox 68"/>
          <p:cNvSpPr txBox="1"/>
          <p:nvPr/>
        </p:nvSpPr>
        <p:spPr>
          <a:xfrm>
            <a:off x="2674283" y="1291624"/>
            <a:ext cx="1169545" cy="553994"/>
          </a:xfrm>
          <a:prstGeom prst="rect">
            <a:avLst/>
          </a:prstGeom>
          <a:noFill/>
        </p:spPr>
        <p:txBody>
          <a:bodyPr wrap="none" lIns="121917" tIns="60958" rIns="121917" bIns="60958" rtlCol="0">
            <a:spAutoFit/>
          </a:bodyPr>
          <a:lstStyle/>
          <a:p>
            <a:r>
              <a:rPr lang="zh-CN" altLang="en-US" sz="2800" b="1" spc="800" dirty="0" smtClean="0">
                <a:latin typeface="华文楷体" panose="02010600040101010101" pitchFamily="2" charset="-122"/>
                <a:ea typeface="华文楷体" panose="02010600040101010101" pitchFamily="2" charset="-122"/>
              </a:rPr>
              <a:t>目录</a:t>
            </a:r>
            <a:endParaRPr lang="zh-CN" altLang="en-US" sz="2800" b="1" spc="800"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270670" y="2709714"/>
            <a:ext cx="9967403" cy="42041"/>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bwMode="auto">
          <a:xfrm>
            <a:off x="1486694" y="2997746"/>
            <a:ext cx="2597632" cy="826569"/>
          </a:xfrm>
          <a:prstGeom prst="rect">
            <a:avLst/>
          </a:prstGeom>
          <a:noFill/>
        </p:spPr>
        <p:txBody>
          <a:bodyPr wrap="square" lIns="121917" tIns="60958" rIns="121917" bIns="60958">
            <a:spAutoFit/>
          </a:bodyPr>
          <a:lstStyle/>
          <a:p>
            <a:pPr>
              <a:lnSpc>
                <a:spcPct val="150000"/>
              </a:lnSpc>
            </a:pPr>
            <a:r>
              <a:rPr lang="zh-CN" altLang="en-US" sz="1600" dirty="0" smtClean="0">
                <a:latin typeface="华文楷体" panose="02010600040101010101" pitchFamily="2" charset="-122"/>
                <a:ea typeface="华文楷体" panose="02010600040101010101" pitchFamily="2" charset="-122"/>
              </a:rPr>
              <a:t>会员在夜盘到第一小节交易时间内可以自行平仓。</a:t>
            </a:r>
            <a:endParaRPr lang="zh-CN" altLang="en-US" sz="1600" dirty="0">
              <a:latin typeface="华文楷体" panose="02010600040101010101" pitchFamily="2" charset="-122"/>
              <a:ea typeface="华文楷体" panose="02010600040101010101" pitchFamily="2" charset="-122"/>
            </a:endParaRPr>
          </a:p>
        </p:txBody>
      </p:sp>
      <p:sp>
        <p:nvSpPr>
          <p:cNvPr id="5" name="TextBox 4"/>
          <p:cNvSpPr txBox="1"/>
          <p:nvPr/>
        </p:nvSpPr>
        <p:spPr bwMode="auto">
          <a:xfrm>
            <a:off x="6743278" y="2925738"/>
            <a:ext cx="2597632" cy="826569"/>
          </a:xfrm>
          <a:prstGeom prst="rect">
            <a:avLst/>
          </a:prstGeom>
          <a:noFill/>
        </p:spPr>
        <p:txBody>
          <a:bodyPr wrap="square" lIns="121917" tIns="60958" rIns="121917" bIns="60958">
            <a:spAutoFit/>
          </a:bodyPr>
          <a:lstStyle/>
          <a:p>
            <a:pPr>
              <a:lnSpc>
                <a:spcPct val="150000"/>
              </a:lnSpc>
            </a:pPr>
            <a:r>
              <a:rPr lang="zh-CN" altLang="en-US" sz="1600" dirty="0" smtClean="0">
                <a:latin typeface="华文楷体" panose="02010600040101010101" pitchFamily="2" charset="-122"/>
                <a:ea typeface="华文楷体" panose="02010600040101010101" pitchFamily="2" charset="-122"/>
              </a:rPr>
              <a:t>规定时限内，会员未执行完毕，由交易所强行平仓。</a:t>
            </a:r>
            <a:endParaRPr lang="zh-CN" altLang="en-US" sz="1600" dirty="0">
              <a:latin typeface="华文楷体" panose="02010600040101010101" pitchFamily="2" charset="-122"/>
              <a:ea typeface="华文楷体" panose="02010600040101010101" pitchFamily="2" charset="-122"/>
            </a:endParaRPr>
          </a:p>
        </p:txBody>
      </p:sp>
      <p:sp>
        <p:nvSpPr>
          <p:cNvPr id="7" name="TextBox 6"/>
          <p:cNvSpPr txBox="1"/>
          <p:nvPr/>
        </p:nvSpPr>
        <p:spPr bwMode="auto">
          <a:xfrm>
            <a:off x="1270670" y="4797946"/>
            <a:ext cx="9967403" cy="1785100"/>
          </a:xfrm>
          <a:prstGeom prst="rect">
            <a:avLst/>
          </a:prstGeom>
          <a:noFill/>
          <a:ln>
            <a:solidFill>
              <a:schemeClr val="tx1"/>
            </a:solidFill>
            <a:prstDash val="dash"/>
          </a:ln>
        </p:spPr>
        <p:txBody>
          <a:bodyPr wrap="square" lIns="121917" tIns="60958" rIns="121917" bIns="60958">
            <a:spAutoFit/>
          </a:bodyPr>
          <a:lstStyle/>
          <a:p>
            <a:pPr marL="381000" indent="-381000" defTabSz="1218565">
              <a:lnSpc>
                <a:spcPct val="150000"/>
              </a:lnSpc>
              <a:spcBef>
                <a:spcPts val="0"/>
              </a:spcBef>
              <a:spcAft>
                <a:spcPts val="0"/>
              </a:spcAft>
              <a:buFont typeface="Arial" panose="020B0604020202020204" pitchFamily="34" charset="0"/>
              <a:buChar char="•"/>
            </a:pPr>
            <a:r>
              <a:rPr lang="zh-CN" altLang="en-US" sz="1800" dirty="0" smtClean="0">
                <a:solidFill>
                  <a:prstClr val="black"/>
                </a:solidFill>
                <a:latin typeface="华文楷体" panose="02010600040101010101" pitchFamily="2" charset="-122"/>
                <a:ea typeface="华文楷体" panose="02010600040101010101" pitchFamily="2" charset="-122"/>
              </a:rPr>
              <a:t>强行平仓是指当会员、客户违规时，交易所对有关持仓实行平仓的一种强制措施；</a:t>
            </a:r>
            <a:endParaRPr lang="en-US" altLang="zh-CN" sz="1800" dirty="0" smtClean="0">
              <a:solidFill>
                <a:prstClr val="black"/>
              </a:solidFill>
              <a:latin typeface="华文楷体" panose="02010600040101010101" pitchFamily="2" charset="-122"/>
              <a:ea typeface="华文楷体" panose="02010600040101010101" pitchFamily="2" charset="-122"/>
            </a:endParaRPr>
          </a:p>
          <a:p>
            <a:pPr marL="381000" indent="-381000" defTabSz="1218565">
              <a:lnSpc>
                <a:spcPct val="150000"/>
              </a:lnSpc>
              <a:spcBef>
                <a:spcPts val="0"/>
              </a:spcBef>
              <a:spcAft>
                <a:spcPts val="0"/>
              </a:spcAft>
              <a:buFont typeface="Arial" panose="020B0604020202020204" pitchFamily="34" charset="0"/>
              <a:buChar char="•"/>
            </a:pPr>
            <a:r>
              <a:rPr lang="zh-CN" altLang="en-US" sz="1800" dirty="0" smtClean="0">
                <a:solidFill>
                  <a:prstClr val="black"/>
                </a:solidFill>
                <a:latin typeface="华文楷体" panose="02010600040101010101" pitchFamily="2" charset="-122"/>
                <a:ea typeface="华文楷体" panose="02010600040101010101" pitchFamily="2" charset="-122"/>
              </a:rPr>
              <a:t>强平的情形包括：</a:t>
            </a:r>
            <a:r>
              <a:rPr lang="zh-CN" altLang="en-US" sz="1800" b="1" dirty="0" smtClean="0">
                <a:solidFill>
                  <a:prstClr val="black"/>
                </a:solidFill>
                <a:latin typeface="华文楷体" panose="02010600040101010101" pitchFamily="2" charset="-122"/>
                <a:ea typeface="华文楷体" panose="02010600040101010101" pitchFamily="2" charset="-122"/>
              </a:rPr>
              <a:t>会员资金不足强平、客户超仓强平、违规强平和其他应强平的情形；</a:t>
            </a:r>
            <a:endParaRPr lang="en-US" altLang="zh-CN" sz="1800" dirty="0" smtClean="0">
              <a:solidFill>
                <a:prstClr val="black"/>
              </a:solidFill>
              <a:latin typeface="华文楷体" panose="02010600040101010101" pitchFamily="2" charset="-122"/>
              <a:ea typeface="华文楷体" panose="02010600040101010101" pitchFamily="2" charset="-122"/>
            </a:endParaRPr>
          </a:p>
          <a:p>
            <a:pPr marL="381000" indent="-381000" defTabSz="1218565">
              <a:lnSpc>
                <a:spcPct val="150000"/>
              </a:lnSpc>
              <a:spcBef>
                <a:spcPts val="0"/>
              </a:spcBef>
              <a:spcAft>
                <a:spcPts val="0"/>
              </a:spcAft>
              <a:buFont typeface="Arial" panose="020B0604020202020204" pitchFamily="34" charset="0"/>
              <a:buChar char="•"/>
            </a:pPr>
            <a:r>
              <a:rPr lang="zh-CN" altLang="en-US" sz="1800" dirty="0" smtClean="0">
                <a:solidFill>
                  <a:schemeClr val="tx2"/>
                </a:solidFill>
                <a:latin typeface="华文楷体" panose="02010600040101010101" pitchFamily="2" charset="-122"/>
                <a:ea typeface="华文楷体" panose="02010600040101010101" pitchFamily="2" charset="-122"/>
                <a:cs typeface="Times New Roman" panose="02020603050405020304"/>
              </a:rPr>
              <a:t>强行平仓的成交价格通过市场交易形成；强行平仓的委托价格为涨跌停板价格；</a:t>
            </a:r>
            <a:endParaRPr lang="en-US" altLang="zh-CN" sz="1800" dirty="0" smtClean="0">
              <a:solidFill>
                <a:schemeClr val="tx2"/>
              </a:solidFill>
              <a:latin typeface="华文楷体" panose="02010600040101010101" pitchFamily="2" charset="-122"/>
              <a:ea typeface="华文楷体" panose="02010600040101010101" pitchFamily="2" charset="-122"/>
              <a:cs typeface="Times New Roman" panose="02020603050405020304"/>
            </a:endParaRPr>
          </a:p>
          <a:p>
            <a:pPr marL="381000" indent="-381000" defTabSz="1218565">
              <a:lnSpc>
                <a:spcPct val="150000"/>
              </a:lnSpc>
              <a:spcBef>
                <a:spcPts val="0"/>
              </a:spcBef>
              <a:spcAft>
                <a:spcPts val="0"/>
              </a:spcAft>
              <a:buFont typeface="Arial" panose="020B0604020202020204" pitchFamily="34" charset="0"/>
              <a:buChar char="•"/>
            </a:pPr>
            <a:r>
              <a:rPr lang="zh-CN" altLang="en-US" sz="1800" dirty="0">
                <a:solidFill>
                  <a:schemeClr val="tx2"/>
                </a:solidFill>
                <a:latin typeface="华文楷体" panose="02010600040101010101" pitchFamily="2" charset="-122"/>
                <a:ea typeface="华文楷体" panose="02010600040101010101" pitchFamily="2" charset="-122"/>
                <a:cs typeface="Times New Roman" panose="02020603050405020304"/>
              </a:rPr>
              <a:t>考虑</a:t>
            </a:r>
            <a:r>
              <a:rPr lang="zh-CN" altLang="en-US" sz="1800" dirty="0" smtClean="0">
                <a:solidFill>
                  <a:schemeClr val="tx2"/>
                </a:solidFill>
                <a:latin typeface="华文楷体" panose="02010600040101010101" pitchFamily="2" charset="-122"/>
                <a:ea typeface="华文楷体" panose="02010600040101010101" pitchFamily="2" charset="-122"/>
                <a:cs typeface="Times New Roman" panose="02020603050405020304"/>
              </a:rPr>
              <a:t>到境外客户存在时差且资金流转不方便，将强平时间执行延长至</a:t>
            </a:r>
            <a:r>
              <a:rPr lang="en-US" altLang="zh-CN" sz="1800" dirty="0" smtClean="0">
                <a:solidFill>
                  <a:schemeClr val="tx2"/>
                </a:solidFill>
                <a:latin typeface="华文楷体" panose="02010600040101010101" pitchFamily="2" charset="-122"/>
                <a:ea typeface="华文楷体" panose="02010600040101010101" pitchFamily="2" charset="-122"/>
                <a:cs typeface="Times New Roman" panose="02020603050405020304"/>
              </a:rPr>
              <a:t>13</a:t>
            </a:r>
            <a:r>
              <a:rPr lang="zh-CN" altLang="en-US" sz="1800" dirty="0" smtClean="0">
                <a:solidFill>
                  <a:schemeClr val="tx2"/>
                </a:solidFill>
                <a:latin typeface="华文楷体" panose="02010600040101010101" pitchFamily="2" charset="-122"/>
                <a:ea typeface="华文楷体" panose="02010600040101010101" pitchFamily="2" charset="-122"/>
                <a:cs typeface="Times New Roman" panose="02020603050405020304"/>
              </a:rPr>
              <a:t>点</a:t>
            </a:r>
            <a:r>
              <a:rPr lang="en-US" altLang="zh-CN" sz="1800" dirty="0" smtClean="0">
                <a:solidFill>
                  <a:schemeClr val="tx2"/>
                </a:solidFill>
                <a:latin typeface="华文楷体" panose="02010600040101010101" pitchFamily="2" charset="-122"/>
                <a:ea typeface="华文楷体" panose="02010600040101010101" pitchFamily="2" charset="-122"/>
                <a:cs typeface="Times New Roman" panose="02020603050405020304"/>
              </a:rPr>
              <a:t>30</a:t>
            </a:r>
            <a:r>
              <a:rPr lang="zh-CN" altLang="en-US" sz="1800" dirty="0" smtClean="0">
                <a:solidFill>
                  <a:schemeClr val="tx2"/>
                </a:solidFill>
                <a:latin typeface="华文楷体" panose="02010600040101010101" pitchFamily="2" charset="-122"/>
                <a:ea typeface="华文楷体" panose="02010600040101010101" pitchFamily="2" charset="-122"/>
                <a:cs typeface="Times New Roman" panose="02020603050405020304"/>
              </a:rPr>
              <a:t>。</a:t>
            </a:r>
            <a:endParaRPr lang="zh-CN" altLang="en-US" sz="1800" dirty="0">
              <a:solidFill>
                <a:schemeClr val="tx2"/>
              </a:solidFill>
              <a:latin typeface="华文楷体" panose="02010600040101010101" pitchFamily="2" charset="-122"/>
              <a:ea typeface="华文楷体" panose="02010600040101010101" pitchFamily="2" charset="-122"/>
              <a:cs typeface="Times New Roman" panose="02020603050405020304"/>
            </a:endParaRPr>
          </a:p>
        </p:txBody>
      </p:sp>
      <p:sp>
        <p:nvSpPr>
          <p:cNvPr id="8" name="矩形 7"/>
          <p:cNvSpPr/>
          <p:nvPr/>
        </p:nvSpPr>
        <p:spPr bwMode="auto">
          <a:xfrm>
            <a:off x="1664702" y="4365898"/>
            <a:ext cx="3278376" cy="451510"/>
          </a:xfrm>
          <a:prstGeom prst="rect">
            <a:avLst/>
          </a:prstGeom>
        </p:spPr>
        <p:txBody>
          <a:bodyPr wrap="square" lIns="121917" tIns="60958" rIns="121917" bIns="60958">
            <a:spAutoFit/>
          </a:bodyPr>
          <a:lstStyle/>
          <a:p>
            <a:pPr>
              <a:defRPr/>
            </a:pPr>
            <a:r>
              <a:rPr lang="zh-CN" altLang="en-US" sz="2100" b="1" dirty="0" smtClean="0">
                <a:solidFill>
                  <a:srgbClr val="2D2D2D"/>
                </a:solidFill>
                <a:latin typeface="华文楷体" panose="02010600040101010101" pitchFamily="2" charset="-122"/>
                <a:ea typeface="华文楷体" panose="02010600040101010101" pitchFamily="2" charset="-122"/>
              </a:rPr>
              <a:t>强行平仓制度</a:t>
            </a:r>
            <a:endParaRPr lang="zh-CN" altLang="en-US" sz="2100" b="1" dirty="0">
              <a:solidFill>
                <a:srgbClr val="2D2D2D"/>
              </a:solidFill>
              <a:latin typeface="华文楷体" panose="02010600040101010101" pitchFamily="2" charset="-122"/>
              <a:ea typeface="华文楷体" panose="02010600040101010101" pitchFamily="2" charset="-122"/>
            </a:endParaRPr>
          </a:p>
        </p:txBody>
      </p:sp>
      <p:sp>
        <p:nvSpPr>
          <p:cNvPr id="9" name="椭圆 8"/>
          <p:cNvSpPr/>
          <p:nvPr/>
        </p:nvSpPr>
        <p:spPr>
          <a:xfrm>
            <a:off x="2600555" y="2584545"/>
            <a:ext cx="429151" cy="32198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10" name="矩形标注 9"/>
          <p:cNvSpPr/>
          <p:nvPr/>
        </p:nvSpPr>
        <p:spPr>
          <a:xfrm>
            <a:off x="2267889" y="1720247"/>
            <a:ext cx="1823965" cy="432148"/>
          </a:xfrm>
          <a:prstGeom prst="wedgeRectCallout">
            <a:avLst>
              <a:gd name="adj1" fmla="val -20833"/>
              <a:gd name="adj2" fmla="val 9273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b="1" dirty="0" smtClean="0">
                <a:latin typeface="华文楷体" panose="02010600040101010101" pitchFamily="2" charset="-122"/>
                <a:ea typeface="华文楷体" panose="02010600040101010101" pitchFamily="2" charset="-122"/>
              </a:rPr>
              <a:t>20</a:t>
            </a:r>
            <a:r>
              <a:rPr lang="zh-CN" altLang="en-US" b="1" dirty="0" smtClean="0">
                <a:latin typeface="华文楷体" panose="02010600040101010101" pitchFamily="2" charset="-122"/>
                <a:ea typeface="华文楷体" panose="02010600040101010101" pitchFamily="2" charset="-122"/>
              </a:rPr>
              <a:t>：</a:t>
            </a:r>
            <a:r>
              <a:rPr lang="en-US" altLang="zh-CN" b="1" dirty="0" smtClean="0">
                <a:latin typeface="华文楷体" panose="02010600040101010101" pitchFamily="2" charset="-122"/>
                <a:ea typeface="华文楷体" panose="02010600040101010101" pitchFamily="2" charset="-122"/>
              </a:rPr>
              <a:t>55</a:t>
            </a:r>
            <a:endParaRPr lang="zh-CN" altLang="en-US" b="1" dirty="0">
              <a:latin typeface="华文楷体" panose="02010600040101010101" pitchFamily="2" charset="-122"/>
              <a:ea typeface="华文楷体" panose="02010600040101010101" pitchFamily="2" charset="-122"/>
            </a:endParaRPr>
          </a:p>
        </p:txBody>
      </p:sp>
      <p:sp>
        <p:nvSpPr>
          <p:cNvPr id="12" name="椭圆 11"/>
          <p:cNvSpPr/>
          <p:nvPr/>
        </p:nvSpPr>
        <p:spPr>
          <a:xfrm>
            <a:off x="5051350" y="2584545"/>
            <a:ext cx="429151" cy="32198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13" name="矩形标注 12"/>
          <p:cNvSpPr/>
          <p:nvPr/>
        </p:nvSpPr>
        <p:spPr>
          <a:xfrm flipV="1">
            <a:off x="4727054" y="3141762"/>
            <a:ext cx="1823965" cy="432148"/>
          </a:xfrm>
          <a:prstGeom prst="wedgeRectCallout">
            <a:avLst>
              <a:gd name="adj1" fmla="val -20833"/>
              <a:gd name="adj2" fmla="val 9273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15" name="椭圆 14"/>
          <p:cNvSpPr/>
          <p:nvPr/>
        </p:nvSpPr>
        <p:spPr>
          <a:xfrm>
            <a:off x="7437286" y="2584545"/>
            <a:ext cx="429151" cy="32198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16" name="矩形标注 15"/>
          <p:cNvSpPr/>
          <p:nvPr/>
        </p:nvSpPr>
        <p:spPr>
          <a:xfrm>
            <a:off x="7104131" y="1720247"/>
            <a:ext cx="1823965" cy="432148"/>
          </a:xfrm>
          <a:prstGeom prst="wedgeRectCallout">
            <a:avLst>
              <a:gd name="adj1" fmla="val -20833"/>
              <a:gd name="adj2" fmla="val 9273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17" name="矩形 16"/>
          <p:cNvSpPr/>
          <p:nvPr/>
        </p:nvSpPr>
        <p:spPr bwMode="auto">
          <a:xfrm>
            <a:off x="7104131" y="1701602"/>
            <a:ext cx="1821268" cy="553994"/>
          </a:xfrm>
          <a:prstGeom prst="rect">
            <a:avLst/>
          </a:prstGeom>
        </p:spPr>
        <p:txBody>
          <a:bodyPr wrap="square" lIns="121917" tIns="60958" rIns="121917" bIns="60958">
            <a:spAutoFit/>
          </a:bodyPr>
          <a:lstStyle/>
          <a:p>
            <a:pPr algn="ctr">
              <a:defRPr/>
            </a:pPr>
            <a:r>
              <a:rPr lang="en-US" altLang="zh-CN" b="1" dirty="0" smtClean="0">
                <a:solidFill>
                  <a:schemeClr val="bg1"/>
                </a:solidFill>
                <a:latin typeface="华文楷体" panose="02010600040101010101" pitchFamily="2" charset="-122"/>
                <a:ea typeface="华文楷体" panose="02010600040101010101" pitchFamily="2" charset="-122"/>
              </a:rPr>
              <a:t>10</a:t>
            </a:r>
            <a:r>
              <a:rPr lang="zh-CN" altLang="en-US" b="1" dirty="0" smtClean="0">
                <a:solidFill>
                  <a:schemeClr val="bg1"/>
                </a:solidFill>
                <a:latin typeface="华文楷体" panose="02010600040101010101" pitchFamily="2" charset="-122"/>
                <a:ea typeface="华文楷体" panose="02010600040101010101" pitchFamily="2" charset="-122"/>
              </a:rPr>
              <a:t>：</a:t>
            </a:r>
            <a:r>
              <a:rPr lang="en-US" altLang="zh-CN" b="1" dirty="0" smtClean="0">
                <a:solidFill>
                  <a:schemeClr val="bg1"/>
                </a:solidFill>
                <a:latin typeface="华文楷体" panose="02010600040101010101" pitchFamily="2" charset="-122"/>
                <a:ea typeface="华文楷体" panose="02010600040101010101" pitchFamily="2" charset="-122"/>
              </a:rPr>
              <a:t>30</a:t>
            </a:r>
            <a:endParaRPr lang="zh-CN" altLang="en-US" b="1" dirty="0">
              <a:solidFill>
                <a:schemeClr val="bg1"/>
              </a:solidFill>
              <a:latin typeface="华文楷体" panose="02010600040101010101" pitchFamily="2" charset="-122"/>
              <a:ea typeface="华文楷体" panose="02010600040101010101" pitchFamily="2" charset="-122"/>
            </a:endParaRPr>
          </a:p>
        </p:txBody>
      </p:sp>
      <p:sp>
        <p:nvSpPr>
          <p:cNvPr id="6" name="圆角矩形标注 5"/>
          <p:cNvSpPr/>
          <p:nvPr/>
        </p:nvSpPr>
        <p:spPr bwMode="auto">
          <a:xfrm>
            <a:off x="4726903" y="895071"/>
            <a:ext cx="3240511" cy="754195"/>
          </a:xfrm>
          <a:prstGeom prst="wedgeRoundRectCallout">
            <a:avLst>
              <a:gd name="adj1" fmla="val -32741"/>
              <a:gd name="adj2" fmla="val 162777"/>
              <a:gd name="adj3" fmla="val 16667"/>
            </a:avLst>
          </a:prstGeom>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21917" tIns="60958" rIns="121917" bIns="60958" numCol="1" rtlCol="0" anchor="t" anchorCtr="0" compatLnSpc="1"/>
          <a:lstStyle/>
          <a:p>
            <a:pPr defTabSz="1372870"/>
            <a:endParaRPr lang="zh-CN" altLang="en-US" dirty="0" smtClean="0">
              <a:solidFill>
                <a:schemeClr val="tx1"/>
              </a:solidFill>
              <a:latin typeface="华文楷体" panose="02010600040101010101" pitchFamily="2" charset="-122"/>
              <a:ea typeface="华文楷体" panose="02010600040101010101" pitchFamily="2" charset="-122"/>
            </a:endParaRPr>
          </a:p>
        </p:txBody>
      </p:sp>
      <p:sp>
        <p:nvSpPr>
          <p:cNvPr id="11" name="TextBox 10"/>
          <p:cNvSpPr txBox="1"/>
          <p:nvPr/>
        </p:nvSpPr>
        <p:spPr>
          <a:xfrm>
            <a:off x="4726903" y="837506"/>
            <a:ext cx="3240511" cy="677104"/>
          </a:xfrm>
          <a:prstGeom prst="rect">
            <a:avLst/>
          </a:prstGeom>
          <a:noFill/>
        </p:spPr>
        <p:txBody>
          <a:bodyPr wrap="square" lIns="121917" tIns="60958" rIns="121917" bIns="60958" rtlCol="0">
            <a:spAutoFit/>
          </a:bodyPr>
          <a:lstStyle/>
          <a:p>
            <a:r>
              <a:rPr lang="zh-CN" altLang="en-US" sz="1800" dirty="0" smtClean="0">
                <a:latin typeface="华文楷体" panose="02010600040101010101" pitchFamily="2" charset="-122"/>
                <a:ea typeface="华文楷体" panose="02010600040101010101" pitchFamily="2" charset="-122"/>
              </a:rPr>
              <a:t>为便于境外客户追加资金，将强平计算时点延后至</a:t>
            </a:r>
            <a:r>
              <a:rPr lang="en-US" altLang="zh-CN" sz="1800" b="1" dirty="0" smtClean="0">
                <a:latin typeface="华文楷体" panose="02010600040101010101" pitchFamily="2" charset="-122"/>
                <a:ea typeface="华文楷体" panose="02010600040101010101" pitchFamily="2" charset="-122"/>
              </a:rPr>
              <a:t>13</a:t>
            </a:r>
            <a:r>
              <a:rPr lang="zh-CN" altLang="en-US" sz="1800" b="1" dirty="0" smtClean="0">
                <a:latin typeface="华文楷体" panose="02010600040101010101" pitchFamily="2" charset="-122"/>
                <a:ea typeface="华文楷体" panose="02010600040101010101" pitchFamily="2" charset="-122"/>
              </a:rPr>
              <a:t>点</a:t>
            </a:r>
            <a:r>
              <a:rPr lang="en-US" altLang="zh-CN" sz="1800" b="1" dirty="0" smtClean="0">
                <a:latin typeface="华文楷体" panose="02010600040101010101" pitchFamily="2" charset="-122"/>
                <a:ea typeface="华文楷体" panose="02010600040101010101" pitchFamily="2" charset="-122"/>
              </a:rPr>
              <a:t>00</a:t>
            </a:r>
            <a:r>
              <a:rPr lang="zh-CN" altLang="en-US" sz="1800" b="1" dirty="0" smtClean="0">
                <a:latin typeface="华文楷体" panose="02010600040101010101" pitchFamily="2" charset="-122"/>
                <a:ea typeface="华文楷体" panose="02010600040101010101" pitchFamily="2" charset="-122"/>
              </a:rPr>
              <a:t>分</a:t>
            </a:r>
            <a:endParaRPr lang="zh-CN" altLang="en-US" sz="2000" b="1" dirty="0">
              <a:latin typeface="华文楷体" panose="02010600040101010101" pitchFamily="2" charset="-122"/>
              <a:ea typeface="华文楷体" panose="02010600040101010101" pitchFamily="2" charset="-122"/>
            </a:endParaRPr>
          </a:p>
        </p:txBody>
      </p:sp>
      <p:sp>
        <p:nvSpPr>
          <p:cNvPr id="21" name="圆角矩形标注 20"/>
          <p:cNvSpPr/>
          <p:nvPr/>
        </p:nvSpPr>
        <p:spPr bwMode="auto">
          <a:xfrm>
            <a:off x="9039309" y="909514"/>
            <a:ext cx="2281855" cy="558904"/>
          </a:xfrm>
          <a:prstGeom prst="wedgeRoundRectCallout">
            <a:avLst>
              <a:gd name="adj1" fmla="val -54037"/>
              <a:gd name="adj2" fmla="val 127254"/>
              <a:gd name="adj3" fmla="val 16667"/>
            </a:avLst>
          </a:prstGeom>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21917" tIns="60958" rIns="121917" bIns="60958" numCol="1" rtlCol="0" anchor="t" anchorCtr="0" compatLnSpc="1"/>
          <a:lstStyle/>
          <a:p>
            <a:pPr defTabSz="1372870"/>
            <a:endParaRPr lang="zh-CN" altLang="en-US" dirty="0" smtClean="0">
              <a:solidFill>
                <a:srgbClr val="FF0000"/>
              </a:solidFill>
              <a:latin typeface="华文楷体" panose="02010600040101010101" pitchFamily="2" charset="-122"/>
              <a:ea typeface="华文楷体" panose="02010600040101010101" pitchFamily="2" charset="-122"/>
            </a:endParaRPr>
          </a:p>
        </p:txBody>
      </p:sp>
      <p:sp>
        <p:nvSpPr>
          <p:cNvPr id="23" name="TextBox 22"/>
          <p:cNvSpPr txBox="1"/>
          <p:nvPr/>
        </p:nvSpPr>
        <p:spPr>
          <a:xfrm>
            <a:off x="9119542" y="981522"/>
            <a:ext cx="2160240" cy="400105"/>
          </a:xfrm>
          <a:prstGeom prst="rect">
            <a:avLst/>
          </a:prstGeom>
          <a:noFill/>
        </p:spPr>
        <p:txBody>
          <a:bodyPr wrap="square" lIns="121917" tIns="60958" rIns="121917" bIns="60958" rtlCol="0">
            <a:spAutoFit/>
          </a:bodyPr>
          <a:lstStyle/>
          <a:p>
            <a:r>
              <a:rPr lang="zh-CN" altLang="en-US" sz="1800" dirty="0" smtClean="0">
                <a:latin typeface="华文楷体" panose="02010600040101010101" pitchFamily="2" charset="-122"/>
                <a:ea typeface="华文楷体" panose="02010600040101010101" pitchFamily="2" charset="-122"/>
              </a:rPr>
              <a:t>拟调整至</a:t>
            </a:r>
            <a:r>
              <a:rPr lang="en-US" altLang="zh-CN" sz="1800" b="1" dirty="0" smtClean="0">
                <a:latin typeface="华文楷体" panose="02010600040101010101" pitchFamily="2" charset="-122"/>
                <a:ea typeface="华文楷体" panose="02010600040101010101" pitchFamily="2" charset="-122"/>
              </a:rPr>
              <a:t>13</a:t>
            </a:r>
            <a:r>
              <a:rPr lang="zh-CN" altLang="en-US" sz="1800" b="1" dirty="0" smtClean="0">
                <a:latin typeface="华文楷体" panose="02010600040101010101" pitchFamily="2" charset="-122"/>
                <a:ea typeface="华文楷体" panose="02010600040101010101" pitchFamily="2" charset="-122"/>
              </a:rPr>
              <a:t>点</a:t>
            </a:r>
            <a:r>
              <a:rPr lang="en-US" altLang="zh-CN" sz="1800" b="1" dirty="0" smtClean="0">
                <a:latin typeface="华文楷体" panose="02010600040101010101" pitchFamily="2" charset="-122"/>
                <a:ea typeface="华文楷体" panose="02010600040101010101" pitchFamily="2" charset="-122"/>
              </a:rPr>
              <a:t>30</a:t>
            </a:r>
            <a:endParaRPr lang="zh-CN" altLang="en-US" sz="1800" b="1" dirty="0">
              <a:latin typeface="华文楷体" panose="02010600040101010101" pitchFamily="2" charset="-122"/>
              <a:ea typeface="华文楷体" panose="02010600040101010101" pitchFamily="2" charset="-122"/>
            </a:endParaRPr>
          </a:p>
        </p:txBody>
      </p:sp>
      <p:sp>
        <p:nvSpPr>
          <p:cNvPr id="18" name="TextBox 17"/>
          <p:cNvSpPr txBox="1"/>
          <p:nvPr/>
        </p:nvSpPr>
        <p:spPr>
          <a:xfrm>
            <a:off x="4797742" y="3141762"/>
            <a:ext cx="1753277" cy="507831"/>
          </a:xfrm>
          <a:prstGeom prst="rect">
            <a:avLst/>
          </a:prstGeom>
          <a:noFill/>
        </p:spPr>
        <p:txBody>
          <a:bodyPr wrap="square" rtlCol="0">
            <a:spAutoFit/>
          </a:bodyPr>
          <a:lstStyle/>
          <a:p>
            <a:pPr algn="ctr"/>
            <a:r>
              <a:rPr lang="en-US" altLang="zh-CN" b="1" dirty="0" smtClean="0">
                <a:solidFill>
                  <a:schemeClr val="bg1"/>
                </a:solidFill>
                <a:latin typeface="华文楷体" panose="02010600040101010101" pitchFamily="2" charset="-122"/>
                <a:ea typeface="华文楷体" panose="02010600040101010101" pitchFamily="2" charset="-122"/>
              </a:rPr>
              <a:t>10</a:t>
            </a:r>
            <a:r>
              <a:rPr lang="zh-CN" altLang="en-US" b="1" dirty="0" smtClean="0">
                <a:solidFill>
                  <a:schemeClr val="bg1"/>
                </a:solidFill>
                <a:latin typeface="华文楷体" panose="02010600040101010101" pitchFamily="2" charset="-122"/>
                <a:ea typeface="华文楷体" panose="02010600040101010101" pitchFamily="2" charset="-122"/>
              </a:rPr>
              <a:t>：</a:t>
            </a:r>
            <a:r>
              <a:rPr lang="en-US" altLang="zh-CN" b="1" dirty="0" smtClean="0">
                <a:solidFill>
                  <a:schemeClr val="bg1"/>
                </a:solidFill>
                <a:latin typeface="华文楷体" panose="02010600040101010101" pitchFamily="2" charset="-122"/>
                <a:ea typeface="华文楷体" panose="02010600040101010101" pitchFamily="2" charset="-122"/>
              </a:rPr>
              <a:t>15</a:t>
            </a:r>
            <a:endParaRPr lang="zh-CN" altLang="en-US" b="1" dirty="0">
              <a:solidFill>
                <a:schemeClr val="bg1"/>
              </a:solidFill>
              <a:latin typeface="华文楷体" panose="02010600040101010101" pitchFamily="2" charset="-122"/>
              <a:ea typeface="华文楷体" panose="02010600040101010101" pitchFamily="2" charset="-122"/>
            </a:endParaRPr>
          </a:p>
        </p:txBody>
      </p:sp>
      <p:sp>
        <p:nvSpPr>
          <p:cNvPr id="4" name="标题 3"/>
          <p:cNvSpPr>
            <a:spLocks noGrp="1"/>
          </p:cNvSpPr>
          <p:nvPr>
            <p:ph type="title"/>
          </p:nvPr>
        </p:nvSpPr>
        <p:spPr/>
        <p:txBody>
          <a:bodyPr/>
          <a:lstStyle/>
          <a:p>
            <a:r>
              <a:rPr lang="zh-CN" altLang="en-US" dirty="0" smtClean="0"/>
              <a:t>强行平仓</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1047578" y="4805788"/>
            <a:ext cx="10000018" cy="1438851"/>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lIns="121917" tIns="60958" rIns="121917" bIns="60958">
            <a:spAutoFit/>
          </a:bodyPr>
          <a:lstStyle/>
          <a:p>
            <a:pPr marL="457200" indent="-457200">
              <a:lnSpc>
                <a:spcPct val="150000"/>
              </a:lnSpc>
              <a:buFont typeface="Wingdings" panose="05000000000000000000" pitchFamily="2" charset="2"/>
              <a:buChar char="l"/>
            </a:pPr>
            <a:r>
              <a:rPr lang="zh-CN" altLang="en-US" sz="1900" b="1" dirty="0" smtClean="0">
                <a:solidFill>
                  <a:schemeClr val="tx2"/>
                </a:solidFill>
                <a:latin typeface="华文楷体" panose="02010600040101010101" pitchFamily="2" charset="-122"/>
                <a:ea typeface="华文楷体" panose="02010600040101010101" pitchFamily="2" charset="-122"/>
                <a:cs typeface="Times New Roman" panose="02020603050405020304"/>
              </a:rPr>
              <a:t>强制减仓仅作为铁矿石合约出现连续三个同方向停板情形风险处置措施的其中一种</a:t>
            </a:r>
            <a:r>
              <a:rPr lang="zh-CN" altLang="en-US" sz="1600" b="1" dirty="0" smtClean="0">
                <a:solidFill>
                  <a:schemeClr val="tx2"/>
                </a:solidFill>
                <a:latin typeface="华文楷体" panose="02010600040101010101" pitchFamily="2" charset="-122"/>
                <a:ea typeface="华文楷体" panose="02010600040101010101" pitchFamily="2" charset="-122"/>
                <a:cs typeface="Times New Roman" panose="02020603050405020304"/>
              </a:rPr>
              <a:t>；</a:t>
            </a:r>
            <a:endParaRPr lang="en-US" altLang="zh-CN" sz="1600" b="1" dirty="0" smtClean="0">
              <a:solidFill>
                <a:schemeClr val="tx2"/>
              </a:solidFill>
              <a:latin typeface="华文楷体" panose="02010600040101010101" pitchFamily="2" charset="-122"/>
              <a:ea typeface="华文楷体" panose="02010600040101010101" pitchFamily="2" charset="-122"/>
              <a:cs typeface="Times New Roman" panose="02020603050405020304"/>
            </a:endParaRPr>
          </a:p>
          <a:p>
            <a:pPr marL="457200" indent="-457200">
              <a:lnSpc>
                <a:spcPct val="150000"/>
              </a:lnSpc>
              <a:buFont typeface="Wingdings" panose="05000000000000000000" pitchFamily="2" charset="2"/>
              <a:buChar char="l"/>
            </a:pPr>
            <a:r>
              <a:rPr lang="zh-CN" altLang="en-US" sz="1900" b="1" dirty="0" smtClean="0">
                <a:solidFill>
                  <a:schemeClr val="tx2"/>
                </a:solidFill>
                <a:latin typeface="华文楷体" panose="02010600040101010101" pitchFamily="2" charset="-122"/>
                <a:ea typeface="华文楷体" panose="02010600040101010101" pitchFamily="2" charset="-122"/>
                <a:cs typeface="Times New Roman" panose="02020603050405020304"/>
              </a:rPr>
              <a:t>自铁矿石上市以来，大商所暂未对铁矿石期货合约采取过强制减仓风控措施；</a:t>
            </a:r>
            <a:endParaRPr lang="en-US" altLang="zh-CN" sz="1900" b="1" dirty="0" smtClean="0">
              <a:solidFill>
                <a:schemeClr val="tx2"/>
              </a:solidFill>
              <a:latin typeface="华文楷体" panose="02010600040101010101" pitchFamily="2" charset="-122"/>
              <a:ea typeface="华文楷体" panose="02010600040101010101" pitchFamily="2" charset="-122"/>
              <a:cs typeface="Times New Roman" panose="02020603050405020304"/>
            </a:endParaRPr>
          </a:p>
          <a:p>
            <a:pPr marL="457200" indent="-457200">
              <a:lnSpc>
                <a:spcPct val="150000"/>
              </a:lnSpc>
              <a:buFont typeface="Wingdings" panose="05000000000000000000" pitchFamily="2" charset="2"/>
              <a:buChar char="l"/>
            </a:pPr>
            <a:r>
              <a:rPr lang="zh-CN" altLang="en-US" sz="1900" b="1" dirty="0" smtClean="0">
                <a:solidFill>
                  <a:schemeClr val="tx2"/>
                </a:solidFill>
                <a:latin typeface="华文楷体" panose="02010600040101010101" pitchFamily="2" charset="-122"/>
                <a:ea typeface="华文楷体" panose="02010600040101010101" pitchFamily="2" charset="-122"/>
                <a:cs typeface="Times New Roman" panose="02020603050405020304"/>
              </a:rPr>
              <a:t>与原油期货存在差异，原油出现连续</a:t>
            </a:r>
            <a:r>
              <a:rPr lang="zh-CN" altLang="en-US" sz="1900" b="1" dirty="0">
                <a:solidFill>
                  <a:schemeClr val="tx2"/>
                </a:solidFill>
                <a:latin typeface="华文楷体" panose="02010600040101010101" pitchFamily="2" charset="-122"/>
                <a:ea typeface="华文楷体" panose="02010600040101010101" pitchFamily="2" charset="-122"/>
                <a:cs typeface="Times New Roman" panose="02020603050405020304"/>
              </a:rPr>
              <a:t>三个同方向停</a:t>
            </a:r>
            <a:r>
              <a:rPr lang="zh-CN" altLang="en-US" sz="1900" b="1" dirty="0" smtClean="0">
                <a:solidFill>
                  <a:schemeClr val="tx2"/>
                </a:solidFill>
                <a:latin typeface="华文楷体" panose="02010600040101010101" pitchFamily="2" charset="-122"/>
                <a:ea typeface="华文楷体" panose="02010600040101010101" pitchFamily="2" charset="-122"/>
                <a:cs typeface="Times New Roman" panose="02020603050405020304"/>
              </a:rPr>
              <a:t>板将休市一个交易日。</a:t>
            </a:r>
            <a:endParaRPr lang="zh-CN" altLang="en-US" sz="1900" b="1" dirty="0" smtClean="0">
              <a:solidFill>
                <a:schemeClr val="tx2"/>
              </a:solidFill>
              <a:latin typeface="华文楷体" panose="02010600040101010101" pitchFamily="2" charset="-122"/>
              <a:ea typeface="华文楷体" panose="02010600040101010101" pitchFamily="2" charset="-122"/>
              <a:cs typeface="Times New Roman" panose="02020603050405020304"/>
            </a:endParaRPr>
          </a:p>
        </p:txBody>
      </p:sp>
      <p:grpSp>
        <p:nvGrpSpPr>
          <p:cNvPr id="54" name="组合 53"/>
          <p:cNvGrpSpPr/>
          <p:nvPr/>
        </p:nvGrpSpPr>
        <p:grpSpPr>
          <a:xfrm>
            <a:off x="1007308" y="2436549"/>
            <a:ext cx="10079806" cy="318435"/>
            <a:chOff x="534438" y="3368951"/>
            <a:chExt cx="10944224" cy="438144"/>
          </a:xfrm>
          <a:solidFill>
            <a:schemeClr val="bg1"/>
          </a:solidFill>
          <a:effectLst/>
        </p:grpSpPr>
        <p:sp>
          <p:nvSpPr>
            <p:cNvPr id="55" name="矩形 54"/>
            <p:cNvSpPr/>
            <p:nvPr/>
          </p:nvSpPr>
          <p:spPr>
            <a:xfrm>
              <a:off x="11049789" y="3503489"/>
              <a:ext cx="50397" cy="169069"/>
            </a:xfrm>
            <a:prstGeom prst="rect">
              <a:avLst/>
            </a:prstGeom>
            <a:solidFill>
              <a:srgbClr val="3393C4"/>
            </a:solid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华文楷体" panose="02010600040101010101" pitchFamily="2" charset="-122"/>
                <a:ea typeface="华文楷体" panose="02010600040101010101" pitchFamily="2" charset="-122"/>
              </a:endParaRPr>
            </a:p>
          </p:txBody>
        </p:sp>
        <p:grpSp>
          <p:nvGrpSpPr>
            <p:cNvPr id="56" name="组合 6"/>
            <p:cNvGrpSpPr/>
            <p:nvPr/>
          </p:nvGrpSpPr>
          <p:grpSpPr>
            <a:xfrm>
              <a:off x="534438" y="3368951"/>
              <a:ext cx="10944224" cy="438144"/>
              <a:chOff x="623889" y="3209927"/>
              <a:chExt cx="10944224" cy="438144"/>
            </a:xfrm>
            <a:grpFill/>
          </p:grpSpPr>
          <p:sp>
            <p:nvSpPr>
              <p:cNvPr id="76" name="矩形 75"/>
              <p:cNvSpPr/>
              <p:nvPr/>
            </p:nvSpPr>
            <p:spPr>
              <a:xfrm>
                <a:off x="623889" y="3344465"/>
                <a:ext cx="50397" cy="169069"/>
              </a:xfrm>
              <a:prstGeom prst="rect">
                <a:avLst/>
              </a:prstGeom>
              <a:solidFill>
                <a:srgbClr val="2378C1"/>
              </a:solid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华文楷体" panose="02010600040101010101" pitchFamily="2" charset="-122"/>
                  <a:ea typeface="华文楷体" panose="02010600040101010101" pitchFamily="2" charset="-122"/>
                </a:endParaRPr>
              </a:p>
            </p:txBody>
          </p:sp>
          <p:sp>
            <p:nvSpPr>
              <p:cNvPr id="77" name="矩形 76"/>
              <p:cNvSpPr/>
              <p:nvPr/>
            </p:nvSpPr>
            <p:spPr>
              <a:xfrm>
                <a:off x="717047" y="3344465"/>
                <a:ext cx="107093" cy="169069"/>
              </a:xfrm>
              <a:prstGeom prst="rect">
                <a:avLst/>
              </a:prstGeom>
              <a:solidFill>
                <a:srgbClr val="2378C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华文楷体" panose="02010600040101010101" pitchFamily="2" charset="-122"/>
                  <a:ea typeface="华文楷体" panose="02010600040101010101" pitchFamily="2" charset="-122"/>
                </a:endParaRPr>
              </a:p>
            </p:txBody>
          </p:sp>
          <p:sp>
            <p:nvSpPr>
              <p:cNvPr id="78" name="矩形 77"/>
              <p:cNvSpPr/>
              <p:nvPr/>
            </p:nvSpPr>
            <p:spPr>
              <a:xfrm>
                <a:off x="866901" y="3344465"/>
                <a:ext cx="198437" cy="169069"/>
              </a:xfrm>
              <a:prstGeom prst="rect">
                <a:avLst/>
              </a:prstGeom>
              <a:solidFill>
                <a:srgbClr val="2378C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华文楷体" panose="02010600040101010101" pitchFamily="2" charset="-122"/>
                  <a:ea typeface="华文楷体" panose="02010600040101010101" pitchFamily="2" charset="-122"/>
                </a:endParaRPr>
              </a:p>
            </p:txBody>
          </p:sp>
          <p:sp>
            <p:nvSpPr>
              <p:cNvPr id="79" name="矩形 78"/>
              <p:cNvSpPr/>
              <p:nvPr/>
            </p:nvSpPr>
            <p:spPr>
              <a:xfrm>
                <a:off x="1108099" y="3344467"/>
                <a:ext cx="9613876" cy="169069"/>
              </a:xfrm>
              <a:prstGeom prst="rect">
                <a:avLst/>
              </a:prstGeom>
              <a:solidFill>
                <a:srgbClr val="3393C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华文楷体" panose="02010600040101010101" pitchFamily="2" charset="-122"/>
                  <a:ea typeface="华文楷体" panose="02010600040101010101" pitchFamily="2" charset="-122"/>
                </a:endParaRPr>
              </a:p>
            </p:txBody>
          </p:sp>
          <p:sp>
            <p:nvSpPr>
              <p:cNvPr id="80" name="矩形 79"/>
              <p:cNvSpPr/>
              <p:nvPr/>
            </p:nvSpPr>
            <p:spPr>
              <a:xfrm>
                <a:off x="10994902" y="3344465"/>
                <a:ext cx="107093" cy="169069"/>
              </a:xfrm>
              <a:prstGeom prst="rect">
                <a:avLst/>
              </a:prstGeom>
              <a:solidFill>
                <a:srgbClr val="2378C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华文楷体" panose="02010600040101010101" pitchFamily="2" charset="-122"/>
                  <a:ea typeface="华文楷体" panose="02010600040101010101" pitchFamily="2" charset="-122"/>
                </a:endParaRPr>
              </a:p>
            </p:txBody>
          </p:sp>
          <p:sp>
            <p:nvSpPr>
              <p:cNvPr id="81" name="矩形 80"/>
              <p:cNvSpPr/>
              <p:nvPr/>
            </p:nvSpPr>
            <p:spPr>
              <a:xfrm>
                <a:off x="10759220" y="3344465"/>
                <a:ext cx="198437" cy="169069"/>
              </a:xfrm>
              <a:prstGeom prst="rect">
                <a:avLst/>
              </a:prstGeom>
              <a:solidFill>
                <a:srgbClr val="2378C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华文楷体" panose="02010600040101010101" pitchFamily="2" charset="-122"/>
                  <a:ea typeface="华文楷体" panose="02010600040101010101" pitchFamily="2" charset="-122"/>
                </a:endParaRPr>
              </a:p>
            </p:txBody>
          </p:sp>
          <p:sp>
            <p:nvSpPr>
              <p:cNvPr id="82" name="等腰三角形 81"/>
              <p:cNvSpPr/>
              <p:nvPr/>
            </p:nvSpPr>
            <p:spPr>
              <a:xfrm rot="5400000">
                <a:off x="11159803" y="3239761"/>
                <a:ext cx="438144" cy="378476"/>
              </a:xfrm>
              <a:prstGeom prst="triangle">
                <a:avLst/>
              </a:prstGeom>
              <a:solidFill>
                <a:srgbClr val="2378C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华文楷体" panose="02010600040101010101" pitchFamily="2" charset="-122"/>
                  <a:ea typeface="华文楷体" panose="02010600040101010101" pitchFamily="2" charset="-122"/>
                </a:endParaRPr>
              </a:p>
            </p:txBody>
          </p:sp>
        </p:grpSp>
      </p:grpSp>
      <p:cxnSp>
        <p:nvCxnSpPr>
          <p:cNvPr id="83" name="肘形连接符 14"/>
          <p:cNvCxnSpPr>
            <a:endCxn id="84" idx="1"/>
          </p:cNvCxnSpPr>
          <p:nvPr/>
        </p:nvCxnSpPr>
        <p:spPr>
          <a:xfrm rot="5400000" flipH="1" flipV="1">
            <a:off x="1699806" y="1835604"/>
            <a:ext cx="607151" cy="28223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2144502" y="1208692"/>
            <a:ext cx="1957837" cy="928910"/>
          </a:xfrm>
          <a:prstGeom prst="rect">
            <a:avLst/>
          </a:prstGeom>
          <a:solidFill>
            <a:srgbClr val="2378C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300" dirty="0">
              <a:solidFill>
                <a:srgbClr val="F8F8F8"/>
              </a:solidFill>
              <a:latin typeface="华文楷体" panose="02010600040101010101" pitchFamily="2" charset="-122"/>
              <a:ea typeface="华文楷体" panose="02010600040101010101" pitchFamily="2" charset="-122"/>
            </a:endParaRPr>
          </a:p>
        </p:txBody>
      </p:sp>
      <p:cxnSp>
        <p:nvCxnSpPr>
          <p:cNvPr id="85" name="肘形连接符 16"/>
          <p:cNvCxnSpPr/>
          <p:nvPr/>
        </p:nvCxnSpPr>
        <p:spPr>
          <a:xfrm rot="5400000" flipH="1" flipV="1">
            <a:off x="4075762" y="1887192"/>
            <a:ext cx="646459" cy="282237"/>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86" name="肘形连接符 18"/>
          <p:cNvCxnSpPr/>
          <p:nvPr/>
        </p:nvCxnSpPr>
        <p:spPr>
          <a:xfrm rot="5400000" flipH="1" flipV="1">
            <a:off x="6288026" y="1887192"/>
            <a:ext cx="646459" cy="282237"/>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87" name="肘形连接符 20"/>
          <p:cNvCxnSpPr/>
          <p:nvPr/>
        </p:nvCxnSpPr>
        <p:spPr>
          <a:xfrm rot="5400000" flipH="1" flipV="1">
            <a:off x="8786004" y="1887192"/>
            <a:ext cx="646458" cy="282237"/>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89" name="肘形连接符 24"/>
          <p:cNvCxnSpPr/>
          <p:nvPr/>
        </p:nvCxnSpPr>
        <p:spPr>
          <a:xfrm rot="16200000" flipH="1">
            <a:off x="5287491" y="2999857"/>
            <a:ext cx="720982" cy="282237"/>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90" name="肘形连接符 29"/>
          <p:cNvCxnSpPr/>
          <p:nvPr/>
        </p:nvCxnSpPr>
        <p:spPr>
          <a:xfrm rot="16200000" flipH="1">
            <a:off x="7785471" y="2999858"/>
            <a:ext cx="720982" cy="282237"/>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92" name="六边形 91"/>
          <p:cNvSpPr/>
          <p:nvPr/>
        </p:nvSpPr>
        <p:spPr>
          <a:xfrm rot="5400000">
            <a:off x="1566876" y="2315099"/>
            <a:ext cx="491590" cy="564473"/>
          </a:xfrm>
          <a:prstGeom prst="hexagon">
            <a:avLst/>
          </a:prstGeom>
          <a:solidFill>
            <a:schemeClr val="accent1">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75000"/>
                </a:schemeClr>
              </a:solidFill>
              <a:latin typeface="华文楷体" panose="02010600040101010101" pitchFamily="2" charset="-122"/>
              <a:ea typeface="华文楷体" panose="02010600040101010101" pitchFamily="2" charset="-122"/>
            </a:endParaRPr>
          </a:p>
        </p:txBody>
      </p:sp>
      <p:sp>
        <p:nvSpPr>
          <p:cNvPr id="95" name="六边形 94"/>
          <p:cNvSpPr/>
          <p:nvPr/>
        </p:nvSpPr>
        <p:spPr>
          <a:xfrm rot="5400000">
            <a:off x="4012075" y="2315099"/>
            <a:ext cx="491590" cy="564473"/>
          </a:xfrm>
          <a:prstGeom prst="hexagon">
            <a:avLst/>
          </a:prstGeom>
          <a:solidFill>
            <a:schemeClr val="accent1">
              <a:lumMod val="40000"/>
              <a:lumOff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75000"/>
                </a:schemeClr>
              </a:solidFill>
              <a:latin typeface="华文楷体" panose="02010600040101010101" pitchFamily="2" charset="-122"/>
              <a:ea typeface="华文楷体" panose="02010600040101010101" pitchFamily="2" charset="-122"/>
            </a:endParaRPr>
          </a:p>
        </p:txBody>
      </p:sp>
      <p:sp>
        <p:nvSpPr>
          <p:cNvPr id="98" name="六边形 97"/>
          <p:cNvSpPr/>
          <p:nvPr/>
        </p:nvSpPr>
        <p:spPr>
          <a:xfrm rot="5400000">
            <a:off x="6230219" y="2315312"/>
            <a:ext cx="491590" cy="564473"/>
          </a:xfrm>
          <a:prstGeom prst="hexagon">
            <a:avLst/>
          </a:prstGeom>
          <a:solidFill>
            <a:schemeClr val="accent1">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75000"/>
                </a:schemeClr>
              </a:solidFill>
              <a:latin typeface="华文楷体" panose="02010600040101010101" pitchFamily="2" charset="-122"/>
              <a:ea typeface="华文楷体" panose="02010600040101010101" pitchFamily="2" charset="-122"/>
            </a:endParaRPr>
          </a:p>
        </p:txBody>
      </p:sp>
      <p:sp>
        <p:nvSpPr>
          <p:cNvPr id="101" name="六边形 100"/>
          <p:cNvSpPr/>
          <p:nvPr/>
        </p:nvSpPr>
        <p:spPr>
          <a:xfrm rot="5400000">
            <a:off x="8325465" y="2315099"/>
            <a:ext cx="491590" cy="564472"/>
          </a:xfrm>
          <a:prstGeom prst="hexagon">
            <a:avLst/>
          </a:prstGeom>
          <a:solidFill>
            <a:schemeClr val="accent1">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75000"/>
                </a:schemeClr>
              </a:solidFill>
              <a:latin typeface="华文楷体" panose="02010600040101010101" pitchFamily="2" charset="-122"/>
              <a:ea typeface="华文楷体" panose="02010600040101010101" pitchFamily="2" charset="-122"/>
            </a:endParaRPr>
          </a:p>
        </p:txBody>
      </p:sp>
      <p:sp>
        <p:nvSpPr>
          <p:cNvPr id="103" name="文本框 33"/>
          <p:cNvSpPr txBox="1"/>
          <p:nvPr/>
        </p:nvSpPr>
        <p:spPr>
          <a:xfrm>
            <a:off x="2094912" y="1197546"/>
            <a:ext cx="2162961" cy="954103"/>
          </a:xfrm>
          <a:prstGeom prst="rect">
            <a:avLst/>
          </a:prstGeom>
          <a:noFill/>
          <a:effectLst/>
        </p:spPr>
        <p:txBody>
          <a:bodyPr wrap="square" lIns="121917" tIns="60958" rIns="121917" bIns="60958" rtlCol="0">
            <a:spAutoFit/>
          </a:bodyPr>
          <a:lstStyle/>
          <a:p>
            <a:r>
              <a:rPr lang="zh-CN" altLang="en-US" sz="1800" dirty="0" smtClean="0">
                <a:solidFill>
                  <a:schemeClr val="accent3"/>
                </a:solidFill>
                <a:latin typeface="华文楷体" panose="02010600040101010101" pitchFamily="2" charset="-122"/>
                <a:ea typeface="华文楷体" panose="02010600040101010101" pitchFamily="2" charset="-122"/>
              </a:rPr>
              <a:t>期货合约出现连续三个同方向涨跌停板无连续报价</a:t>
            </a:r>
            <a:endParaRPr lang="en-US" altLang="zh-CN" sz="1800" dirty="0">
              <a:solidFill>
                <a:schemeClr val="accent3"/>
              </a:solidFill>
              <a:latin typeface="华文楷体" panose="02010600040101010101" pitchFamily="2" charset="-122"/>
              <a:ea typeface="华文楷体" panose="02010600040101010101" pitchFamily="2" charset="-122"/>
            </a:endParaRPr>
          </a:p>
        </p:txBody>
      </p:sp>
      <p:cxnSp>
        <p:nvCxnSpPr>
          <p:cNvPr id="104" name="肘形连接符 14"/>
          <p:cNvCxnSpPr/>
          <p:nvPr/>
        </p:nvCxnSpPr>
        <p:spPr>
          <a:xfrm rot="5400000" flipH="1" flipV="1">
            <a:off x="1630563" y="1887407"/>
            <a:ext cx="646459" cy="28223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5" name="肘形连接符 14"/>
          <p:cNvCxnSpPr>
            <a:endCxn id="106" idx="1"/>
          </p:cNvCxnSpPr>
          <p:nvPr/>
        </p:nvCxnSpPr>
        <p:spPr>
          <a:xfrm rot="5400000" flipH="1" flipV="1">
            <a:off x="4168868" y="3699646"/>
            <a:ext cx="607151" cy="28223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06" name="矩形 105"/>
          <p:cNvSpPr/>
          <p:nvPr/>
        </p:nvSpPr>
        <p:spPr>
          <a:xfrm>
            <a:off x="4613564" y="3072733"/>
            <a:ext cx="1957837" cy="928910"/>
          </a:xfrm>
          <a:prstGeom prst="rect">
            <a:avLst/>
          </a:prstGeom>
          <a:solidFill>
            <a:srgbClr val="2378C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300" dirty="0">
              <a:solidFill>
                <a:srgbClr val="F8F8F8"/>
              </a:solidFill>
              <a:latin typeface="华文楷体" panose="02010600040101010101" pitchFamily="2" charset="-122"/>
              <a:ea typeface="华文楷体" panose="02010600040101010101" pitchFamily="2" charset="-122"/>
            </a:endParaRPr>
          </a:p>
        </p:txBody>
      </p:sp>
      <p:sp>
        <p:nvSpPr>
          <p:cNvPr id="107" name="文本框 33"/>
          <p:cNvSpPr txBox="1"/>
          <p:nvPr/>
        </p:nvSpPr>
        <p:spPr>
          <a:xfrm>
            <a:off x="4613561" y="3069754"/>
            <a:ext cx="1997694" cy="954103"/>
          </a:xfrm>
          <a:prstGeom prst="rect">
            <a:avLst/>
          </a:prstGeom>
          <a:noFill/>
          <a:effectLst/>
        </p:spPr>
        <p:txBody>
          <a:bodyPr wrap="square" lIns="121917" tIns="60958" rIns="121917" bIns="60958" rtlCol="0">
            <a:spAutoFit/>
          </a:bodyPr>
          <a:lstStyle/>
          <a:p>
            <a:r>
              <a:rPr lang="zh-CN" altLang="en-US" sz="1800" dirty="0" smtClean="0">
                <a:solidFill>
                  <a:schemeClr val="accent3"/>
                </a:solidFill>
                <a:latin typeface="华文楷体" panose="02010600040101010101" pitchFamily="2" charset="-122"/>
                <a:ea typeface="华文楷体" panose="02010600040101010101" pitchFamily="2" charset="-122"/>
              </a:rPr>
              <a:t>达到亏损条件的客户在停板上挂平仓委托</a:t>
            </a:r>
            <a:endParaRPr lang="en-US" altLang="zh-CN" sz="1800" dirty="0">
              <a:solidFill>
                <a:schemeClr val="accent3"/>
              </a:solidFill>
              <a:latin typeface="华文楷体" panose="02010600040101010101" pitchFamily="2" charset="-122"/>
              <a:ea typeface="华文楷体" panose="02010600040101010101" pitchFamily="2" charset="-122"/>
            </a:endParaRPr>
          </a:p>
        </p:txBody>
      </p:sp>
      <p:cxnSp>
        <p:nvCxnSpPr>
          <p:cNvPr id="108" name="肘形连接符 22"/>
          <p:cNvCxnSpPr/>
          <p:nvPr/>
        </p:nvCxnSpPr>
        <p:spPr>
          <a:xfrm rot="16200000" flipH="1">
            <a:off x="4020196" y="2999854"/>
            <a:ext cx="720982" cy="282237"/>
          </a:xfrm>
          <a:prstGeom prst="bentConnector2">
            <a:avLst/>
          </a:prstGeom>
          <a:ln>
            <a:solidFill>
              <a:srgbClr val="3393C4"/>
            </a:solidFill>
          </a:ln>
          <a:effectLst/>
        </p:spPr>
        <p:style>
          <a:lnRef idx="1">
            <a:schemeClr val="accent1"/>
          </a:lnRef>
          <a:fillRef idx="0">
            <a:schemeClr val="accent1"/>
          </a:fillRef>
          <a:effectRef idx="0">
            <a:schemeClr val="accent1"/>
          </a:effectRef>
          <a:fontRef idx="minor">
            <a:schemeClr val="tx1"/>
          </a:fontRef>
        </p:style>
      </p:cxnSp>
      <p:cxnSp>
        <p:nvCxnSpPr>
          <p:cNvPr id="109" name="肘形连接符 14"/>
          <p:cNvCxnSpPr>
            <a:endCxn id="110" idx="1"/>
          </p:cNvCxnSpPr>
          <p:nvPr/>
        </p:nvCxnSpPr>
        <p:spPr>
          <a:xfrm rot="5400000" flipH="1" flipV="1">
            <a:off x="6344988" y="1835604"/>
            <a:ext cx="607151" cy="28223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10" name="矩形 109"/>
          <p:cNvSpPr/>
          <p:nvPr/>
        </p:nvSpPr>
        <p:spPr>
          <a:xfrm>
            <a:off x="6789685" y="1208692"/>
            <a:ext cx="1957837" cy="928910"/>
          </a:xfrm>
          <a:prstGeom prst="rect">
            <a:avLst/>
          </a:prstGeom>
          <a:solidFill>
            <a:srgbClr val="2378C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300" dirty="0">
              <a:solidFill>
                <a:srgbClr val="F8F8F8"/>
              </a:solidFill>
              <a:latin typeface="华文楷体" panose="02010600040101010101" pitchFamily="2" charset="-122"/>
              <a:ea typeface="华文楷体" panose="02010600040101010101" pitchFamily="2" charset="-122"/>
            </a:endParaRPr>
          </a:p>
        </p:txBody>
      </p:sp>
      <p:cxnSp>
        <p:nvCxnSpPr>
          <p:cNvPr id="111" name="肘形连接符 16"/>
          <p:cNvCxnSpPr/>
          <p:nvPr/>
        </p:nvCxnSpPr>
        <p:spPr>
          <a:xfrm rot="5400000" flipH="1" flipV="1">
            <a:off x="8773724" y="1887192"/>
            <a:ext cx="646459" cy="282237"/>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12" name="文本框 33"/>
          <p:cNvSpPr txBox="1"/>
          <p:nvPr/>
        </p:nvSpPr>
        <p:spPr>
          <a:xfrm>
            <a:off x="6789685" y="1197546"/>
            <a:ext cx="2063957" cy="954103"/>
          </a:xfrm>
          <a:prstGeom prst="rect">
            <a:avLst/>
          </a:prstGeom>
          <a:noFill/>
          <a:effectLst/>
        </p:spPr>
        <p:txBody>
          <a:bodyPr wrap="square" lIns="121917" tIns="60958" rIns="121917" bIns="60958" rtlCol="0">
            <a:spAutoFit/>
          </a:bodyPr>
          <a:lstStyle/>
          <a:p>
            <a:r>
              <a:rPr lang="zh-CN" altLang="en-US" sz="1800" dirty="0" smtClean="0">
                <a:solidFill>
                  <a:schemeClr val="accent3"/>
                </a:solidFill>
                <a:latin typeface="华文楷体" panose="02010600040101010101" pitchFamily="2" charset="-122"/>
                <a:ea typeface="华文楷体" panose="02010600040101010101" pitchFamily="2" charset="-122"/>
              </a:rPr>
              <a:t>将符合条件的盈利方与符合条件的亏损方配对</a:t>
            </a:r>
            <a:endParaRPr lang="en-US" altLang="zh-CN" sz="1800" dirty="0">
              <a:solidFill>
                <a:schemeClr val="accent3"/>
              </a:solidFill>
              <a:latin typeface="华文楷体" panose="02010600040101010101" pitchFamily="2" charset="-122"/>
              <a:ea typeface="华文楷体" panose="02010600040101010101" pitchFamily="2" charset="-122"/>
            </a:endParaRPr>
          </a:p>
        </p:txBody>
      </p:sp>
      <p:cxnSp>
        <p:nvCxnSpPr>
          <p:cNvPr id="113" name="肘形连接符 14"/>
          <p:cNvCxnSpPr/>
          <p:nvPr/>
        </p:nvCxnSpPr>
        <p:spPr>
          <a:xfrm rot="5400000" flipH="1" flipV="1">
            <a:off x="6275745" y="1887407"/>
            <a:ext cx="646459" cy="28223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15" name="肘形连接符 24"/>
          <p:cNvCxnSpPr/>
          <p:nvPr/>
        </p:nvCxnSpPr>
        <p:spPr>
          <a:xfrm rot="16200000" flipH="1">
            <a:off x="9936872" y="2999857"/>
            <a:ext cx="720982" cy="282237"/>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116" name="肘形连接符 14"/>
          <p:cNvCxnSpPr>
            <a:endCxn id="117" idx="1"/>
          </p:cNvCxnSpPr>
          <p:nvPr/>
        </p:nvCxnSpPr>
        <p:spPr>
          <a:xfrm rot="5400000" flipH="1" flipV="1">
            <a:off x="8500704" y="3699646"/>
            <a:ext cx="607151" cy="28223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17" name="矩形 116"/>
          <p:cNvSpPr/>
          <p:nvPr/>
        </p:nvSpPr>
        <p:spPr>
          <a:xfrm>
            <a:off x="8945400" y="3072735"/>
            <a:ext cx="1957837" cy="928910"/>
          </a:xfrm>
          <a:prstGeom prst="rect">
            <a:avLst/>
          </a:prstGeom>
          <a:solidFill>
            <a:srgbClr val="2378C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300" dirty="0">
              <a:solidFill>
                <a:srgbClr val="F8F8F8"/>
              </a:solidFill>
              <a:latin typeface="华文楷体" panose="02010600040101010101" pitchFamily="2" charset="-122"/>
              <a:ea typeface="华文楷体" panose="02010600040101010101" pitchFamily="2" charset="-122"/>
            </a:endParaRPr>
          </a:p>
        </p:txBody>
      </p:sp>
      <p:sp>
        <p:nvSpPr>
          <p:cNvPr id="118" name="文本框 33"/>
          <p:cNvSpPr txBox="1"/>
          <p:nvPr/>
        </p:nvSpPr>
        <p:spPr>
          <a:xfrm>
            <a:off x="9036908" y="3187963"/>
            <a:ext cx="1866329" cy="677104"/>
          </a:xfrm>
          <a:prstGeom prst="rect">
            <a:avLst/>
          </a:prstGeom>
          <a:noFill/>
          <a:effectLst/>
        </p:spPr>
        <p:txBody>
          <a:bodyPr wrap="square" lIns="121917" tIns="60958" rIns="121917" bIns="60958" rtlCol="0">
            <a:spAutoFit/>
          </a:bodyPr>
          <a:lstStyle/>
          <a:p>
            <a:r>
              <a:rPr lang="zh-CN" altLang="en-US" sz="1800" dirty="0" smtClean="0">
                <a:solidFill>
                  <a:schemeClr val="accent3"/>
                </a:solidFill>
                <a:latin typeface="华文楷体" panose="02010600040101010101" pitchFamily="2" charset="-122"/>
                <a:ea typeface="华文楷体" panose="02010600040101010101" pitchFamily="2" charset="-122"/>
              </a:rPr>
              <a:t>按照停板价格成交平仓</a:t>
            </a:r>
            <a:endParaRPr lang="en-US" altLang="zh-CN" sz="1800" dirty="0">
              <a:solidFill>
                <a:schemeClr val="accent3"/>
              </a:solidFill>
              <a:latin typeface="华文楷体" panose="02010600040101010101" pitchFamily="2" charset="-122"/>
              <a:ea typeface="华文楷体" panose="02010600040101010101" pitchFamily="2" charset="-122"/>
            </a:endParaRPr>
          </a:p>
        </p:txBody>
      </p:sp>
      <p:cxnSp>
        <p:nvCxnSpPr>
          <p:cNvPr id="119" name="肘形连接符 22"/>
          <p:cNvCxnSpPr/>
          <p:nvPr/>
        </p:nvCxnSpPr>
        <p:spPr>
          <a:xfrm rot="16200000" flipH="1">
            <a:off x="8352032" y="2999855"/>
            <a:ext cx="720982" cy="282237"/>
          </a:xfrm>
          <a:prstGeom prst="bentConnector2">
            <a:avLst/>
          </a:prstGeom>
          <a:ln>
            <a:solidFill>
              <a:srgbClr val="3393C4"/>
            </a:solidFill>
          </a:ln>
          <a:effectLst/>
        </p:spPr>
        <p:style>
          <a:lnRef idx="1">
            <a:schemeClr val="accent1"/>
          </a:lnRef>
          <a:fillRef idx="0">
            <a:schemeClr val="accent1"/>
          </a:fillRef>
          <a:effectRef idx="0">
            <a:schemeClr val="accent1"/>
          </a:effectRef>
          <a:fontRef idx="minor">
            <a:schemeClr val="tx1"/>
          </a:fontRef>
        </p:style>
      </p:cxnSp>
      <p:sp>
        <p:nvSpPr>
          <p:cNvPr id="120" name="矩形 119"/>
          <p:cNvSpPr/>
          <p:nvPr/>
        </p:nvSpPr>
        <p:spPr bwMode="auto">
          <a:xfrm>
            <a:off x="1054646" y="4346436"/>
            <a:ext cx="3278376" cy="451510"/>
          </a:xfrm>
          <a:prstGeom prst="rect">
            <a:avLst/>
          </a:prstGeom>
        </p:spPr>
        <p:txBody>
          <a:bodyPr wrap="square" lIns="121917" tIns="60958" rIns="121917" bIns="60958">
            <a:spAutoFit/>
          </a:bodyPr>
          <a:lstStyle/>
          <a:p>
            <a:pPr>
              <a:defRPr/>
            </a:pPr>
            <a:r>
              <a:rPr lang="zh-CN" altLang="en-US" sz="2100" b="1" dirty="0" smtClean="0">
                <a:solidFill>
                  <a:srgbClr val="2D2D2D"/>
                </a:solidFill>
                <a:latin typeface="华文楷体" panose="02010600040101010101" pitchFamily="2" charset="-122"/>
                <a:ea typeface="华文楷体" panose="02010600040101010101" pitchFamily="2" charset="-122"/>
              </a:rPr>
              <a:t>铁矿石品种强制减仓情况</a:t>
            </a:r>
            <a:endParaRPr lang="zh-CN" altLang="en-US" sz="2100" b="1" dirty="0">
              <a:solidFill>
                <a:srgbClr val="2D2D2D"/>
              </a:solidFill>
              <a:latin typeface="华文楷体" panose="02010600040101010101" pitchFamily="2" charset="-122"/>
              <a:ea typeface="华文楷体" panose="02010600040101010101" pitchFamily="2" charset="-122"/>
            </a:endParaRPr>
          </a:p>
        </p:txBody>
      </p:sp>
      <p:sp>
        <p:nvSpPr>
          <p:cNvPr id="3" name="TextBox 2"/>
          <p:cNvSpPr txBox="1"/>
          <p:nvPr/>
        </p:nvSpPr>
        <p:spPr>
          <a:xfrm>
            <a:off x="1530434" y="2349674"/>
            <a:ext cx="705575" cy="507831"/>
          </a:xfrm>
          <a:prstGeom prst="rect">
            <a:avLst/>
          </a:prstGeom>
          <a:noFill/>
        </p:spPr>
        <p:txBody>
          <a:bodyPr wrap="square" rtlCol="0">
            <a:spAutoFit/>
          </a:bodyPr>
          <a:lstStyle/>
          <a:p>
            <a:r>
              <a:rPr lang="en-US" altLang="zh-CN" dirty="0" smtClean="0">
                <a:solidFill>
                  <a:schemeClr val="bg1"/>
                </a:solidFill>
              </a:rPr>
              <a:t>01</a:t>
            </a:r>
            <a:endParaRPr lang="zh-CN" altLang="en-US" dirty="0">
              <a:solidFill>
                <a:schemeClr val="bg1"/>
              </a:solidFill>
            </a:endParaRPr>
          </a:p>
        </p:txBody>
      </p:sp>
      <p:sp>
        <p:nvSpPr>
          <p:cNvPr id="51" name="TextBox 50"/>
          <p:cNvSpPr txBox="1"/>
          <p:nvPr/>
        </p:nvSpPr>
        <p:spPr>
          <a:xfrm>
            <a:off x="3975307" y="2349674"/>
            <a:ext cx="705575" cy="507831"/>
          </a:xfrm>
          <a:prstGeom prst="rect">
            <a:avLst/>
          </a:prstGeom>
          <a:noFill/>
        </p:spPr>
        <p:txBody>
          <a:bodyPr wrap="square" rtlCol="0">
            <a:spAutoFit/>
          </a:bodyPr>
          <a:lstStyle/>
          <a:p>
            <a:r>
              <a:rPr lang="en-US" altLang="zh-CN" dirty="0" smtClean="0">
                <a:solidFill>
                  <a:schemeClr val="bg1"/>
                </a:solidFill>
              </a:rPr>
              <a:t>02</a:t>
            </a:r>
            <a:endParaRPr lang="zh-CN" altLang="en-US" dirty="0">
              <a:solidFill>
                <a:schemeClr val="bg1"/>
              </a:solidFill>
            </a:endParaRPr>
          </a:p>
        </p:txBody>
      </p:sp>
      <p:sp>
        <p:nvSpPr>
          <p:cNvPr id="52" name="TextBox 51"/>
          <p:cNvSpPr txBox="1"/>
          <p:nvPr/>
        </p:nvSpPr>
        <p:spPr>
          <a:xfrm>
            <a:off x="6207555" y="2349674"/>
            <a:ext cx="705575" cy="507831"/>
          </a:xfrm>
          <a:prstGeom prst="rect">
            <a:avLst/>
          </a:prstGeom>
          <a:noFill/>
        </p:spPr>
        <p:txBody>
          <a:bodyPr wrap="square" rtlCol="0">
            <a:spAutoFit/>
          </a:bodyPr>
          <a:lstStyle/>
          <a:p>
            <a:r>
              <a:rPr lang="en-US" altLang="zh-CN" dirty="0" smtClean="0">
                <a:solidFill>
                  <a:schemeClr val="bg1"/>
                </a:solidFill>
              </a:rPr>
              <a:t>03</a:t>
            </a:r>
            <a:endParaRPr lang="zh-CN" altLang="en-US" dirty="0">
              <a:solidFill>
                <a:schemeClr val="bg1"/>
              </a:solidFill>
            </a:endParaRPr>
          </a:p>
        </p:txBody>
      </p:sp>
      <p:sp>
        <p:nvSpPr>
          <p:cNvPr id="57" name="TextBox 56"/>
          <p:cNvSpPr txBox="1"/>
          <p:nvPr/>
        </p:nvSpPr>
        <p:spPr>
          <a:xfrm>
            <a:off x="8269951" y="2318007"/>
            <a:ext cx="705575" cy="507831"/>
          </a:xfrm>
          <a:prstGeom prst="rect">
            <a:avLst/>
          </a:prstGeom>
          <a:noFill/>
        </p:spPr>
        <p:txBody>
          <a:bodyPr wrap="square" rtlCol="0">
            <a:spAutoFit/>
          </a:bodyPr>
          <a:lstStyle/>
          <a:p>
            <a:r>
              <a:rPr lang="en-US" altLang="zh-CN" dirty="0" smtClean="0">
                <a:solidFill>
                  <a:schemeClr val="bg1"/>
                </a:solidFill>
              </a:rPr>
              <a:t>04</a:t>
            </a:r>
            <a:endParaRPr lang="zh-CN" altLang="en-US" dirty="0">
              <a:solidFill>
                <a:schemeClr val="bg1"/>
              </a:solidFill>
            </a:endParaRPr>
          </a:p>
        </p:txBody>
      </p:sp>
      <p:sp>
        <p:nvSpPr>
          <p:cNvPr id="4" name="标题 3"/>
          <p:cNvSpPr>
            <a:spLocks noGrp="1"/>
          </p:cNvSpPr>
          <p:nvPr>
            <p:ph type="title"/>
          </p:nvPr>
        </p:nvSpPr>
        <p:spPr/>
        <p:txBody>
          <a:bodyPr/>
          <a:lstStyle/>
          <a:p>
            <a:r>
              <a:rPr lang="zh-CN" altLang="en-US" dirty="0" smtClean="0"/>
              <a:t>强制减仓</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8622" y="1143265"/>
            <a:ext cx="10660488" cy="4976564"/>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lIns="121917" tIns="60958" rIns="121917" bIns="60958" rtlCol="0" anchor="ctr"/>
          <a:lstStyle/>
          <a:p>
            <a:pPr algn="ctr" defTabSz="1218565" fontAlgn="auto">
              <a:spcBef>
                <a:spcPts val="0"/>
              </a:spcBef>
              <a:spcAft>
                <a:spcPts val="0"/>
              </a:spcAft>
              <a:defRPr/>
            </a:pPr>
            <a:endParaRPr lang="zh-CN" altLang="en-US" sz="2400" kern="0" dirty="0" smtClean="0">
              <a:solidFill>
                <a:schemeClr val="accent1"/>
              </a:solidFill>
              <a:latin typeface="华文楷体" panose="02010600040101010101" pitchFamily="2" charset="-122"/>
              <a:ea typeface="华文楷体" panose="02010600040101010101" pitchFamily="2" charset="-122"/>
            </a:endParaRPr>
          </a:p>
        </p:txBody>
      </p:sp>
      <p:sp>
        <p:nvSpPr>
          <p:cNvPr id="3" name="Freeform 3"/>
          <p:cNvSpPr/>
          <p:nvPr/>
        </p:nvSpPr>
        <p:spPr bwMode="auto">
          <a:xfrm>
            <a:off x="4435034" y="1721709"/>
            <a:ext cx="3100091" cy="1198385"/>
          </a:xfrm>
          <a:custGeom>
            <a:avLst/>
            <a:gdLst>
              <a:gd name="T0" fmla="*/ 0 w 873"/>
              <a:gd name="T1" fmla="*/ 0 h 895"/>
              <a:gd name="T2" fmla="*/ 0 w 873"/>
              <a:gd name="T3" fmla="*/ 895 h 895"/>
              <a:gd name="T4" fmla="*/ 873 w 873"/>
              <a:gd name="T5" fmla="*/ 895 h 895"/>
            </a:gdLst>
            <a:ahLst/>
            <a:cxnLst>
              <a:cxn ang="0">
                <a:pos x="T0" y="T1"/>
              </a:cxn>
              <a:cxn ang="0">
                <a:pos x="T2" y="T3"/>
              </a:cxn>
              <a:cxn ang="0">
                <a:pos x="T4" y="T5"/>
              </a:cxn>
            </a:cxnLst>
            <a:rect l="0" t="0" r="r" b="b"/>
            <a:pathLst>
              <a:path w="873" h="895">
                <a:moveTo>
                  <a:pt x="0" y="0"/>
                </a:moveTo>
                <a:lnTo>
                  <a:pt x="0" y="895"/>
                </a:lnTo>
                <a:lnTo>
                  <a:pt x="873" y="895"/>
                </a:lnTo>
              </a:path>
            </a:pathLst>
          </a:cu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lnRef>
          <a:fillRef idx="0">
            <a:schemeClr val="accent1"/>
          </a:fillRef>
          <a:effectRef idx="1">
            <a:schemeClr val="accent1"/>
          </a:effectRef>
          <a:fontRef idx="minor">
            <a:schemeClr val="tx1"/>
          </a:fontRef>
        </p:style>
        <p:txBody>
          <a:bodyPr wrap="none" lIns="0" tIns="0" rIns="0" bIns="0" anchor="ctr"/>
          <a:lstStyle/>
          <a:p>
            <a:pPr defTabSz="1218565" fontAlgn="auto">
              <a:spcBef>
                <a:spcPts val="0"/>
              </a:spcBef>
              <a:spcAft>
                <a:spcPts val="0"/>
              </a:spcAft>
              <a:defRPr/>
            </a:pPr>
            <a:endParaRPr lang="en-US" sz="2400" kern="0" dirty="0" smtClean="0">
              <a:solidFill>
                <a:srgbClr val="000000"/>
              </a:solidFill>
              <a:latin typeface="华文楷体" panose="02010600040101010101" pitchFamily="2" charset="-122"/>
              <a:ea typeface="华文楷体" panose="02010600040101010101" pitchFamily="2" charset="-122"/>
            </a:endParaRPr>
          </a:p>
        </p:txBody>
      </p:sp>
      <p:sp>
        <p:nvSpPr>
          <p:cNvPr id="4" name="Freeform 4"/>
          <p:cNvSpPr/>
          <p:nvPr/>
        </p:nvSpPr>
        <p:spPr bwMode="auto">
          <a:xfrm rot="5400000">
            <a:off x="8938608" y="1729049"/>
            <a:ext cx="1111352" cy="3369573"/>
          </a:xfrm>
          <a:custGeom>
            <a:avLst/>
            <a:gdLst>
              <a:gd name="T0" fmla="*/ 0 w 873"/>
              <a:gd name="T1" fmla="*/ 0 h 895"/>
              <a:gd name="T2" fmla="*/ 0 w 873"/>
              <a:gd name="T3" fmla="*/ 895 h 895"/>
              <a:gd name="T4" fmla="*/ 873 w 873"/>
              <a:gd name="T5" fmla="*/ 895 h 895"/>
            </a:gdLst>
            <a:ahLst/>
            <a:cxnLst>
              <a:cxn ang="0">
                <a:pos x="T0" y="T1"/>
              </a:cxn>
              <a:cxn ang="0">
                <a:pos x="T2" y="T3"/>
              </a:cxn>
              <a:cxn ang="0">
                <a:pos x="T4" y="T5"/>
              </a:cxn>
            </a:cxnLst>
            <a:rect l="0" t="0" r="r" b="b"/>
            <a:pathLst>
              <a:path w="873" h="895">
                <a:moveTo>
                  <a:pt x="0" y="0"/>
                </a:moveTo>
                <a:lnTo>
                  <a:pt x="0" y="895"/>
                </a:lnTo>
                <a:lnTo>
                  <a:pt x="873" y="895"/>
                </a:lnTo>
              </a:path>
            </a:pathLst>
          </a:cu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lnRef>
          <a:fillRef idx="0">
            <a:schemeClr val="accent1"/>
          </a:fillRef>
          <a:effectRef idx="1">
            <a:schemeClr val="accent1"/>
          </a:effectRef>
          <a:fontRef idx="minor">
            <a:schemeClr val="tx1"/>
          </a:fontRef>
        </p:style>
        <p:txBody>
          <a:bodyPr wrap="none" lIns="0" tIns="0" rIns="0" bIns="0" anchor="ctr"/>
          <a:lstStyle/>
          <a:p>
            <a:pPr defTabSz="1218565" fontAlgn="auto">
              <a:spcBef>
                <a:spcPts val="0"/>
              </a:spcBef>
              <a:spcAft>
                <a:spcPts val="0"/>
              </a:spcAft>
              <a:defRPr/>
            </a:pPr>
            <a:endParaRPr lang="en-US" sz="2400" kern="0" dirty="0" smtClean="0">
              <a:solidFill>
                <a:srgbClr val="000000"/>
              </a:solidFill>
              <a:latin typeface="华文楷体" panose="02010600040101010101" pitchFamily="2" charset="-122"/>
              <a:ea typeface="华文楷体" panose="02010600040101010101" pitchFamily="2" charset="-122"/>
            </a:endParaRPr>
          </a:p>
        </p:txBody>
      </p:sp>
      <p:sp>
        <p:nvSpPr>
          <p:cNvPr id="5" name="Freeform 5"/>
          <p:cNvSpPr/>
          <p:nvPr/>
        </p:nvSpPr>
        <p:spPr bwMode="auto">
          <a:xfrm flipH="1" flipV="1">
            <a:off x="4633491" y="4153293"/>
            <a:ext cx="3100091" cy="1198385"/>
          </a:xfrm>
          <a:custGeom>
            <a:avLst/>
            <a:gdLst>
              <a:gd name="T0" fmla="*/ 0 w 873"/>
              <a:gd name="T1" fmla="*/ 0 h 895"/>
              <a:gd name="T2" fmla="*/ 0 w 873"/>
              <a:gd name="T3" fmla="*/ 895 h 895"/>
              <a:gd name="T4" fmla="*/ 873 w 873"/>
              <a:gd name="T5" fmla="*/ 895 h 895"/>
            </a:gdLst>
            <a:ahLst/>
            <a:cxnLst>
              <a:cxn ang="0">
                <a:pos x="T0" y="T1"/>
              </a:cxn>
              <a:cxn ang="0">
                <a:pos x="T2" y="T3"/>
              </a:cxn>
              <a:cxn ang="0">
                <a:pos x="T4" y="T5"/>
              </a:cxn>
            </a:cxnLst>
            <a:rect l="0" t="0" r="r" b="b"/>
            <a:pathLst>
              <a:path w="873" h="895">
                <a:moveTo>
                  <a:pt x="0" y="0"/>
                </a:moveTo>
                <a:lnTo>
                  <a:pt x="0" y="895"/>
                </a:lnTo>
                <a:lnTo>
                  <a:pt x="873" y="895"/>
                </a:lnTo>
              </a:path>
            </a:pathLst>
          </a:cu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lnRef>
          <a:fillRef idx="0">
            <a:schemeClr val="accent1"/>
          </a:fillRef>
          <a:effectRef idx="1">
            <a:schemeClr val="accent1"/>
          </a:effectRef>
          <a:fontRef idx="minor">
            <a:schemeClr val="tx1"/>
          </a:fontRef>
        </p:style>
        <p:txBody>
          <a:bodyPr wrap="none" lIns="0" tIns="0" rIns="0" bIns="0" anchor="ctr"/>
          <a:lstStyle/>
          <a:p>
            <a:pPr defTabSz="1218565" fontAlgn="auto">
              <a:spcBef>
                <a:spcPts val="0"/>
              </a:spcBef>
              <a:spcAft>
                <a:spcPts val="0"/>
              </a:spcAft>
              <a:defRPr/>
            </a:pPr>
            <a:endParaRPr lang="en-US" sz="2400" kern="0" dirty="0" smtClean="0">
              <a:solidFill>
                <a:srgbClr val="000000"/>
              </a:solidFill>
              <a:latin typeface="华文楷体" panose="02010600040101010101" pitchFamily="2" charset="-122"/>
              <a:ea typeface="华文楷体" panose="02010600040101010101" pitchFamily="2" charset="-122"/>
            </a:endParaRPr>
          </a:p>
        </p:txBody>
      </p:sp>
      <p:sp>
        <p:nvSpPr>
          <p:cNvPr id="6" name="Freeform 6"/>
          <p:cNvSpPr/>
          <p:nvPr/>
        </p:nvSpPr>
        <p:spPr bwMode="auto">
          <a:xfrm rot="5400000" flipH="1" flipV="1">
            <a:off x="2213045" y="1890178"/>
            <a:ext cx="1111352" cy="3414877"/>
          </a:xfrm>
          <a:custGeom>
            <a:avLst/>
            <a:gdLst>
              <a:gd name="T0" fmla="*/ 0 w 873"/>
              <a:gd name="T1" fmla="*/ 0 h 895"/>
              <a:gd name="T2" fmla="*/ 0 w 873"/>
              <a:gd name="T3" fmla="*/ 895 h 895"/>
              <a:gd name="T4" fmla="*/ 873 w 873"/>
              <a:gd name="T5" fmla="*/ 895 h 895"/>
            </a:gdLst>
            <a:ahLst/>
            <a:cxnLst>
              <a:cxn ang="0">
                <a:pos x="T0" y="T1"/>
              </a:cxn>
              <a:cxn ang="0">
                <a:pos x="T2" y="T3"/>
              </a:cxn>
              <a:cxn ang="0">
                <a:pos x="T4" y="T5"/>
              </a:cxn>
            </a:cxnLst>
            <a:rect l="0" t="0" r="r" b="b"/>
            <a:pathLst>
              <a:path w="873" h="895">
                <a:moveTo>
                  <a:pt x="0" y="0"/>
                </a:moveTo>
                <a:lnTo>
                  <a:pt x="0" y="895"/>
                </a:lnTo>
                <a:lnTo>
                  <a:pt x="873" y="895"/>
                </a:lnTo>
              </a:path>
            </a:pathLst>
          </a:cu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lnRef>
          <a:fillRef idx="0">
            <a:schemeClr val="accent1"/>
          </a:fillRef>
          <a:effectRef idx="1">
            <a:schemeClr val="accent1"/>
          </a:effectRef>
          <a:fontRef idx="minor">
            <a:schemeClr val="tx1"/>
          </a:fontRef>
        </p:style>
        <p:txBody>
          <a:bodyPr wrap="none" lIns="0" tIns="0" rIns="0" bIns="0" anchor="ctr"/>
          <a:lstStyle/>
          <a:p>
            <a:pPr defTabSz="1218565" fontAlgn="auto">
              <a:spcBef>
                <a:spcPts val="0"/>
              </a:spcBef>
              <a:spcAft>
                <a:spcPts val="0"/>
              </a:spcAft>
              <a:defRPr/>
            </a:pPr>
            <a:endParaRPr lang="en-US" sz="2400" kern="0" dirty="0" smtClean="0">
              <a:solidFill>
                <a:srgbClr val="000000"/>
              </a:solidFill>
              <a:latin typeface="华文楷体" panose="02010600040101010101" pitchFamily="2" charset="-122"/>
              <a:ea typeface="华文楷体" panose="02010600040101010101" pitchFamily="2" charset="-122"/>
            </a:endParaRPr>
          </a:p>
        </p:txBody>
      </p:sp>
      <p:sp>
        <p:nvSpPr>
          <p:cNvPr id="7" name="Rectangle 7"/>
          <p:cNvSpPr>
            <a:spLocks noChangeArrowheads="1"/>
          </p:cNvSpPr>
          <p:nvPr/>
        </p:nvSpPr>
        <p:spPr bwMode="auto">
          <a:xfrm>
            <a:off x="4694069" y="3127637"/>
            <a:ext cx="2776295" cy="851590"/>
          </a:xfrm>
          <a:prstGeom prst="rect">
            <a:avLst/>
          </a:prstGeom>
          <a:solidFill>
            <a:srgbClr val="0070C0"/>
          </a:solidFill>
          <a:ln w="6350">
            <a:no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lgn="ctr" defTabSz="1218565" eaLnBrk="0" fontAlgn="auto" hangingPunct="0">
              <a:spcBef>
                <a:spcPts val="0"/>
              </a:spcBef>
              <a:spcAft>
                <a:spcPts val="0"/>
              </a:spcAft>
            </a:pPr>
            <a:r>
              <a:rPr lang="zh-CN" altLang="en-US" sz="2400" b="1" dirty="0" smtClean="0">
                <a:solidFill>
                  <a:srgbClr val="FFFFFF"/>
                </a:solidFill>
                <a:latin typeface="华文楷体" panose="02010600040101010101" pitchFamily="2" charset="-122"/>
                <a:ea typeface="华文楷体" panose="02010600040101010101" pitchFamily="2" charset="-122"/>
              </a:rPr>
              <a:t>异常交易行为</a:t>
            </a:r>
            <a:endParaRPr lang="en-US" sz="2400" b="1" dirty="0">
              <a:solidFill>
                <a:srgbClr val="FFFFFF"/>
              </a:solidFill>
              <a:latin typeface="华文楷体" panose="02010600040101010101" pitchFamily="2" charset="-122"/>
              <a:ea typeface="华文楷体" panose="02010600040101010101" pitchFamily="2" charset="-122"/>
            </a:endParaRPr>
          </a:p>
        </p:txBody>
      </p:sp>
      <p:sp>
        <p:nvSpPr>
          <p:cNvPr id="8" name="Rectangle 8"/>
          <p:cNvSpPr>
            <a:spLocks noChangeArrowheads="1"/>
          </p:cNvSpPr>
          <p:nvPr/>
        </p:nvSpPr>
        <p:spPr bwMode="auto">
          <a:xfrm>
            <a:off x="4529037" y="1721708"/>
            <a:ext cx="330064" cy="228965"/>
          </a:xfrm>
          <a:prstGeom prst="rect">
            <a:avLst/>
          </a:prstGeom>
          <a:solidFill>
            <a:srgbClr val="0070C0"/>
          </a:solidFill>
          <a:ln w="6350">
            <a:solidFill>
              <a:srgbClr val="FFFFFF">
                <a:lumMod val="50000"/>
              </a:srgbClr>
            </a:solidFill>
            <a:miter lim="800000"/>
          </a:ln>
          <a:effectLst/>
        </p:spPr>
        <p:txBody>
          <a:bodyPr wrap="none" lIns="0" tIns="0" rIns="0" bIns="0" anchor="ctr"/>
          <a:lstStyle/>
          <a:p>
            <a:pPr algn="ctr" defTabSz="1218565" eaLnBrk="0" fontAlgn="auto" hangingPunct="0">
              <a:spcBef>
                <a:spcPts val="0"/>
              </a:spcBef>
              <a:spcAft>
                <a:spcPts val="0"/>
              </a:spcAft>
              <a:defRPr/>
            </a:pPr>
            <a:r>
              <a:rPr lang="en-US" altLang="zh-CN" sz="1600" b="1" kern="0" dirty="0" smtClean="0">
                <a:solidFill>
                  <a:srgbClr val="FFFFFF"/>
                </a:solidFill>
                <a:latin typeface="华文楷体" panose="02010600040101010101" pitchFamily="2" charset="-122"/>
                <a:ea typeface="华文楷体" panose="02010600040101010101" pitchFamily="2" charset="-122"/>
              </a:rPr>
              <a:t>1</a:t>
            </a:r>
            <a:endParaRPr lang="en-US" altLang="zh-CN" sz="1600" b="1" kern="0" dirty="0" smtClean="0">
              <a:solidFill>
                <a:srgbClr val="FFFFFF"/>
              </a:solidFill>
              <a:latin typeface="华文楷体" panose="02010600040101010101" pitchFamily="2" charset="-122"/>
              <a:ea typeface="华文楷体" panose="02010600040101010101" pitchFamily="2" charset="-122"/>
            </a:endParaRPr>
          </a:p>
        </p:txBody>
      </p:sp>
      <p:sp>
        <p:nvSpPr>
          <p:cNvPr id="9" name="Rectangle 9"/>
          <p:cNvSpPr>
            <a:spLocks noChangeArrowheads="1"/>
          </p:cNvSpPr>
          <p:nvPr/>
        </p:nvSpPr>
        <p:spPr bwMode="auto">
          <a:xfrm>
            <a:off x="10779357" y="2985703"/>
            <a:ext cx="330064" cy="228965"/>
          </a:xfrm>
          <a:prstGeom prst="rect">
            <a:avLst/>
          </a:prstGeom>
          <a:solidFill>
            <a:srgbClr val="0070C0"/>
          </a:solidFill>
          <a:ln w="6350">
            <a:solidFill>
              <a:srgbClr val="FFFFFF">
                <a:lumMod val="50000"/>
              </a:srgbClr>
            </a:solidFill>
            <a:miter lim="800000"/>
          </a:ln>
          <a:effectLst/>
        </p:spPr>
        <p:txBody>
          <a:bodyPr wrap="none" lIns="0" tIns="0" rIns="0" bIns="0" anchor="ctr"/>
          <a:lstStyle/>
          <a:p>
            <a:pPr algn="ctr" defTabSz="1218565" eaLnBrk="0" fontAlgn="auto" hangingPunct="0">
              <a:spcBef>
                <a:spcPts val="0"/>
              </a:spcBef>
              <a:spcAft>
                <a:spcPts val="0"/>
              </a:spcAft>
              <a:defRPr/>
            </a:pPr>
            <a:r>
              <a:rPr lang="en-US" altLang="zh-CN" sz="1600" b="1" kern="0" dirty="0" smtClean="0">
                <a:solidFill>
                  <a:srgbClr val="FFFFFF"/>
                </a:solidFill>
                <a:latin typeface="华文楷体" panose="02010600040101010101" pitchFamily="2" charset="-122"/>
                <a:ea typeface="华文楷体" panose="02010600040101010101" pitchFamily="2" charset="-122"/>
              </a:rPr>
              <a:t>4</a:t>
            </a:r>
            <a:endParaRPr lang="en-US" altLang="zh-CN" sz="1600" b="1" kern="0" dirty="0" smtClean="0">
              <a:solidFill>
                <a:srgbClr val="FFFFFF"/>
              </a:solidFill>
              <a:latin typeface="华文楷体" panose="02010600040101010101" pitchFamily="2" charset="-122"/>
              <a:ea typeface="华文楷体" panose="02010600040101010101" pitchFamily="2" charset="-122"/>
            </a:endParaRPr>
          </a:p>
        </p:txBody>
      </p:sp>
      <p:sp>
        <p:nvSpPr>
          <p:cNvPr id="10" name="Rectangle 10"/>
          <p:cNvSpPr>
            <a:spLocks noChangeArrowheads="1"/>
          </p:cNvSpPr>
          <p:nvPr/>
        </p:nvSpPr>
        <p:spPr bwMode="auto">
          <a:xfrm>
            <a:off x="7305335" y="5122713"/>
            <a:ext cx="327975" cy="228965"/>
          </a:xfrm>
          <a:prstGeom prst="rect">
            <a:avLst/>
          </a:prstGeom>
          <a:solidFill>
            <a:srgbClr val="0070C0"/>
          </a:solidFill>
          <a:ln w="6350">
            <a:solidFill>
              <a:srgbClr val="FFFFFF">
                <a:lumMod val="50000"/>
              </a:srgbClr>
            </a:solidFill>
            <a:miter lim="800000"/>
          </a:ln>
          <a:effectLst/>
        </p:spPr>
        <p:txBody>
          <a:bodyPr wrap="none" lIns="0" tIns="0" rIns="0" bIns="0" anchor="ctr"/>
          <a:lstStyle/>
          <a:p>
            <a:pPr algn="ctr" defTabSz="1218565" eaLnBrk="0" fontAlgn="auto" hangingPunct="0">
              <a:spcBef>
                <a:spcPts val="0"/>
              </a:spcBef>
              <a:spcAft>
                <a:spcPts val="0"/>
              </a:spcAft>
              <a:defRPr/>
            </a:pPr>
            <a:r>
              <a:rPr lang="en-US" altLang="zh-CN" sz="1600" b="1" kern="0" dirty="0" smtClean="0">
                <a:solidFill>
                  <a:srgbClr val="FFFFFF"/>
                </a:solidFill>
                <a:latin typeface="华文楷体" panose="02010600040101010101" pitchFamily="2" charset="-122"/>
                <a:ea typeface="华文楷体" panose="02010600040101010101" pitchFamily="2" charset="-122"/>
              </a:rPr>
              <a:t>3</a:t>
            </a:r>
            <a:endParaRPr lang="en-US" altLang="zh-CN" sz="1600" b="1" kern="0" dirty="0" smtClean="0">
              <a:solidFill>
                <a:srgbClr val="FFFFFF"/>
              </a:solidFill>
              <a:latin typeface="华文楷体" panose="02010600040101010101" pitchFamily="2" charset="-122"/>
              <a:ea typeface="华文楷体" panose="02010600040101010101" pitchFamily="2" charset="-122"/>
            </a:endParaRPr>
          </a:p>
        </p:txBody>
      </p:sp>
      <p:sp>
        <p:nvSpPr>
          <p:cNvPr id="11" name="Rectangle 11"/>
          <p:cNvSpPr>
            <a:spLocks noChangeArrowheads="1"/>
          </p:cNvSpPr>
          <p:nvPr/>
        </p:nvSpPr>
        <p:spPr bwMode="auto">
          <a:xfrm>
            <a:off x="1061282" y="3864073"/>
            <a:ext cx="327975" cy="228965"/>
          </a:xfrm>
          <a:prstGeom prst="rect">
            <a:avLst/>
          </a:prstGeom>
          <a:solidFill>
            <a:srgbClr val="0070C0"/>
          </a:solidFill>
          <a:ln w="6350">
            <a:solidFill>
              <a:srgbClr val="FFFFFF">
                <a:lumMod val="50000"/>
              </a:srgbClr>
            </a:solidFill>
            <a:miter lim="800000"/>
          </a:ln>
          <a:effectLst/>
        </p:spPr>
        <p:txBody>
          <a:bodyPr wrap="none" lIns="0" tIns="0" rIns="0" bIns="0" anchor="ctr"/>
          <a:lstStyle/>
          <a:p>
            <a:pPr algn="ctr" defTabSz="1218565" eaLnBrk="0" fontAlgn="auto" hangingPunct="0">
              <a:spcBef>
                <a:spcPts val="0"/>
              </a:spcBef>
              <a:spcAft>
                <a:spcPts val="0"/>
              </a:spcAft>
              <a:defRPr/>
            </a:pPr>
            <a:r>
              <a:rPr lang="en-US" altLang="zh-CN" sz="1600" b="1" kern="0" dirty="0" smtClean="0">
                <a:solidFill>
                  <a:srgbClr val="FFFFFF"/>
                </a:solidFill>
                <a:latin typeface="华文楷体" panose="02010600040101010101" pitchFamily="2" charset="-122"/>
                <a:ea typeface="华文楷体" panose="02010600040101010101" pitchFamily="2" charset="-122"/>
              </a:rPr>
              <a:t>2</a:t>
            </a:r>
            <a:endParaRPr lang="en-US" altLang="zh-CN" sz="1600" b="1" kern="0" dirty="0" smtClean="0">
              <a:solidFill>
                <a:srgbClr val="FFFFFF"/>
              </a:solidFill>
              <a:latin typeface="华文楷体" panose="02010600040101010101" pitchFamily="2" charset="-122"/>
              <a:ea typeface="华文楷体" panose="02010600040101010101" pitchFamily="2" charset="-122"/>
            </a:endParaRPr>
          </a:p>
        </p:txBody>
      </p:sp>
      <p:sp>
        <p:nvSpPr>
          <p:cNvPr id="12" name="Text Box 12"/>
          <p:cNvSpPr txBox="1">
            <a:spLocks noChangeArrowheads="1"/>
          </p:cNvSpPr>
          <p:nvPr/>
        </p:nvSpPr>
        <p:spPr bwMode="auto">
          <a:xfrm>
            <a:off x="5015086" y="1701602"/>
            <a:ext cx="288032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defTabSz="1218565" fontAlgn="auto">
              <a:spcBef>
                <a:spcPts val="0"/>
              </a:spcBef>
              <a:spcAft>
                <a:spcPts val="0"/>
              </a:spcAft>
            </a:pPr>
            <a:r>
              <a:rPr lang="zh-CN" altLang="en-US" sz="2100" b="1" dirty="0">
                <a:solidFill>
                  <a:srgbClr val="00A1DE"/>
                </a:solidFill>
                <a:latin typeface="华文楷体" panose="02010600040101010101" pitchFamily="2" charset="-122"/>
                <a:ea typeface="华文楷体" panose="02010600040101010101" pitchFamily="2" charset="-122"/>
              </a:rPr>
              <a:t>频繁报</a:t>
            </a:r>
            <a:r>
              <a:rPr lang="zh-CN" altLang="en-US" sz="2100" b="1" dirty="0" smtClean="0">
                <a:solidFill>
                  <a:srgbClr val="00A1DE"/>
                </a:solidFill>
                <a:latin typeface="华文楷体" panose="02010600040101010101" pitchFamily="2" charset="-122"/>
                <a:ea typeface="华文楷体" panose="02010600040101010101" pitchFamily="2" charset="-122"/>
              </a:rPr>
              <a:t>撤</a:t>
            </a:r>
            <a:r>
              <a:rPr lang="en-US" altLang="zh-CN" sz="2100" b="1" dirty="0" smtClean="0">
                <a:solidFill>
                  <a:srgbClr val="00A1DE"/>
                </a:solidFill>
                <a:latin typeface="华文楷体" panose="02010600040101010101" pitchFamily="2" charset="-122"/>
                <a:ea typeface="华文楷体" panose="02010600040101010101" pitchFamily="2" charset="-122"/>
              </a:rPr>
              <a:t>/</a:t>
            </a:r>
            <a:r>
              <a:rPr lang="zh-CN" altLang="en-US" sz="2100" b="1" dirty="0">
                <a:solidFill>
                  <a:srgbClr val="00A1DE"/>
                </a:solidFill>
                <a:latin typeface="华文楷体" panose="02010600040101010101" pitchFamily="2" charset="-122"/>
                <a:ea typeface="华文楷体" panose="02010600040101010101" pitchFamily="2" charset="-122"/>
              </a:rPr>
              <a:t>大额报撤</a:t>
            </a:r>
            <a:endParaRPr lang="zh-CN" altLang="en-US" sz="2100" b="1" dirty="0">
              <a:solidFill>
                <a:srgbClr val="00A1DE"/>
              </a:solidFill>
              <a:latin typeface="华文楷体" panose="02010600040101010101" pitchFamily="2" charset="-122"/>
              <a:ea typeface="华文楷体" panose="02010600040101010101" pitchFamily="2" charset="-122"/>
            </a:endParaRPr>
          </a:p>
          <a:p>
            <a:pPr marL="381000" indent="-381000" defTabSz="1218565" fontAlgn="auto">
              <a:spcBef>
                <a:spcPts val="0"/>
              </a:spcBef>
              <a:spcAft>
                <a:spcPts val="0"/>
              </a:spcAft>
              <a:buFont typeface="Arial" panose="020B0604020202020204" pitchFamily="34" charset="0"/>
              <a:buChar char="•"/>
            </a:pPr>
            <a:r>
              <a:rPr lang="zh-CN" altLang="en-US" sz="2100" dirty="0" smtClean="0">
                <a:solidFill>
                  <a:srgbClr val="002776"/>
                </a:solidFill>
                <a:latin typeface="华文楷体" panose="02010600040101010101" pitchFamily="2" charset="-122"/>
                <a:ea typeface="华文楷体" panose="02010600040101010101" pitchFamily="2" charset="-122"/>
              </a:rPr>
              <a:t>频繁</a:t>
            </a:r>
            <a:r>
              <a:rPr lang="zh-CN" altLang="en-US" sz="2100" dirty="0">
                <a:solidFill>
                  <a:srgbClr val="002776"/>
                </a:solidFill>
                <a:latin typeface="华文楷体" panose="02010600040101010101" pitchFamily="2" charset="-122"/>
                <a:ea typeface="华文楷体" panose="02010600040101010101" pitchFamily="2" charset="-122"/>
              </a:rPr>
              <a:t>报撤单行</a:t>
            </a:r>
            <a:r>
              <a:rPr lang="zh-CN" altLang="en-US" sz="2100" dirty="0" smtClean="0">
                <a:solidFill>
                  <a:srgbClr val="002776"/>
                </a:solidFill>
                <a:latin typeface="华文楷体" panose="02010600040101010101" pitchFamily="2" charset="-122"/>
                <a:ea typeface="华文楷体" panose="02010600040101010101" pitchFamily="2" charset="-122"/>
              </a:rPr>
              <a:t>为</a:t>
            </a:r>
            <a:endParaRPr lang="en-US" altLang="zh-CN" sz="2100" dirty="0" smtClean="0">
              <a:solidFill>
                <a:srgbClr val="002776"/>
              </a:solidFill>
              <a:latin typeface="华文楷体" panose="02010600040101010101" pitchFamily="2" charset="-122"/>
              <a:ea typeface="华文楷体" panose="02010600040101010101" pitchFamily="2" charset="-122"/>
            </a:endParaRPr>
          </a:p>
          <a:p>
            <a:pPr marL="381000" indent="-381000" defTabSz="1218565" fontAlgn="auto">
              <a:spcBef>
                <a:spcPts val="0"/>
              </a:spcBef>
              <a:spcAft>
                <a:spcPts val="0"/>
              </a:spcAft>
              <a:buFont typeface="Arial" panose="020B0604020202020204" pitchFamily="34" charset="0"/>
              <a:buChar char="•"/>
            </a:pPr>
            <a:r>
              <a:rPr lang="zh-CN" altLang="en-US" sz="2100" dirty="0">
                <a:solidFill>
                  <a:srgbClr val="002776"/>
                </a:solidFill>
                <a:latin typeface="华文楷体" panose="02010600040101010101" pitchFamily="2" charset="-122"/>
                <a:ea typeface="华文楷体" panose="02010600040101010101" pitchFamily="2" charset="-122"/>
              </a:rPr>
              <a:t>大额报撤单行</a:t>
            </a:r>
            <a:r>
              <a:rPr lang="zh-CN" altLang="en-US" sz="2100" dirty="0" smtClean="0">
                <a:solidFill>
                  <a:srgbClr val="002776"/>
                </a:solidFill>
                <a:latin typeface="华文楷体" panose="02010600040101010101" pitchFamily="2" charset="-122"/>
                <a:ea typeface="华文楷体" panose="02010600040101010101" pitchFamily="2" charset="-122"/>
              </a:rPr>
              <a:t>为</a:t>
            </a:r>
            <a:endParaRPr lang="zh-CN" altLang="en-US" sz="2100" dirty="0">
              <a:solidFill>
                <a:srgbClr val="002776"/>
              </a:solidFill>
              <a:latin typeface="华文楷体" panose="02010600040101010101" pitchFamily="2" charset="-122"/>
              <a:ea typeface="华文楷体" panose="02010600040101010101" pitchFamily="2" charset="-122"/>
            </a:endParaRPr>
          </a:p>
        </p:txBody>
      </p:sp>
      <p:sp>
        <p:nvSpPr>
          <p:cNvPr id="13" name="Text Box 13"/>
          <p:cNvSpPr txBox="1">
            <a:spLocks noChangeArrowheads="1"/>
          </p:cNvSpPr>
          <p:nvPr/>
        </p:nvSpPr>
        <p:spPr bwMode="auto">
          <a:xfrm>
            <a:off x="7852102" y="3213770"/>
            <a:ext cx="3355672"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algn="ctr" defTabSz="1218565" fontAlgn="auto">
              <a:spcBef>
                <a:spcPts val="0"/>
              </a:spcBef>
              <a:spcAft>
                <a:spcPts val="0"/>
              </a:spcAft>
            </a:pPr>
            <a:r>
              <a:rPr lang="zh-CN" altLang="en-US" sz="2100" b="1" dirty="0" smtClean="0">
                <a:solidFill>
                  <a:srgbClr val="00A1DE"/>
                </a:solidFill>
                <a:latin typeface="华文楷体" panose="02010600040101010101" pitchFamily="2" charset="-122"/>
                <a:ea typeface="华文楷体" panose="02010600040101010101" pitchFamily="2" charset="-122"/>
              </a:rPr>
              <a:t>实际控制关系账户</a:t>
            </a:r>
            <a:endParaRPr lang="en-US" altLang="zh-CN" sz="2100" b="1" dirty="0" smtClean="0">
              <a:solidFill>
                <a:srgbClr val="00A1DE"/>
              </a:solidFill>
              <a:latin typeface="华文楷体" panose="02010600040101010101" pitchFamily="2" charset="-122"/>
              <a:ea typeface="华文楷体" panose="02010600040101010101" pitchFamily="2" charset="-122"/>
            </a:endParaRPr>
          </a:p>
          <a:p>
            <a:pPr marL="381000" indent="-381000" defTabSz="1218565" fontAlgn="auto">
              <a:spcBef>
                <a:spcPts val="0"/>
              </a:spcBef>
              <a:spcAft>
                <a:spcPts val="0"/>
              </a:spcAft>
              <a:buFont typeface="Arial" panose="020B0604020202020204" pitchFamily="34" charset="0"/>
              <a:buChar char="•"/>
            </a:pPr>
            <a:r>
              <a:rPr lang="zh-CN" altLang="en-US" sz="2100" dirty="0" smtClean="0">
                <a:solidFill>
                  <a:srgbClr val="002776"/>
                </a:solidFill>
                <a:latin typeface="华文楷体" panose="02010600040101010101" pitchFamily="2" charset="-122"/>
                <a:ea typeface="华文楷体" panose="02010600040101010101" pitchFamily="2" charset="-122"/>
              </a:rPr>
              <a:t>交易所</a:t>
            </a:r>
            <a:r>
              <a:rPr lang="zh-CN" altLang="en-US" sz="2100" dirty="0">
                <a:solidFill>
                  <a:srgbClr val="002776"/>
                </a:solidFill>
                <a:latin typeface="华文楷体" panose="02010600040101010101" pitchFamily="2" charset="-122"/>
                <a:ea typeface="华文楷体" panose="02010600040101010101" pitchFamily="2" charset="-122"/>
              </a:rPr>
              <a:t>认定的实际控制关系账户组合并持仓超过交易所持仓限额</a:t>
            </a:r>
            <a:r>
              <a:rPr lang="zh-CN" altLang="en-US" sz="2100" dirty="0" smtClean="0">
                <a:solidFill>
                  <a:srgbClr val="002776"/>
                </a:solidFill>
                <a:latin typeface="华文楷体" panose="02010600040101010101" pitchFamily="2" charset="-122"/>
                <a:ea typeface="华文楷体" panose="02010600040101010101" pitchFamily="2" charset="-122"/>
              </a:rPr>
              <a:t>规定</a:t>
            </a:r>
            <a:endParaRPr lang="zh-CN" altLang="en-US" sz="2100" dirty="0">
              <a:solidFill>
                <a:srgbClr val="002776"/>
              </a:solidFill>
              <a:latin typeface="华文楷体" panose="02010600040101010101" pitchFamily="2" charset="-122"/>
              <a:ea typeface="华文楷体" panose="02010600040101010101" pitchFamily="2" charset="-122"/>
            </a:endParaRPr>
          </a:p>
        </p:txBody>
      </p:sp>
      <p:sp>
        <p:nvSpPr>
          <p:cNvPr id="14" name="Text Box 13"/>
          <p:cNvSpPr txBox="1">
            <a:spLocks noChangeArrowheads="1"/>
          </p:cNvSpPr>
          <p:nvPr/>
        </p:nvSpPr>
        <p:spPr bwMode="auto">
          <a:xfrm>
            <a:off x="1990750" y="4404514"/>
            <a:ext cx="5300295"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algn="ctr" defTabSz="1218565" fontAlgn="auto">
              <a:spcBef>
                <a:spcPts val="0"/>
              </a:spcBef>
              <a:spcAft>
                <a:spcPts val="0"/>
              </a:spcAft>
            </a:pPr>
            <a:r>
              <a:rPr lang="zh-CN" altLang="en-US" sz="2100" b="1" dirty="0" smtClean="0">
                <a:solidFill>
                  <a:srgbClr val="00A1DE"/>
                </a:solidFill>
                <a:latin typeface="华文楷体" panose="02010600040101010101" pitchFamily="2" charset="-122"/>
                <a:ea typeface="华文楷体" panose="02010600040101010101" pitchFamily="2" charset="-122"/>
              </a:rPr>
              <a:t>程序化</a:t>
            </a:r>
            <a:endParaRPr lang="zh-CN" altLang="en-US" sz="2100" b="1" dirty="0">
              <a:solidFill>
                <a:srgbClr val="00A1DE"/>
              </a:solidFill>
              <a:latin typeface="华文楷体" panose="02010600040101010101" pitchFamily="2" charset="-122"/>
              <a:ea typeface="华文楷体" panose="02010600040101010101" pitchFamily="2" charset="-122"/>
            </a:endParaRPr>
          </a:p>
          <a:p>
            <a:pPr marL="381000" indent="-381000" defTabSz="1218565" fontAlgn="auto">
              <a:spcBef>
                <a:spcPts val="0"/>
              </a:spcBef>
              <a:spcAft>
                <a:spcPts val="0"/>
              </a:spcAft>
              <a:buFont typeface="Arial" panose="020B0604020202020204" pitchFamily="34" charset="0"/>
              <a:buChar char="•"/>
            </a:pPr>
            <a:r>
              <a:rPr lang="zh-CN" altLang="en-US" sz="2100" dirty="0">
                <a:solidFill>
                  <a:srgbClr val="002776"/>
                </a:solidFill>
                <a:latin typeface="华文楷体" panose="02010600040101010101" pitchFamily="2" charset="-122"/>
                <a:ea typeface="华文楷体" panose="02010600040101010101" pitchFamily="2" charset="-122"/>
              </a:rPr>
              <a:t>通过计算机程序自动批量下单、快速下单影响交易所系统安全或者正常交易秩序</a:t>
            </a:r>
            <a:endParaRPr lang="zh-CN" altLang="en-US" sz="2100" dirty="0">
              <a:solidFill>
                <a:srgbClr val="002776"/>
              </a:solidFill>
              <a:latin typeface="华文楷体" panose="02010600040101010101" pitchFamily="2" charset="-122"/>
              <a:ea typeface="华文楷体" panose="02010600040101010101" pitchFamily="2" charset="-122"/>
            </a:endParaRPr>
          </a:p>
        </p:txBody>
      </p:sp>
      <p:sp>
        <p:nvSpPr>
          <p:cNvPr id="15" name="Text Box 15"/>
          <p:cNvSpPr txBox="1">
            <a:spLocks noChangeArrowheads="1"/>
          </p:cNvSpPr>
          <p:nvPr/>
        </p:nvSpPr>
        <p:spPr bwMode="auto">
          <a:xfrm>
            <a:off x="1133291" y="2175748"/>
            <a:ext cx="3233723" cy="2262158"/>
          </a:xfrm>
          <a:prstGeom prst="rect">
            <a:avLst/>
          </a:prstGeom>
          <a:noFill/>
          <a:ln w="6350">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algn="ctr" defTabSz="1218565" fontAlgn="auto">
              <a:spcBef>
                <a:spcPts val="0"/>
              </a:spcBef>
              <a:spcAft>
                <a:spcPts val="0"/>
              </a:spcAft>
            </a:pPr>
            <a:r>
              <a:rPr lang="zh-CN" altLang="en-US" sz="2100" b="1" dirty="0" smtClean="0">
                <a:solidFill>
                  <a:srgbClr val="00A1DE"/>
                </a:solidFill>
                <a:latin typeface="华文楷体" panose="02010600040101010101" pitchFamily="2" charset="-122"/>
                <a:ea typeface="华文楷体" panose="02010600040101010101" pitchFamily="2" charset="-122"/>
              </a:rPr>
              <a:t>自成交</a:t>
            </a:r>
            <a:endParaRPr lang="zh-CN" altLang="en-US" sz="2100" b="1" dirty="0">
              <a:solidFill>
                <a:srgbClr val="00A1DE"/>
              </a:solidFill>
              <a:latin typeface="华文楷体" panose="02010600040101010101" pitchFamily="2" charset="-122"/>
              <a:ea typeface="华文楷体" panose="02010600040101010101" pitchFamily="2" charset="-122"/>
            </a:endParaRPr>
          </a:p>
          <a:p>
            <a:pPr marL="381000" indent="-381000" defTabSz="1218565" fontAlgn="auto">
              <a:spcBef>
                <a:spcPts val="0"/>
              </a:spcBef>
              <a:spcAft>
                <a:spcPts val="0"/>
              </a:spcAft>
              <a:buFont typeface="Arial" panose="020B0604020202020204" pitchFamily="34" charset="0"/>
              <a:buChar char="•"/>
            </a:pPr>
            <a:r>
              <a:rPr lang="zh-CN" altLang="en-US" sz="2100" dirty="0">
                <a:solidFill>
                  <a:srgbClr val="002776"/>
                </a:solidFill>
                <a:latin typeface="华文楷体" panose="02010600040101010101" pitchFamily="2" charset="-122"/>
                <a:ea typeface="华文楷体" panose="02010600040101010101" pitchFamily="2" charset="-122"/>
              </a:rPr>
              <a:t>以自己为交易对象，多次进行自买自卖</a:t>
            </a:r>
            <a:r>
              <a:rPr lang="zh-CN" altLang="en-US" sz="2100" dirty="0" smtClean="0">
                <a:solidFill>
                  <a:srgbClr val="002776"/>
                </a:solidFill>
                <a:latin typeface="华文楷体" panose="02010600040101010101" pitchFamily="2" charset="-122"/>
                <a:ea typeface="华文楷体" panose="02010600040101010101" pitchFamily="2" charset="-122"/>
              </a:rPr>
              <a:t>为</a:t>
            </a:r>
            <a:endParaRPr lang="en-US" altLang="zh-CN" sz="2100" dirty="0" smtClean="0">
              <a:solidFill>
                <a:srgbClr val="002776"/>
              </a:solidFill>
              <a:latin typeface="华文楷体" panose="02010600040101010101" pitchFamily="2" charset="-122"/>
              <a:ea typeface="华文楷体" panose="02010600040101010101" pitchFamily="2" charset="-122"/>
            </a:endParaRPr>
          </a:p>
          <a:p>
            <a:pPr marL="381000" indent="-381000" defTabSz="1218565" fontAlgn="auto">
              <a:spcBef>
                <a:spcPts val="0"/>
              </a:spcBef>
              <a:spcAft>
                <a:spcPts val="0"/>
              </a:spcAft>
              <a:buFont typeface="Arial" panose="020B0604020202020204" pitchFamily="34" charset="0"/>
              <a:buChar char="•"/>
            </a:pPr>
            <a:r>
              <a:rPr lang="zh-CN" altLang="en-US" sz="2100" dirty="0" smtClean="0">
                <a:solidFill>
                  <a:srgbClr val="002776"/>
                </a:solidFill>
                <a:latin typeface="华文楷体" panose="02010600040101010101" pitchFamily="2" charset="-122"/>
                <a:ea typeface="华文楷体" panose="02010600040101010101" pitchFamily="2" charset="-122"/>
              </a:rPr>
              <a:t>实际</a:t>
            </a:r>
            <a:r>
              <a:rPr lang="zh-CN" altLang="en-US" sz="2100" dirty="0">
                <a:solidFill>
                  <a:srgbClr val="002776"/>
                </a:solidFill>
                <a:latin typeface="华文楷体" panose="02010600040101010101" pitchFamily="2" charset="-122"/>
                <a:ea typeface="华文楷体" panose="02010600040101010101" pitchFamily="2" charset="-122"/>
              </a:rPr>
              <a:t>控制关系账户组内发生的多次互为对手方的交易</a:t>
            </a:r>
            <a:endParaRPr lang="en-US" altLang="zh-CN" sz="2100" dirty="0">
              <a:solidFill>
                <a:srgbClr val="002776"/>
              </a:solidFill>
              <a:latin typeface="华文楷体" panose="02010600040101010101" pitchFamily="2" charset="-122"/>
              <a:ea typeface="华文楷体" panose="02010600040101010101" pitchFamily="2" charset="-122"/>
            </a:endParaRPr>
          </a:p>
          <a:p>
            <a:pPr marL="381000" indent="-381000" defTabSz="1218565" fontAlgn="auto">
              <a:spcBef>
                <a:spcPts val="0"/>
              </a:spcBef>
              <a:spcAft>
                <a:spcPts val="0"/>
              </a:spcAft>
              <a:buFont typeface="Arial" panose="020B0604020202020204" pitchFamily="34" charset="0"/>
              <a:buChar char="•"/>
            </a:pPr>
            <a:endParaRPr lang="zh-CN" altLang="en-US" sz="2100" dirty="0">
              <a:solidFill>
                <a:srgbClr val="002776"/>
              </a:solidFill>
              <a:latin typeface="华文楷体" panose="02010600040101010101" pitchFamily="2" charset="-122"/>
              <a:ea typeface="华文楷体" panose="02010600040101010101" pitchFamily="2" charset="-122"/>
            </a:endParaRPr>
          </a:p>
        </p:txBody>
      </p:sp>
      <p:sp>
        <p:nvSpPr>
          <p:cNvPr id="17" name="标题 16"/>
          <p:cNvSpPr>
            <a:spLocks noGrp="1"/>
          </p:cNvSpPr>
          <p:nvPr>
            <p:ph type="title"/>
          </p:nvPr>
        </p:nvSpPr>
        <p:spPr/>
        <p:txBody>
          <a:bodyPr/>
          <a:lstStyle/>
          <a:p>
            <a:r>
              <a:rPr lang="zh-CN" altLang="en-US" dirty="0" smtClean="0"/>
              <a:t>异常交易管理</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4"/>
          <p:cNvSpPr txBox="1"/>
          <p:nvPr/>
        </p:nvSpPr>
        <p:spPr>
          <a:xfrm>
            <a:off x="1414686" y="4226529"/>
            <a:ext cx="9937103" cy="1723545"/>
          </a:xfrm>
          <a:prstGeom prst="rect">
            <a:avLst/>
          </a:prstGeom>
          <a:ln>
            <a:solidFill>
              <a:srgbClr val="0070C0"/>
            </a:solidFill>
            <a:prstDash val="dash"/>
          </a:ln>
        </p:spPr>
        <p:style>
          <a:lnRef idx="2">
            <a:schemeClr val="accent2"/>
          </a:lnRef>
          <a:fillRef idx="1">
            <a:schemeClr val="lt1"/>
          </a:fillRef>
          <a:effectRef idx="0">
            <a:schemeClr val="accent2"/>
          </a:effectRef>
          <a:fontRef idx="minor">
            <a:schemeClr val="dk1"/>
          </a:fontRef>
        </p:style>
        <p:txBody>
          <a:bodyPr wrap="square" lIns="121917" tIns="60958" rIns="121917" bIns="60958" rtlCol="0">
            <a:spAutoFit/>
          </a:bodyPr>
          <a:lstStyle/>
          <a:p>
            <a:pPr marL="342900" indent="-342900">
              <a:lnSpc>
                <a:spcPct val="130000"/>
              </a:lnSpc>
              <a:buFont typeface="Wingdings" panose="05000000000000000000" pitchFamily="2" charset="2"/>
              <a:buChar char="l"/>
            </a:pPr>
            <a:r>
              <a:rPr lang="zh-CN" altLang="en-US" sz="2000" dirty="0" smtClean="0">
                <a:latin typeface="华文楷体" panose="02010600040101010101" pitchFamily="2" charset="-122"/>
                <a:ea typeface="华文楷体" panose="02010600040101010101" pitchFamily="2" charset="-122"/>
              </a:rPr>
              <a:t>交易所对存在异常交易行为的客户采取有关监管措施或者做出相关书面决定的，通过客户所在期货公司会员向客户发出。</a:t>
            </a:r>
            <a:endParaRPr lang="en-US" altLang="zh-CN" sz="2000" dirty="0" smtClean="0">
              <a:latin typeface="华文楷体" panose="02010600040101010101" pitchFamily="2" charset="-122"/>
              <a:ea typeface="华文楷体" panose="02010600040101010101" pitchFamily="2" charset="-122"/>
            </a:endParaRPr>
          </a:p>
          <a:p>
            <a:pPr marL="342900" indent="-342900">
              <a:lnSpc>
                <a:spcPct val="130000"/>
              </a:lnSpc>
              <a:buFont typeface="Wingdings" panose="05000000000000000000" pitchFamily="2" charset="2"/>
              <a:buChar char="l"/>
            </a:pPr>
            <a:r>
              <a:rPr lang="zh-CN" altLang="en-US" sz="2000" dirty="0" smtClean="0">
                <a:latin typeface="华文楷体" panose="02010600040101010101" pitchFamily="2" charset="-122"/>
                <a:ea typeface="华文楷体" panose="02010600040101010101" pitchFamily="2" charset="-122"/>
              </a:rPr>
              <a:t>涉及境外经纪机构的，境外经纪机构应当协助期货公司会员及时与相关客户取得联系，告知交易所的相关监管信息和书面决定。</a:t>
            </a:r>
            <a:endParaRPr lang="zh-CN" altLang="en-US" sz="2000" dirty="0">
              <a:solidFill>
                <a:schemeClr val="tx1">
                  <a:lumMod val="50000"/>
                  <a:lumOff val="50000"/>
                </a:schemeClr>
              </a:solidFill>
              <a:latin typeface="华文楷体" panose="02010600040101010101" pitchFamily="2" charset="-122"/>
              <a:ea typeface="华文楷体" panose="02010600040101010101" pitchFamily="2" charset="-122"/>
            </a:endParaRPr>
          </a:p>
        </p:txBody>
      </p:sp>
      <p:grpSp>
        <p:nvGrpSpPr>
          <p:cNvPr id="19" name="组合 20"/>
          <p:cNvGrpSpPr/>
          <p:nvPr/>
        </p:nvGrpSpPr>
        <p:grpSpPr bwMode="auto">
          <a:xfrm>
            <a:off x="7025893" y="981522"/>
            <a:ext cx="3413129" cy="2047836"/>
            <a:chOff x="0" y="0"/>
            <a:chExt cx="1773781" cy="1609411"/>
          </a:xfrm>
        </p:grpSpPr>
        <p:grpSp>
          <p:nvGrpSpPr>
            <p:cNvPr id="20" name="组合 19"/>
            <p:cNvGrpSpPr/>
            <p:nvPr/>
          </p:nvGrpSpPr>
          <p:grpSpPr bwMode="auto">
            <a:xfrm>
              <a:off x="0" y="0"/>
              <a:ext cx="1773781" cy="1609411"/>
              <a:chOff x="0" y="0"/>
              <a:chExt cx="1773781" cy="1609411"/>
            </a:xfrm>
          </p:grpSpPr>
          <p:sp>
            <p:nvSpPr>
              <p:cNvPr id="24"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sp>
            <p:nvSpPr>
              <p:cNvPr id="25"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grpSp>
        <p:sp>
          <p:nvSpPr>
            <p:cNvPr id="21" name="TextBox 20"/>
            <p:cNvSpPr txBox="1">
              <a:spLocks noChangeArrowheads="1"/>
            </p:cNvSpPr>
            <p:nvPr/>
          </p:nvSpPr>
          <p:spPr bwMode="auto">
            <a:xfrm>
              <a:off x="681551" y="543095"/>
              <a:ext cx="351722" cy="50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dirty="0">
                  <a:solidFill>
                    <a:srgbClr val="FFFFFF"/>
                  </a:solidFill>
                  <a:latin typeface="Impact" panose="020B0806030902050204" pitchFamily="34" charset="0"/>
                </a:rPr>
                <a:t>03</a:t>
              </a:r>
              <a:endParaRPr lang="zh-CN" altLang="en-US" sz="3600" dirty="0">
                <a:solidFill>
                  <a:srgbClr val="FFFFFF"/>
                </a:solidFill>
                <a:latin typeface="Impact" panose="020B0806030902050204" pitchFamily="34" charset="0"/>
              </a:endParaRPr>
            </a:p>
          </p:txBody>
        </p:sp>
      </p:grpSp>
      <p:grpSp>
        <p:nvGrpSpPr>
          <p:cNvPr id="26" name="组合 25"/>
          <p:cNvGrpSpPr/>
          <p:nvPr/>
        </p:nvGrpSpPr>
        <p:grpSpPr bwMode="auto">
          <a:xfrm>
            <a:off x="4688340" y="981522"/>
            <a:ext cx="3413131" cy="2047836"/>
            <a:chOff x="0" y="0"/>
            <a:chExt cx="1773781" cy="1609411"/>
          </a:xfrm>
        </p:grpSpPr>
        <p:grpSp>
          <p:nvGrpSpPr>
            <p:cNvPr id="27" name="组合 26"/>
            <p:cNvGrpSpPr/>
            <p:nvPr/>
          </p:nvGrpSpPr>
          <p:grpSpPr bwMode="auto">
            <a:xfrm>
              <a:off x="0" y="0"/>
              <a:ext cx="1773781" cy="1609411"/>
              <a:chOff x="0" y="0"/>
              <a:chExt cx="1773781" cy="1609411"/>
            </a:xfrm>
          </p:grpSpPr>
          <p:sp>
            <p:nvSpPr>
              <p:cNvPr id="29"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sp>
            <p:nvSpPr>
              <p:cNvPr id="30"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grpSp>
        <p:sp>
          <p:nvSpPr>
            <p:cNvPr id="28" name="TextBox 27"/>
            <p:cNvSpPr txBox="1">
              <a:spLocks noChangeArrowheads="1"/>
            </p:cNvSpPr>
            <p:nvPr/>
          </p:nvSpPr>
          <p:spPr bwMode="auto">
            <a:xfrm>
              <a:off x="681551" y="543095"/>
              <a:ext cx="345058" cy="50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dirty="0">
                  <a:solidFill>
                    <a:srgbClr val="FFFFFF"/>
                  </a:solidFill>
                  <a:latin typeface="Impact" panose="020B0806030902050204" pitchFamily="34" charset="0"/>
                </a:rPr>
                <a:t>02</a:t>
              </a:r>
              <a:endParaRPr lang="zh-CN" altLang="en-US" sz="3600" dirty="0">
                <a:solidFill>
                  <a:srgbClr val="FFFFFF"/>
                </a:solidFill>
                <a:latin typeface="Impact" panose="020B0806030902050204" pitchFamily="34" charset="0"/>
              </a:endParaRPr>
            </a:p>
          </p:txBody>
        </p:sp>
      </p:grpSp>
      <p:grpSp>
        <p:nvGrpSpPr>
          <p:cNvPr id="31" name="组合 31"/>
          <p:cNvGrpSpPr/>
          <p:nvPr/>
        </p:nvGrpSpPr>
        <p:grpSpPr bwMode="auto">
          <a:xfrm>
            <a:off x="2350790" y="981522"/>
            <a:ext cx="3416186" cy="2047836"/>
            <a:chOff x="0" y="0"/>
            <a:chExt cx="1773781" cy="1609411"/>
          </a:xfrm>
        </p:grpSpPr>
        <p:grpSp>
          <p:nvGrpSpPr>
            <p:cNvPr id="32" name="组合 32"/>
            <p:cNvGrpSpPr/>
            <p:nvPr/>
          </p:nvGrpSpPr>
          <p:grpSpPr bwMode="auto">
            <a:xfrm>
              <a:off x="0" y="0"/>
              <a:ext cx="1773781" cy="1609411"/>
              <a:chOff x="0" y="0"/>
              <a:chExt cx="1773781" cy="1609411"/>
            </a:xfrm>
          </p:grpSpPr>
          <p:sp>
            <p:nvSpPr>
              <p:cNvPr id="34"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sp>
            <p:nvSpPr>
              <p:cNvPr id="35"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grpSp>
        <p:sp>
          <p:nvSpPr>
            <p:cNvPr id="33" name="TextBox 33"/>
            <p:cNvSpPr txBox="1">
              <a:spLocks noChangeArrowheads="1"/>
            </p:cNvSpPr>
            <p:nvPr/>
          </p:nvSpPr>
          <p:spPr bwMode="auto">
            <a:xfrm>
              <a:off x="681551" y="543095"/>
              <a:ext cx="315618" cy="50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dirty="0">
                  <a:solidFill>
                    <a:srgbClr val="FFFFFF"/>
                  </a:solidFill>
                  <a:latin typeface="Impact" panose="020B0806030902050204" pitchFamily="34" charset="0"/>
                </a:rPr>
                <a:t>01</a:t>
              </a:r>
              <a:endParaRPr lang="zh-CN" altLang="en-US" sz="3600" dirty="0">
                <a:solidFill>
                  <a:srgbClr val="FFFFFF"/>
                </a:solidFill>
                <a:latin typeface="Impact" panose="020B0806030902050204" pitchFamily="34" charset="0"/>
              </a:endParaRPr>
            </a:p>
          </p:txBody>
        </p:sp>
      </p:grpSp>
      <p:cxnSp>
        <p:nvCxnSpPr>
          <p:cNvPr id="36" name="直接连接符 38"/>
          <p:cNvCxnSpPr>
            <a:cxnSpLocks noChangeShapeType="1"/>
          </p:cNvCxnSpPr>
          <p:nvPr/>
        </p:nvCxnSpPr>
        <p:spPr bwMode="auto">
          <a:xfrm flipV="1">
            <a:off x="2998862" y="2603747"/>
            <a:ext cx="0" cy="1112778"/>
          </a:xfrm>
          <a:prstGeom prst="line">
            <a:avLst/>
          </a:prstGeom>
          <a:noFill/>
          <a:ln w="6350">
            <a:solidFill>
              <a:srgbClr val="0070C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13" name="矩形 12"/>
          <p:cNvSpPr/>
          <p:nvPr/>
        </p:nvSpPr>
        <p:spPr>
          <a:xfrm>
            <a:off x="3047999" y="3081948"/>
            <a:ext cx="5585741" cy="707886"/>
          </a:xfrm>
          <a:prstGeom prst="rect">
            <a:avLst/>
          </a:prstGeom>
        </p:spPr>
        <p:txBody>
          <a:bodyPr wrap="square">
            <a:spAutoFit/>
          </a:bodyPr>
          <a:lstStyle/>
          <a:p>
            <a:r>
              <a:rPr lang="zh-CN" altLang="en-US" sz="2000" b="1" dirty="0" smtClean="0">
                <a:latin typeface="华文楷体" panose="02010600040101010101" pitchFamily="2" charset="-122"/>
                <a:ea typeface="华文楷体" panose="02010600040101010101" pitchFamily="2" charset="-122"/>
              </a:rPr>
              <a:t>交易所对</a:t>
            </a:r>
            <a:r>
              <a:rPr lang="zh-CN" altLang="en-US" sz="2000" b="1" dirty="0">
                <a:latin typeface="华文楷体" panose="02010600040101010101" pitchFamily="2" charset="-122"/>
                <a:ea typeface="华文楷体" panose="02010600040101010101" pitchFamily="2" charset="-122"/>
              </a:rPr>
              <a:t>第一次、第二次、第三次异常交易达标分别有不同处置措施。</a:t>
            </a:r>
            <a:endParaRPr lang="zh-CN" altLang="en-US" sz="2000" b="1" dirty="0">
              <a:latin typeface="华文楷体" panose="02010600040101010101" pitchFamily="2" charset="-122"/>
              <a:ea typeface="华文楷体" panose="02010600040101010101" pitchFamily="2" charset="-122"/>
            </a:endParaRPr>
          </a:p>
        </p:txBody>
      </p:sp>
      <p:sp>
        <p:nvSpPr>
          <p:cNvPr id="2" name="标题 1"/>
          <p:cNvSpPr>
            <a:spLocks noGrp="1"/>
          </p:cNvSpPr>
          <p:nvPr>
            <p:ph type="title"/>
          </p:nvPr>
        </p:nvSpPr>
        <p:spPr/>
        <p:txBody>
          <a:bodyPr/>
          <a:lstStyle/>
          <a:p>
            <a:r>
              <a:rPr lang="zh-CN" altLang="en-US" dirty="0" smtClean="0"/>
              <a:t>异常交易管理</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椭圆 48"/>
          <p:cNvSpPr/>
          <p:nvPr/>
        </p:nvSpPr>
        <p:spPr>
          <a:xfrm>
            <a:off x="550590" y="837506"/>
            <a:ext cx="1209492" cy="907447"/>
          </a:xfrm>
          <a:prstGeom prst="ellipse">
            <a:avLst/>
          </a:prstGeom>
          <a:solidFill>
            <a:srgbClr val="0070C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r>
              <a:rPr lang="en-US" altLang="zh-CN" sz="3800" b="1" dirty="0">
                <a:latin typeface="华文楷体" panose="02010600040101010101" pitchFamily="2" charset="-122"/>
                <a:ea typeface="华文楷体" panose="02010600040101010101" pitchFamily="2" charset="-122"/>
              </a:rPr>
              <a:t>01</a:t>
            </a:r>
            <a:endParaRPr lang="zh-CN" altLang="en-US" sz="3800" b="1" dirty="0">
              <a:latin typeface="华文楷体" panose="02010600040101010101" pitchFamily="2" charset="-122"/>
              <a:ea typeface="华文楷体" panose="02010600040101010101" pitchFamily="2" charset="-122"/>
            </a:endParaRPr>
          </a:p>
        </p:txBody>
      </p:sp>
      <p:sp>
        <p:nvSpPr>
          <p:cNvPr id="50" name="椭圆 49"/>
          <p:cNvSpPr/>
          <p:nvPr/>
        </p:nvSpPr>
        <p:spPr>
          <a:xfrm>
            <a:off x="550590" y="2226234"/>
            <a:ext cx="1209492" cy="907447"/>
          </a:xfrm>
          <a:prstGeom prst="ellipse">
            <a:avLst/>
          </a:prstGeom>
          <a:solidFill>
            <a:srgbClr val="0070C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r>
              <a:rPr lang="en-US" altLang="zh-CN" sz="3800" b="1" dirty="0">
                <a:latin typeface="华文楷体" panose="02010600040101010101" pitchFamily="2" charset="-122"/>
                <a:ea typeface="华文楷体" panose="02010600040101010101" pitchFamily="2" charset="-122"/>
              </a:rPr>
              <a:t>02</a:t>
            </a:r>
            <a:endParaRPr lang="zh-CN" altLang="en-US" sz="3800" b="1" dirty="0">
              <a:latin typeface="华文楷体" panose="02010600040101010101" pitchFamily="2" charset="-122"/>
              <a:ea typeface="华文楷体" panose="02010600040101010101" pitchFamily="2" charset="-122"/>
            </a:endParaRPr>
          </a:p>
        </p:txBody>
      </p:sp>
      <p:sp>
        <p:nvSpPr>
          <p:cNvPr id="51" name="椭圆 50"/>
          <p:cNvSpPr/>
          <p:nvPr/>
        </p:nvSpPr>
        <p:spPr>
          <a:xfrm>
            <a:off x="3809489" y="3216583"/>
            <a:ext cx="1209492" cy="907447"/>
          </a:xfrm>
          <a:prstGeom prst="ellipse">
            <a:avLst/>
          </a:prstGeom>
          <a:solidFill>
            <a:srgbClr val="0070C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r>
              <a:rPr lang="en-US" altLang="zh-CN" sz="3800" b="1" dirty="0">
                <a:latin typeface="华文楷体" panose="02010600040101010101" pitchFamily="2" charset="-122"/>
                <a:ea typeface="华文楷体" panose="02010600040101010101" pitchFamily="2" charset="-122"/>
              </a:rPr>
              <a:t>03</a:t>
            </a:r>
            <a:endParaRPr lang="zh-CN" altLang="en-US" sz="3800" b="1" dirty="0">
              <a:latin typeface="华文楷体" panose="02010600040101010101" pitchFamily="2" charset="-122"/>
              <a:ea typeface="华文楷体" panose="02010600040101010101" pitchFamily="2" charset="-122"/>
            </a:endParaRPr>
          </a:p>
        </p:txBody>
      </p:sp>
      <p:sp>
        <p:nvSpPr>
          <p:cNvPr id="52" name="椭圆 51"/>
          <p:cNvSpPr/>
          <p:nvPr/>
        </p:nvSpPr>
        <p:spPr>
          <a:xfrm>
            <a:off x="3809489" y="4437231"/>
            <a:ext cx="1209492" cy="907447"/>
          </a:xfrm>
          <a:prstGeom prst="ellipse">
            <a:avLst/>
          </a:prstGeom>
          <a:solidFill>
            <a:srgbClr val="0070C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r>
              <a:rPr lang="en-US" altLang="zh-CN" sz="3800" b="1" dirty="0">
                <a:latin typeface="华文楷体" panose="02010600040101010101" pitchFamily="2" charset="-122"/>
                <a:ea typeface="华文楷体" panose="02010600040101010101" pitchFamily="2" charset="-122"/>
              </a:rPr>
              <a:t>04</a:t>
            </a:r>
            <a:endParaRPr lang="zh-CN" altLang="en-US" sz="3800" b="1" dirty="0">
              <a:latin typeface="华文楷体" panose="02010600040101010101" pitchFamily="2" charset="-122"/>
              <a:ea typeface="华文楷体" panose="02010600040101010101" pitchFamily="2" charset="-122"/>
            </a:endParaRPr>
          </a:p>
        </p:txBody>
      </p:sp>
      <p:grpSp>
        <p:nvGrpSpPr>
          <p:cNvPr id="3" name="组 10"/>
          <p:cNvGrpSpPr/>
          <p:nvPr/>
        </p:nvGrpSpPr>
        <p:grpSpPr>
          <a:xfrm>
            <a:off x="1972210" y="693492"/>
            <a:ext cx="5779180" cy="1558951"/>
            <a:chOff x="247498" y="2041373"/>
            <a:chExt cx="2875287" cy="1168939"/>
          </a:xfrm>
        </p:grpSpPr>
        <p:sp>
          <p:nvSpPr>
            <p:cNvPr id="54" name="文本框 26"/>
            <p:cNvSpPr txBox="1"/>
            <p:nvPr/>
          </p:nvSpPr>
          <p:spPr>
            <a:xfrm>
              <a:off x="247498" y="2331046"/>
              <a:ext cx="2875287" cy="8792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450975">
                <a:lnSpc>
                  <a:spcPct val="130000"/>
                </a:lnSpc>
                <a:defRPr/>
              </a:pPr>
              <a:r>
                <a:rPr kumimoji="1" lang="en-US" altLang="zh-CN" kern="0" dirty="0">
                  <a:solidFill>
                    <a:srgbClr val="002776"/>
                  </a:solidFill>
                  <a:latin typeface="华文楷体" panose="02010600040101010101" pitchFamily="2" charset="-122"/>
                  <a:ea typeface="华文楷体" panose="02010600040101010101" pitchFamily="2" charset="-122"/>
                </a:rPr>
                <a:t>《</a:t>
              </a:r>
              <a:r>
                <a:rPr kumimoji="1" lang="zh-CN" altLang="en-US" kern="0" dirty="0" smtClean="0">
                  <a:solidFill>
                    <a:srgbClr val="002776"/>
                  </a:solidFill>
                  <a:latin typeface="华文楷体" panose="02010600040101010101" pitchFamily="2" charset="-122"/>
                  <a:ea typeface="华文楷体" panose="02010600040101010101" pitchFamily="2" charset="-122"/>
                </a:rPr>
                <a:t>关于</a:t>
              </a:r>
              <a:r>
                <a:rPr kumimoji="1" lang="en-US" altLang="zh-CN" kern="0" dirty="0" smtClean="0">
                  <a:solidFill>
                    <a:srgbClr val="002776"/>
                  </a:solidFill>
                  <a:latin typeface="华文楷体" panose="02010600040101010101" pitchFamily="2" charset="-122"/>
                  <a:ea typeface="华文楷体" panose="02010600040101010101" pitchFamily="2" charset="-122"/>
                </a:rPr>
                <a:t>&lt;</a:t>
              </a:r>
              <a:r>
                <a:rPr kumimoji="1" lang="zh-CN" altLang="en-US" kern="0" dirty="0" smtClean="0">
                  <a:solidFill>
                    <a:srgbClr val="002776"/>
                  </a:solidFill>
                  <a:latin typeface="华文楷体" panose="02010600040101010101" pitchFamily="2" charset="-122"/>
                  <a:ea typeface="华文楷体" panose="02010600040101010101" pitchFamily="2" charset="-122"/>
                </a:rPr>
                <a:t>大连商品交易所</a:t>
              </a:r>
              <a:r>
                <a:rPr kumimoji="1" lang="zh-CN" altLang="en-US" kern="0" dirty="0">
                  <a:solidFill>
                    <a:srgbClr val="002776"/>
                  </a:solidFill>
                  <a:latin typeface="华文楷体" panose="02010600040101010101" pitchFamily="2" charset="-122"/>
                  <a:ea typeface="华文楷体" panose="02010600040101010101" pitchFamily="2" charset="-122"/>
                </a:rPr>
                <a:t>异常交易管理办法（试行</a:t>
              </a:r>
              <a:r>
                <a:rPr kumimoji="1" lang="zh-CN" altLang="en-US" kern="0" dirty="0" smtClean="0">
                  <a:solidFill>
                    <a:srgbClr val="002776"/>
                  </a:solidFill>
                  <a:latin typeface="华文楷体" panose="02010600040101010101" pitchFamily="2" charset="-122"/>
                  <a:ea typeface="华文楷体" panose="02010600040101010101" pitchFamily="2" charset="-122"/>
                </a:rPr>
                <a:t>）</a:t>
              </a:r>
              <a:r>
                <a:rPr kumimoji="1" lang="en-US" altLang="zh-CN" kern="0" dirty="0" smtClean="0">
                  <a:solidFill>
                    <a:srgbClr val="002776"/>
                  </a:solidFill>
                  <a:latin typeface="华文楷体" panose="02010600040101010101" pitchFamily="2" charset="-122"/>
                  <a:ea typeface="华文楷体" panose="02010600040101010101" pitchFamily="2" charset="-122"/>
                </a:rPr>
                <a:t>&gt;</a:t>
              </a:r>
              <a:r>
                <a:rPr kumimoji="1" lang="zh-CN" altLang="en-US" kern="0" dirty="0" smtClean="0">
                  <a:solidFill>
                    <a:srgbClr val="002776"/>
                  </a:solidFill>
                  <a:latin typeface="华文楷体" panose="02010600040101010101" pitchFamily="2" charset="-122"/>
                  <a:ea typeface="华文楷体" panose="02010600040101010101" pitchFamily="2" charset="-122"/>
                </a:rPr>
                <a:t>有关</a:t>
              </a:r>
              <a:r>
                <a:rPr kumimoji="1" lang="zh-CN" altLang="en-US" kern="0" dirty="0">
                  <a:solidFill>
                    <a:srgbClr val="002776"/>
                  </a:solidFill>
                  <a:latin typeface="华文楷体" panose="02010600040101010101" pitchFamily="2" charset="-122"/>
                  <a:ea typeface="华文楷体" panose="02010600040101010101" pitchFamily="2" charset="-122"/>
                </a:rPr>
                <a:t>实际控制关系账户监管标准的</a:t>
              </a:r>
              <a:r>
                <a:rPr kumimoji="1" lang="zh-CN" altLang="en-US" kern="0" dirty="0" smtClean="0">
                  <a:solidFill>
                    <a:srgbClr val="002776"/>
                  </a:solidFill>
                  <a:latin typeface="华文楷体" panose="02010600040101010101" pitchFamily="2" charset="-122"/>
                  <a:ea typeface="华文楷体" panose="02010600040101010101" pitchFamily="2" charset="-122"/>
                </a:rPr>
                <a:t>通知</a:t>
              </a:r>
              <a:r>
                <a:rPr kumimoji="1" lang="en-US" altLang="zh-CN" kern="0" dirty="0" smtClean="0">
                  <a:solidFill>
                    <a:srgbClr val="002776"/>
                  </a:solidFill>
                  <a:latin typeface="华文楷体" panose="02010600040101010101" pitchFamily="2" charset="-122"/>
                  <a:ea typeface="华文楷体" panose="02010600040101010101" pitchFamily="2" charset="-122"/>
                </a:rPr>
                <a:t>》</a:t>
              </a:r>
              <a:r>
                <a:rPr kumimoji="1" lang="zh-CN" altLang="en-US" kern="0" dirty="0" smtClean="0">
                  <a:solidFill>
                    <a:srgbClr val="002776"/>
                  </a:solidFill>
                  <a:latin typeface="华文楷体" panose="02010600040101010101" pitchFamily="2" charset="-122"/>
                  <a:ea typeface="华文楷体" panose="02010600040101010101" pitchFamily="2" charset="-122"/>
                </a:rPr>
                <a:t>和</a:t>
              </a:r>
              <a:r>
                <a:rPr kumimoji="1" lang="en-US" altLang="zh-CN" kern="0" dirty="0">
                  <a:solidFill>
                    <a:srgbClr val="002776"/>
                  </a:solidFill>
                  <a:latin typeface="华文楷体" panose="02010600040101010101" pitchFamily="2" charset="-122"/>
                  <a:ea typeface="华文楷体" panose="02010600040101010101" pitchFamily="2" charset="-122"/>
                </a:rPr>
                <a:t>《</a:t>
              </a:r>
              <a:r>
                <a:rPr kumimoji="1" lang="zh-CN" altLang="en-US" kern="0" dirty="0" smtClean="0">
                  <a:solidFill>
                    <a:srgbClr val="002776"/>
                  </a:solidFill>
                  <a:latin typeface="华文楷体" panose="02010600040101010101" pitchFamily="2" charset="-122"/>
                  <a:ea typeface="华文楷体" panose="02010600040101010101" pitchFamily="2" charset="-122"/>
                </a:rPr>
                <a:t>关于</a:t>
              </a:r>
              <a:r>
                <a:rPr kumimoji="1" lang="zh-CN" altLang="en-US" kern="0" dirty="0">
                  <a:solidFill>
                    <a:srgbClr val="002776"/>
                  </a:solidFill>
                  <a:latin typeface="华文楷体" panose="02010600040101010101" pitchFamily="2" charset="-122"/>
                  <a:ea typeface="华文楷体" panose="02010600040101010101" pitchFamily="2" charset="-122"/>
                </a:rPr>
                <a:t>实际控制关系账户投机持仓合并计算相关规则的</a:t>
              </a:r>
              <a:r>
                <a:rPr kumimoji="1" lang="zh-CN" altLang="en-US" kern="0" dirty="0" smtClean="0">
                  <a:solidFill>
                    <a:srgbClr val="002776"/>
                  </a:solidFill>
                  <a:latin typeface="华文楷体" panose="02010600040101010101" pitchFamily="2" charset="-122"/>
                  <a:ea typeface="华文楷体" panose="02010600040101010101" pitchFamily="2" charset="-122"/>
                </a:rPr>
                <a:t>通知</a:t>
              </a:r>
              <a:r>
                <a:rPr kumimoji="1" lang="en-US" altLang="zh-CN" kern="0" dirty="0" smtClean="0">
                  <a:solidFill>
                    <a:srgbClr val="002776"/>
                  </a:solidFill>
                  <a:latin typeface="华文楷体" panose="02010600040101010101" pitchFamily="2" charset="-122"/>
                  <a:ea typeface="华文楷体" panose="02010600040101010101" pitchFamily="2" charset="-122"/>
                </a:rPr>
                <a:t>》</a:t>
              </a:r>
              <a:endParaRPr kumimoji="1" lang="zh-CN" altLang="en-US" kern="0" dirty="0">
                <a:solidFill>
                  <a:srgbClr val="002776"/>
                </a:solidFill>
                <a:latin typeface="华文楷体" panose="02010600040101010101" pitchFamily="2" charset="-122"/>
                <a:ea typeface="华文楷体" panose="02010600040101010101" pitchFamily="2" charset="-122"/>
              </a:endParaRPr>
            </a:p>
          </p:txBody>
        </p:sp>
        <p:sp>
          <p:nvSpPr>
            <p:cNvPr id="55" name="矩形 54"/>
            <p:cNvSpPr/>
            <p:nvPr/>
          </p:nvSpPr>
          <p:spPr>
            <a:xfrm>
              <a:off x="247498" y="2041373"/>
              <a:ext cx="1039210" cy="347802"/>
            </a:xfrm>
            <a:prstGeom prst="rect">
              <a:avLst/>
            </a:prstGeom>
          </p:spPr>
          <p:txBody>
            <a:bodyPr wrap="none">
              <a:spAutoFit/>
            </a:bodyPr>
            <a:lstStyle/>
            <a:p>
              <a:pPr defTabSz="1450975">
                <a:lnSpc>
                  <a:spcPct val="130000"/>
                </a:lnSpc>
                <a:defRPr/>
              </a:pPr>
              <a:r>
                <a:rPr lang="en-US" altLang="zh-CN" sz="2000" b="1" dirty="0">
                  <a:latin typeface="华文楷体" panose="02010600040101010101" pitchFamily="2" charset="-122"/>
                  <a:ea typeface="华文楷体" panose="02010600040101010101" pitchFamily="2" charset="-122"/>
                  <a:sym typeface="微软雅黑" panose="020B0503020204020204" pitchFamily="34" charset="-122"/>
                </a:rPr>
                <a:t>2011</a:t>
              </a:r>
              <a:r>
                <a:rPr lang="zh-CN" altLang="en-US" sz="2000" b="1" dirty="0">
                  <a:latin typeface="华文楷体" panose="02010600040101010101" pitchFamily="2" charset="-122"/>
                  <a:ea typeface="华文楷体" panose="02010600040101010101" pitchFamily="2" charset="-122"/>
                  <a:sym typeface="微软雅黑" panose="020B0503020204020204" pitchFamily="34" charset="-122"/>
                </a:rPr>
                <a:t>年开始实施</a:t>
              </a:r>
              <a:endParaRPr lang="en-US" altLang="zh-CN" sz="2000" b="1" kern="0" dirty="0">
                <a:solidFill>
                  <a:schemeClr val="tx1">
                    <a:lumMod val="75000"/>
                    <a:lumOff val="25000"/>
                  </a:schemeClr>
                </a:solidFill>
                <a:latin typeface="华文楷体" panose="02010600040101010101" pitchFamily="2" charset="-122"/>
                <a:ea typeface="华文楷体" panose="02010600040101010101" pitchFamily="2" charset="-122"/>
              </a:endParaRPr>
            </a:p>
          </p:txBody>
        </p:sp>
      </p:grpSp>
      <p:grpSp>
        <p:nvGrpSpPr>
          <p:cNvPr id="4" name="组 13"/>
          <p:cNvGrpSpPr/>
          <p:nvPr/>
        </p:nvGrpSpPr>
        <p:grpSpPr>
          <a:xfrm>
            <a:off x="1972212" y="2247682"/>
            <a:ext cx="5779178" cy="1270086"/>
            <a:chOff x="247498" y="2041376"/>
            <a:chExt cx="3032066" cy="952342"/>
          </a:xfrm>
        </p:grpSpPr>
        <p:sp>
          <p:nvSpPr>
            <p:cNvPr id="57" name="文本框 29"/>
            <p:cNvSpPr txBox="1"/>
            <p:nvPr/>
          </p:nvSpPr>
          <p:spPr>
            <a:xfrm>
              <a:off x="247498" y="2331047"/>
              <a:ext cx="3032066" cy="6626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kumimoji="1" lang="zh-CN" altLang="en-US" kern="0" dirty="0">
                  <a:solidFill>
                    <a:srgbClr val="002776"/>
                  </a:solidFill>
                  <a:latin typeface="华文楷体" panose="02010600040101010101" pitchFamily="2" charset="-122"/>
                  <a:ea typeface="华文楷体" panose="02010600040101010101" pitchFamily="2" charset="-122"/>
                  <a:sym typeface="微软雅黑" panose="020B0503020204020204" pitchFamily="34" charset="-122"/>
                </a:rPr>
                <a:t>要求符合认定标准的实际控制关系的账户主动申报实际控制关系</a:t>
              </a:r>
              <a:endParaRPr kumimoji="1" lang="en-US" altLang="zh-CN" kern="0" dirty="0">
                <a:solidFill>
                  <a:srgbClr val="002776"/>
                </a:solidFill>
                <a:latin typeface="华文楷体" panose="02010600040101010101" pitchFamily="2" charset="-122"/>
                <a:ea typeface="华文楷体" panose="02010600040101010101" pitchFamily="2" charset="-122"/>
                <a:sym typeface="微软雅黑" panose="020B0503020204020204" pitchFamily="34" charset="-122"/>
              </a:endParaRPr>
            </a:p>
          </p:txBody>
        </p:sp>
        <p:sp>
          <p:nvSpPr>
            <p:cNvPr id="58" name="矩形 57"/>
            <p:cNvSpPr/>
            <p:nvPr/>
          </p:nvSpPr>
          <p:spPr>
            <a:xfrm>
              <a:off x="247498" y="2041376"/>
              <a:ext cx="904266" cy="347802"/>
            </a:xfrm>
            <a:prstGeom prst="rect">
              <a:avLst/>
            </a:prstGeom>
          </p:spPr>
          <p:txBody>
            <a:bodyPr wrap="none">
              <a:spAutoFit/>
            </a:bodyPr>
            <a:lstStyle/>
            <a:p>
              <a:pPr defTabSz="1450975">
                <a:lnSpc>
                  <a:spcPct val="130000"/>
                </a:lnSpc>
                <a:defRPr/>
              </a:pPr>
              <a:r>
                <a:rPr lang="zh-CN" altLang="en-US" sz="2000" b="1" dirty="0">
                  <a:latin typeface="华文楷体" panose="02010600040101010101" pitchFamily="2" charset="-122"/>
                  <a:ea typeface="华文楷体" panose="02010600040101010101" pitchFamily="2" charset="-122"/>
                  <a:sym typeface="微软雅黑" panose="020B0503020204020204" pitchFamily="34" charset="-122"/>
                </a:rPr>
                <a:t>实行报备管理</a:t>
              </a:r>
              <a:endParaRPr lang="en-US" altLang="zh-CN" sz="2000" b="1" dirty="0">
                <a:latin typeface="华文楷体" panose="02010600040101010101" pitchFamily="2" charset="-122"/>
                <a:ea typeface="华文楷体" panose="02010600040101010101" pitchFamily="2" charset="-122"/>
                <a:sym typeface="微软雅黑" panose="020B0503020204020204" pitchFamily="34" charset="-122"/>
              </a:endParaRPr>
            </a:p>
          </p:txBody>
        </p:sp>
      </p:grpSp>
      <p:grpSp>
        <p:nvGrpSpPr>
          <p:cNvPr id="5" name="组 16"/>
          <p:cNvGrpSpPr/>
          <p:nvPr/>
        </p:nvGrpSpPr>
        <p:grpSpPr>
          <a:xfrm>
            <a:off x="5231111" y="3213771"/>
            <a:ext cx="5389638" cy="854589"/>
            <a:chOff x="247498" y="2041376"/>
            <a:chExt cx="3032066" cy="640792"/>
          </a:xfrm>
        </p:grpSpPr>
        <p:sp>
          <p:nvSpPr>
            <p:cNvPr id="60" name="文本框 32"/>
            <p:cNvSpPr txBox="1"/>
            <p:nvPr/>
          </p:nvSpPr>
          <p:spPr>
            <a:xfrm>
              <a:off x="247498" y="2331047"/>
              <a:ext cx="3032066" cy="35112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kumimoji="1" lang="zh-CN" altLang="en-US" kern="0" dirty="0">
                  <a:solidFill>
                    <a:srgbClr val="002776"/>
                  </a:solidFill>
                  <a:latin typeface="华文楷体" panose="02010600040101010101" pitchFamily="2" charset="-122"/>
                  <a:ea typeface="华文楷体" panose="02010600040101010101" pitchFamily="2" charset="-122"/>
                  <a:sym typeface="微软雅黑" panose="020B0503020204020204" pitchFamily="34" charset="-122"/>
                </a:rPr>
                <a:t>对于实际控制关系账户持仓进行合并计算</a:t>
              </a:r>
              <a:endParaRPr kumimoji="1" lang="en-US" altLang="zh-CN" kern="0" dirty="0">
                <a:solidFill>
                  <a:srgbClr val="002776"/>
                </a:solidFill>
                <a:latin typeface="华文楷体" panose="02010600040101010101" pitchFamily="2" charset="-122"/>
                <a:ea typeface="华文楷体" panose="02010600040101010101" pitchFamily="2" charset="-122"/>
                <a:sym typeface="微软雅黑" panose="020B0503020204020204" pitchFamily="34" charset="-122"/>
              </a:endParaRPr>
            </a:p>
          </p:txBody>
        </p:sp>
        <p:sp>
          <p:nvSpPr>
            <p:cNvPr id="61" name="矩形 60"/>
            <p:cNvSpPr/>
            <p:nvPr/>
          </p:nvSpPr>
          <p:spPr>
            <a:xfrm>
              <a:off x="247498" y="2041376"/>
              <a:ext cx="969623" cy="347803"/>
            </a:xfrm>
            <a:prstGeom prst="rect">
              <a:avLst/>
            </a:prstGeom>
          </p:spPr>
          <p:txBody>
            <a:bodyPr wrap="none">
              <a:spAutoFit/>
            </a:bodyPr>
            <a:lstStyle/>
            <a:p>
              <a:pPr defTabSz="1450975">
                <a:lnSpc>
                  <a:spcPct val="130000"/>
                </a:lnSpc>
                <a:defRPr/>
              </a:pPr>
              <a:r>
                <a:rPr lang="zh-CN" altLang="en-US" sz="2000" b="1" dirty="0">
                  <a:latin typeface="华文楷体" panose="02010600040101010101" pitchFamily="2" charset="-122"/>
                  <a:ea typeface="华文楷体" panose="02010600040101010101" pitchFamily="2" charset="-122"/>
                  <a:sym typeface="微软雅黑" panose="020B0503020204020204" pitchFamily="34" charset="-122"/>
                </a:rPr>
                <a:t>合并限仓管理</a:t>
              </a:r>
              <a:endParaRPr lang="en-US" altLang="zh-CN" sz="2000" b="1" dirty="0">
                <a:latin typeface="华文楷体" panose="02010600040101010101" pitchFamily="2" charset="-122"/>
                <a:ea typeface="华文楷体" panose="02010600040101010101" pitchFamily="2" charset="-122"/>
                <a:sym typeface="微软雅黑" panose="020B0503020204020204" pitchFamily="34" charset="-122"/>
              </a:endParaRPr>
            </a:p>
          </p:txBody>
        </p:sp>
      </p:grpSp>
      <p:grpSp>
        <p:nvGrpSpPr>
          <p:cNvPr id="6" name="组 19"/>
          <p:cNvGrpSpPr/>
          <p:nvPr/>
        </p:nvGrpSpPr>
        <p:grpSpPr>
          <a:xfrm>
            <a:off x="5231110" y="4320283"/>
            <a:ext cx="5976663" cy="1309652"/>
            <a:chOff x="247498" y="2041376"/>
            <a:chExt cx="3032066" cy="982011"/>
          </a:xfrm>
        </p:grpSpPr>
        <p:sp>
          <p:nvSpPr>
            <p:cNvPr id="63" name="文本框 35"/>
            <p:cNvSpPr txBox="1"/>
            <p:nvPr/>
          </p:nvSpPr>
          <p:spPr>
            <a:xfrm>
              <a:off x="247498" y="2331050"/>
              <a:ext cx="3032066" cy="69233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kumimoji="1" lang="zh-CN" altLang="en-US" kern="0" dirty="0">
                  <a:solidFill>
                    <a:srgbClr val="002776"/>
                  </a:solidFill>
                  <a:latin typeface="华文楷体" panose="02010600040101010101" pitchFamily="2" charset="-122"/>
                  <a:ea typeface="华文楷体" panose="02010600040101010101" pitchFamily="2" charset="-122"/>
                  <a:sym typeface="微软雅黑" panose="020B0503020204020204" pitchFamily="34" charset="-122"/>
                </a:rPr>
                <a:t>对于超仓达标的行为根据</a:t>
              </a:r>
              <a:r>
                <a:rPr kumimoji="1" lang="en-US" altLang="zh-CN" kern="0" dirty="0" smtClean="0">
                  <a:solidFill>
                    <a:srgbClr val="002776"/>
                  </a:solidFill>
                  <a:latin typeface="华文楷体" panose="02010600040101010101" pitchFamily="2" charset="-122"/>
                  <a:ea typeface="华文楷体" panose="02010600040101010101" pitchFamily="2" charset="-122"/>
                  <a:sym typeface="微软雅黑" panose="020B0503020204020204" pitchFamily="34" charset="-122"/>
                </a:rPr>
                <a:t>《&lt;</a:t>
              </a:r>
              <a:r>
                <a:rPr kumimoji="1" lang="zh-CN" altLang="en-US" kern="0" dirty="0" smtClean="0">
                  <a:solidFill>
                    <a:srgbClr val="002776"/>
                  </a:solidFill>
                  <a:latin typeface="华文楷体" panose="02010600040101010101" pitchFamily="2" charset="-122"/>
                  <a:ea typeface="华文楷体" panose="02010600040101010101" pitchFamily="2" charset="-122"/>
                  <a:sym typeface="微软雅黑" panose="020B0503020204020204" pitchFamily="34" charset="-122"/>
                </a:rPr>
                <a:t>大连商品交易所</a:t>
              </a:r>
              <a:r>
                <a:rPr kumimoji="1" lang="zh-CN" altLang="en-US" kern="0" dirty="0">
                  <a:solidFill>
                    <a:srgbClr val="002776"/>
                  </a:solidFill>
                  <a:latin typeface="华文楷体" panose="02010600040101010101" pitchFamily="2" charset="-122"/>
                  <a:ea typeface="华文楷体" panose="02010600040101010101" pitchFamily="2" charset="-122"/>
                  <a:sym typeface="微软雅黑" panose="020B0503020204020204" pitchFamily="34" charset="-122"/>
                </a:rPr>
                <a:t>异常交易管理办法（试行</a:t>
              </a:r>
              <a:r>
                <a:rPr kumimoji="1" lang="zh-CN" altLang="en-US" kern="0" dirty="0" smtClean="0">
                  <a:solidFill>
                    <a:srgbClr val="002776"/>
                  </a:solidFill>
                  <a:latin typeface="华文楷体" panose="02010600040101010101" pitchFamily="2" charset="-122"/>
                  <a:ea typeface="华文楷体" panose="02010600040101010101" pitchFamily="2" charset="-122"/>
                  <a:sym typeface="微软雅黑" panose="020B0503020204020204" pitchFamily="34" charset="-122"/>
                </a:rPr>
                <a:t>）</a:t>
              </a:r>
              <a:r>
                <a:rPr kumimoji="1" lang="en-US" altLang="zh-CN" kern="0" dirty="0" smtClean="0">
                  <a:solidFill>
                    <a:srgbClr val="002776"/>
                  </a:solidFill>
                  <a:latin typeface="华文楷体" panose="02010600040101010101" pitchFamily="2" charset="-122"/>
                  <a:ea typeface="华文楷体" panose="02010600040101010101" pitchFamily="2" charset="-122"/>
                  <a:sym typeface="微软雅黑" panose="020B0503020204020204" pitchFamily="34" charset="-122"/>
                </a:rPr>
                <a:t>&gt;</a:t>
              </a:r>
              <a:r>
                <a:rPr kumimoji="1" lang="zh-CN" altLang="en-US" kern="0" dirty="0" smtClean="0">
                  <a:solidFill>
                    <a:srgbClr val="002776"/>
                  </a:solidFill>
                  <a:latin typeface="华文楷体" panose="02010600040101010101" pitchFamily="2" charset="-122"/>
                  <a:ea typeface="华文楷体" panose="02010600040101010101" pitchFamily="2" charset="-122"/>
                  <a:sym typeface="微软雅黑" panose="020B0503020204020204" pitchFamily="34" charset="-122"/>
                </a:rPr>
                <a:t>有关</a:t>
              </a:r>
              <a:r>
                <a:rPr kumimoji="1" lang="zh-CN" altLang="en-US" kern="0" dirty="0">
                  <a:solidFill>
                    <a:srgbClr val="002776"/>
                  </a:solidFill>
                  <a:latin typeface="华文楷体" panose="02010600040101010101" pitchFamily="2" charset="-122"/>
                  <a:ea typeface="华文楷体" panose="02010600040101010101" pitchFamily="2" charset="-122"/>
                  <a:sym typeface="微软雅黑" panose="020B0503020204020204" pitchFamily="34" charset="-122"/>
                </a:rPr>
                <a:t>监管标准及</a:t>
              </a:r>
              <a:r>
                <a:rPr kumimoji="1" lang="zh-CN" altLang="en-US" kern="0" dirty="0" smtClean="0">
                  <a:solidFill>
                    <a:srgbClr val="002776"/>
                  </a:solidFill>
                  <a:latin typeface="华文楷体" panose="02010600040101010101" pitchFamily="2" charset="-122"/>
                  <a:ea typeface="华文楷体" panose="02010600040101010101" pitchFamily="2" charset="-122"/>
                  <a:sym typeface="微软雅黑" panose="020B0503020204020204" pitchFamily="34" charset="-122"/>
                </a:rPr>
                <a:t>处理程序</a:t>
              </a:r>
              <a:r>
                <a:rPr kumimoji="1" lang="en-US" altLang="zh-CN" kern="0" dirty="0" smtClean="0">
                  <a:solidFill>
                    <a:srgbClr val="002776"/>
                  </a:solidFill>
                  <a:latin typeface="华文楷体" panose="02010600040101010101" pitchFamily="2" charset="-122"/>
                  <a:ea typeface="华文楷体" panose="02010600040101010101" pitchFamily="2" charset="-122"/>
                  <a:sym typeface="微软雅黑" panose="020B0503020204020204" pitchFamily="34" charset="-122"/>
                </a:rPr>
                <a:t>》</a:t>
              </a:r>
              <a:r>
                <a:rPr kumimoji="1" lang="zh-CN" altLang="en-US" kern="0" dirty="0" smtClean="0">
                  <a:solidFill>
                    <a:srgbClr val="002776"/>
                  </a:solidFill>
                  <a:latin typeface="华文楷体" panose="02010600040101010101" pitchFamily="2" charset="-122"/>
                  <a:ea typeface="华文楷体" panose="02010600040101010101" pitchFamily="2" charset="-122"/>
                  <a:sym typeface="微软雅黑" panose="020B0503020204020204" pitchFamily="34" charset="-122"/>
                </a:rPr>
                <a:t>处理</a:t>
              </a:r>
              <a:endParaRPr kumimoji="1" lang="zh-CN" altLang="en-US" kern="0" dirty="0">
                <a:solidFill>
                  <a:srgbClr val="002776"/>
                </a:solidFill>
                <a:latin typeface="华文楷体" panose="02010600040101010101" pitchFamily="2" charset="-122"/>
                <a:ea typeface="华文楷体" panose="02010600040101010101" pitchFamily="2" charset="-122"/>
                <a:sym typeface="微软雅黑" panose="020B0503020204020204" pitchFamily="34" charset="-122"/>
              </a:endParaRPr>
            </a:p>
          </p:txBody>
        </p:sp>
        <p:sp>
          <p:nvSpPr>
            <p:cNvPr id="64" name="矩形 63"/>
            <p:cNvSpPr/>
            <p:nvPr/>
          </p:nvSpPr>
          <p:spPr>
            <a:xfrm>
              <a:off x="247498" y="2041376"/>
              <a:ext cx="1835357" cy="347803"/>
            </a:xfrm>
            <a:prstGeom prst="rect">
              <a:avLst/>
            </a:prstGeom>
          </p:spPr>
          <p:txBody>
            <a:bodyPr wrap="none">
              <a:spAutoFit/>
            </a:bodyPr>
            <a:lstStyle/>
            <a:p>
              <a:pPr defTabSz="1450975">
                <a:lnSpc>
                  <a:spcPct val="130000"/>
                </a:lnSpc>
                <a:defRPr/>
              </a:pPr>
              <a:r>
                <a:rPr lang="zh-CN" altLang="en-US" sz="2000" b="1" dirty="0">
                  <a:latin typeface="华文楷体" panose="02010600040101010101" pitchFamily="2" charset="-122"/>
                  <a:ea typeface="华文楷体" panose="02010600040101010101" pitchFamily="2" charset="-122"/>
                  <a:sym typeface="微软雅黑" panose="020B0503020204020204" pitchFamily="34" charset="-122"/>
                </a:rPr>
                <a:t>实控超仓作为异常交易管理</a:t>
              </a:r>
              <a:endParaRPr lang="en-US" altLang="zh-CN" sz="2000" b="1" dirty="0">
                <a:latin typeface="华文楷体" panose="02010600040101010101" pitchFamily="2" charset="-122"/>
                <a:ea typeface="华文楷体" panose="02010600040101010101" pitchFamily="2" charset="-122"/>
                <a:sym typeface="微软雅黑" panose="020B0503020204020204" pitchFamily="34" charset="-122"/>
              </a:endParaRPr>
            </a:p>
          </p:txBody>
        </p:sp>
      </p:grpSp>
      <p:pic>
        <p:nvPicPr>
          <p:cNvPr id="85" name="Picture 2"/>
          <p:cNvPicPr>
            <a:picLocks noChangeAspect="1" noChangeArrowheads="1"/>
          </p:cNvPicPr>
          <p:nvPr/>
        </p:nvPicPr>
        <p:blipFill>
          <a:blip r:embed="rId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43478" y="837506"/>
            <a:ext cx="2253103"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内容占位符 2"/>
          <p:cNvSpPr txBox="1"/>
          <p:nvPr/>
        </p:nvSpPr>
        <p:spPr bwMode="auto">
          <a:xfrm>
            <a:off x="406574" y="5670368"/>
            <a:ext cx="11161240" cy="783762"/>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vert="horz" wrap="square" lIns="122805" tIns="61402" rIns="122805" bIns="61402" numCol="1" anchor="ctr" anchorCtr="0" compatLnSpc="1">
            <a:noAutofit/>
          </a:bodyPr>
          <a:lstStyle>
            <a:lvl1pPr marL="386080" indent="-386080" algn="l" defTabSz="1029970" rtl="0" eaLnBrk="0" fontAlgn="base" hangingPunct="0">
              <a:spcBef>
                <a:spcPct val="20000"/>
              </a:spcBef>
              <a:spcAft>
                <a:spcPct val="0"/>
              </a:spcAft>
              <a:buFont typeface="Arial" panose="020B0604020202020204" pitchFamily="34" charset="0"/>
              <a:buChar char="•"/>
              <a:defRPr sz="3600">
                <a:solidFill>
                  <a:schemeClr val="tx1"/>
                </a:solidFill>
                <a:latin typeface="+mn-lt"/>
                <a:ea typeface="+mn-ea"/>
                <a:cs typeface="+mn-cs"/>
                <a:sym typeface="Calibri" panose="020F0502020204030204" pitchFamily="34" charset="0"/>
              </a:defRPr>
            </a:lvl1pPr>
            <a:lvl2pPr marL="836930" indent="-322580" algn="l" defTabSz="102997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sym typeface="Calibri" panose="020F0502020204030204" pitchFamily="34" charset="0"/>
              </a:defRPr>
            </a:lvl2pPr>
            <a:lvl3pPr marL="1289050" indent="-257175" algn="l" defTabSz="1029970" rtl="0" eaLnBrk="0" fontAlgn="base" hangingPunct="0">
              <a:spcBef>
                <a:spcPct val="20000"/>
              </a:spcBef>
              <a:spcAft>
                <a:spcPct val="0"/>
              </a:spcAft>
              <a:buFont typeface="Arial" panose="020B0604020202020204" pitchFamily="34" charset="0"/>
              <a:buChar char="•"/>
              <a:defRPr sz="2700">
                <a:solidFill>
                  <a:schemeClr val="tx1"/>
                </a:solidFill>
                <a:latin typeface="+mn-lt"/>
                <a:ea typeface="+mn-ea"/>
                <a:sym typeface="Calibri" panose="020F0502020204030204" pitchFamily="34" charset="0"/>
              </a:defRPr>
            </a:lvl3pPr>
            <a:lvl4pPr marL="1805305" indent="-255905" algn="l" defTabSz="1029970" rtl="0" eaLnBrk="0" fontAlgn="base" hangingPunct="0">
              <a:spcBef>
                <a:spcPct val="20000"/>
              </a:spcBef>
              <a:spcAft>
                <a:spcPct val="0"/>
              </a:spcAft>
              <a:buFont typeface="Arial" panose="020B0604020202020204" pitchFamily="34" charset="0"/>
              <a:buChar char="–"/>
              <a:defRPr sz="2300">
                <a:solidFill>
                  <a:schemeClr val="tx1"/>
                </a:solidFill>
                <a:latin typeface="+mn-lt"/>
                <a:ea typeface="+mn-ea"/>
                <a:sym typeface="Calibri" panose="020F0502020204030204" pitchFamily="34" charset="0"/>
              </a:defRPr>
            </a:lvl4pPr>
            <a:lvl5pPr marL="2320925" indent="-257175" algn="l" defTabSz="1029970" rtl="0" eaLnBrk="0" fontAlgn="base" hangingPunct="0">
              <a:spcBef>
                <a:spcPct val="20000"/>
              </a:spcBef>
              <a:spcAft>
                <a:spcPct val="0"/>
              </a:spcAft>
              <a:buFont typeface="Arial" panose="020B0604020202020204" pitchFamily="34" charset="0"/>
              <a:buChar char="»"/>
              <a:defRPr sz="2300">
                <a:solidFill>
                  <a:schemeClr val="tx1"/>
                </a:solidFill>
                <a:latin typeface="+mn-lt"/>
                <a:ea typeface="+mn-ea"/>
                <a:sym typeface="Calibri" panose="020F0502020204030204" pitchFamily="34" charset="0"/>
              </a:defRPr>
            </a:lvl5pPr>
            <a:lvl6pPr marL="2778125" indent="-257175" algn="l" defTabSz="1029970" rtl="0" eaLnBrk="0" fontAlgn="base" hangingPunct="0">
              <a:spcBef>
                <a:spcPct val="20000"/>
              </a:spcBef>
              <a:spcAft>
                <a:spcPct val="0"/>
              </a:spcAft>
              <a:buFont typeface="Arial" panose="020B0604020202020204" pitchFamily="34" charset="0"/>
              <a:buChar char="»"/>
              <a:defRPr sz="2300">
                <a:solidFill>
                  <a:schemeClr val="tx1"/>
                </a:solidFill>
                <a:latin typeface="+mn-lt"/>
                <a:ea typeface="+mn-ea"/>
                <a:sym typeface="Calibri" panose="020F0502020204030204" pitchFamily="34" charset="0"/>
              </a:defRPr>
            </a:lvl6pPr>
            <a:lvl7pPr marL="3235325" indent="-257175" algn="l" defTabSz="1029970" rtl="0" eaLnBrk="0" fontAlgn="base" hangingPunct="0">
              <a:spcBef>
                <a:spcPct val="20000"/>
              </a:spcBef>
              <a:spcAft>
                <a:spcPct val="0"/>
              </a:spcAft>
              <a:buFont typeface="Arial" panose="020B0604020202020204" pitchFamily="34" charset="0"/>
              <a:buChar char="»"/>
              <a:defRPr sz="2300">
                <a:solidFill>
                  <a:schemeClr val="tx1"/>
                </a:solidFill>
                <a:latin typeface="+mn-lt"/>
                <a:ea typeface="+mn-ea"/>
                <a:sym typeface="Calibri" panose="020F0502020204030204" pitchFamily="34" charset="0"/>
              </a:defRPr>
            </a:lvl7pPr>
            <a:lvl8pPr marL="3692525" indent="-257175" algn="l" defTabSz="1029970" rtl="0" eaLnBrk="0" fontAlgn="base" hangingPunct="0">
              <a:spcBef>
                <a:spcPct val="20000"/>
              </a:spcBef>
              <a:spcAft>
                <a:spcPct val="0"/>
              </a:spcAft>
              <a:buFont typeface="Arial" panose="020B0604020202020204" pitchFamily="34" charset="0"/>
              <a:buChar char="»"/>
              <a:defRPr sz="2300">
                <a:solidFill>
                  <a:schemeClr val="tx1"/>
                </a:solidFill>
                <a:latin typeface="+mn-lt"/>
                <a:ea typeface="+mn-ea"/>
                <a:sym typeface="Calibri" panose="020F0502020204030204" pitchFamily="34" charset="0"/>
              </a:defRPr>
            </a:lvl8pPr>
            <a:lvl9pPr marL="4149725" indent="-257175" algn="l" defTabSz="1029970" rtl="0" eaLnBrk="0" fontAlgn="base" hangingPunct="0">
              <a:spcBef>
                <a:spcPct val="20000"/>
              </a:spcBef>
              <a:spcAft>
                <a:spcPct val="0"/>
              </a:spcAft>
              <a:buFont typeface="Arial" panose="020B0604020202020204" pitchFamily="34" charset="0"/>
              <a:buChar char="»"/>
              <a:defRPr sz="2300">
                <a:solidFill>
                  <a:schemeClr val="tx1"/>
                </a:solidFill>
                <a:latin typeface="+mn-lt"/>
                <a:ea typeface="+mn-ea"/>
                <a:sym typeface="Calibri" panose="020F0502020204030204" pitchFamily="34" charset="0"/>
              </a:defRPr>
            </a:lvl9pPr>
          </a:lstStyle>
          <a:p>
            <a:pPr marL="0" lvl="1" indent="0">
              <a:lnSpc>
                <a:spcPct val="150000"/>
              </a:lnSpc>
              <a:buNone/>
            </a:pPr>
            <a:r>
              <a:rPr lang="zh-CN" altLang="en-US" sz="1600" b="1" dirty="0">
                <a:latin typeface="华文楷体" panose="02010600040101010101" pitchFamily="2" charset="-122"/>
                <a:ea typeface="华文楷体" panose="02010600040101010101" pitchFamily="2" charset="-122"/>
              </a:rPr>
              <a:t>监控中心已于</a:t>
            </a:r>
            <a:r>
              <a:rPr lang="en-US" altLang="zh-CN" sz="1600" b="1" dirty="0">
                <a:latin typeface="华文楷体" panose="02010600040101010101" pitchFamily="2" charset="-122"/>
                <a:ea typeface="华文楷体" panose="02010600040101010101" pitchFamily="2" charset="-122"/>
              </a:rPr>
              <a:t>2017</a:t>
            </a:r>
            <a:r>
              <a:rPr lang="zh-CN" altLang="en-US" sz="1600" b="1" dirty="0">
                <a:latin typeface="华文楷体" panose="02010600040101010101" pitchFamily="2" charset="-122"/>
                <a:ea typeface="华文楷体" panose="02010600040101010101" pitchFamily="2" charset="-122"/>
              </a:rPr>
              <a:t>年</a:t>
            </a:r>
            <a:r>
              <a:rPr lang="en-US" altLang="zh-CN" sz="1600" b="1" dirty="0">
                <a:latin typeface="华文楷体" panose="02010600040101010101" pitchFamily="2" charset="-122"/>
                <a:ea typeface="华文楷体" panose="02010600040101010101" pitchFamily="2" charset="-122"/>
              </a:rPr>
              <a:t>9</a:t>
            </a:r>
            <a:r>
              <a:rPr lang="zh-CN" altLang="en-US" sz="1600" b="1" dirty="0">
                <a:latin typeface="华文楷体" panose="02010600040101010101" pitchFamily="2" charset="-122"/>
                <a:ea typeface="华文楷体" panose="02010600040101010101" pitchFamily="2" charset="-122"/>
              </a:rPr>
              <a:t>月</a:t>
            </a:r>
            <a:r>
              <a:rPr lang="en-US" altLang="zh-CN" sz="1600" b="1" dirty="0">
                <a:latin typeface="华文楷体" panose="02010600040101010101" pitchFamily="2" charset="-122"/>
                <a:ea typeface="华文楷体" panose="02010600040101010101" pitchFamily="2" charset="-122"/>
              </a:rPr>
              <a:t>6</a:t>
            </a:r>
            <a:r>
              <a:rPr lang="zh-CN" altLang="en-US" sz="1600" b="1" dirty="0">
                <a:latin typeface="华文楷体" panose="02010600040101010101" pitchFamily="2" charset="-122"/>
                <a:ea typeface="华文楷体" panose="02010600040101010101" pitchFamily="2" charset="-122"/>
              </a:rPr>
              <a:t>日正式发布</a:t>
            </a:r>
            <a:r>
              <a:rPr lang="en-US" altLang="zh-CN" sz="1600" b="1" dirty="0">
                <a:latin typeface="华文楷体" panose="02010600040101010101" pitchFamily="2" charset="-122"/>
                <a:ea typeface="华文楷体" panose="02010600040101010101" pitchFamily="2" charset="-122"/>
              </a:rPr>
              <a:t>《</a:t>
            </a:r>
            <a:r>
              <a:rPr lang="zh-CN" altLang="en-US" sz="1600" b="1" dirty="0">
                <a:latin typeface="华文楷体" panose="02010600040101010101" pitchFamily="2" charset="-122"/>
                <a:ea typeface="华文楷体" panose="02010600040101010101" pitchFamily="2" charset="-122"/>
              </a:rPr>
              <a:t>期货市场实际控制关系账户管理办法</a:t>
            </a:r>
            <a:r>
              <a:rPr lang="en-US" altLang="zh-CN" sz="1600" b="1" dirty="0">
                <a:latin typeface="华文楷体" panose="02010600040101010101" pitchFamily="2" charset="-122"/>
                <a:ea typeface="华文楷体" panose="02010600040101010101" pitchFamily="2" charset="-122"/>
              </a:rPr>
              <a:t>》,</a:t>
            </a:r>
            <a:r>
              <a:rPr lang="zh-CN" altLang="en-US" sz="1600" b="1" dirty="0">
                <a:latin typeface="华文楷体" panose="02010600040101010101" pitchFamily="2" charset="-122"/>
                <a:ea typeface="华文楷体" panose="02010600040101010101" pitchFamily="2" charset="-122"/>
              </a:rPr>
              <a:t>自</a:t>
            </a:r>
            <a:r>
              <a:rPr lang="en-US" altLang="zh-CN" sz="1600" b="1" dirty="0">
                <a:latin typeface="华文楷体" panose="02010600040101010101" pitchFamily="2" charset="-122"/>
                <a:ea typeface="华文楷体" panose="02010600040101010101" pitchFamily="2" charset="-122"/>
              </a:rPr>
              <a:t>2017</a:t>
            </a:r>
            <a:r>
              <a:rPr lang="zh-CN" altLang="en-US" sz="1600" b="1" dirty="0">
                <a:latin typeface="华文楷体" panose="02010600040101010101" pitchFamily="2" charset="-122"/>
                <a:ea typeface="华文楷体" panose="02010600040101010101" pitchFamily="2" charset="-122"/>
              </a:rPr>
              <a:t>年</a:t>
            </a:r>
            <a:r>
              <a:rPr lang="en-US" altLang="zh-CN" sz="1600" b="1" dirty="0">
                <a:latin typeface="华文楷体" panose="02010600040101010101" pitchFamily="2" charset="-122"/>
                <a:ea typeface="华文楷体" panose="02010600040101010101" pitchFamily="2" charset="-122"/>
              </a:rPr>
              <a:t>9</a:t>
            </a:r>
            <a:r>
              <a:rPr lang="zh-CN" altLang="en-US" sz="1600" b="1" dirty="0">
                <a:latin typeface="华文楷体" panose="02010600040101010101" pitchFamily="2" charset="-122"/>
                <a:ea typeface="华文楷体" panose="02010600040101010101" pitchFamily="2" charset="-122"/>
              </a:rPr>
              <a:t>月</a:t>
            </a:r>
            <a:r>
              <a:rPr lang="en-US" altLang="zh-CN" sz="1600" b="1" dirty="0">
                <a:latin typeface="华文楷体" panose="02010600040101010101" pitchFamily="2" charset="-122"/>
                <a:ea typeface="华文楷体" panose="02010600040101010101" pitchFamily="2" charset="-122"/>
              </a:rPr>
              <a:t>30</a:t>
            </a:r>
            <a:r>
              <a:rPr lang="zh-CN" altLang="en-US" sz="1600" b="1" dirty="0">
                <a:latin typeface="华文楷体" panose="02010600040101010101" pitchFamily="2" charset="-122"/>
                <a:ea typeface="华文楷体" panose="02010600040101010101" pitchFamily="2" charset="-122"/>
              </a:rPr>
              <a:t>日起执行</a:t>
            </a:r>
            <a:r>
              <a:rPr lang="zh-CN" altLang="en-US" sz="1600" b="1" dirty="0" smtClean="0">
                <a:latin typeface="华文楷体" panose="02010600040101010101" pitchFamily="2" charset="-122"/>
                <a:ea typeface="华文楷体" panose="02010600040101010101" pitchFamily="2" charset="-122"/>
              </a:rPr>
              <a:t>。</a:t>
            </a:r>
            <a:r>
              <a:rPr lang="zh-CN" altLang="zh-CN" sz="1600" b="1" dirty="0" smtClean="0">
                <a:latin typeface="华文楷体" panose="02010600040101010101" pitchFamily="2" charset="-122"/>
                <a:ea typeface="华文楷体" panose="02010600040101010101" pitchFamily="2" charset="-122"/>
              </a:rPr>
              <a:t>监控</a:t>
            </a:r>
            <a:r>
              <a:rPr lang="zh-CN" altLang="zh-CN" sz="1600" b="1" dirty="0">
                <a:latin typeface="华文楷体" panose="02010600040101010101" pitchFamily="2" charset="-122"/>
                <a:ea typeface="华文楷体" panose="02010600040101010101" pitchFamily="2" charset="-122"/>
              </a:rPr>
              <a:t>中心统一负责实际控制关系账户报备事宜</a:t>
            </a:r>
            <a:r>
              <a:rPr lang="zh-CN" altLang="en-US" sz="1600" b="1" dirty="0" smtClean="0">
                <a:latin typeface="华文楷体" panose="02010600040101010101" pitchFamily="2" charset="-122"/>
                <a:ea typeface="华文楷体" panose="02010600040101010101" pitchFamily="2" charset="-122"/>
              </a:rPr>
              <a:t>。参照</a:t>
            </a:r>
            <a:r>
              <a:rPr lang="zh-CN" altLang="en-US" sz="1600" b="1" dirty="0">
                <a:latin typeface="华文楷体" panose="02010600040101010101" pitchFamily="2" charset="-122"/>
                <a:ea typeface="华文楷体" panose="02010600040101010101" pitchFamily="2" charset="-122"/>
              </a:rPr>
              <a:t>监控中心实控管理办法</a:t>
            </a:r>
            <a:r>
              <a:rPr lang="en-US" altLang="zh-CN" sz="1600" b="1" dirty="0">
                <a:latin typeface="华文楷体" panose="02010600040101010101" pitchFamily="2" charset="-122"/>
                <a:ea typeface="华文楷体" panose="02010600040101010101" pitchFamily="2" charset="-122"/>
              </a:rPr>
              <a:t>,</a:t>
            </a:r>
            <a:r>
              <a:rPr lang="zh-CN" altLang="en-US" sz="1600" b="1" dirty="0">
                <a:latin typeface="华文楷体" panose="02010600040101010101" pitchFamily="2" charset="-122"/>
                <a:ea typeface="华文楷体" panose="02010600040101010101" pitchFamily="2" charset="-122"/>
              </a:rPr>
              <a:t>我所</a:t>
            </a:r>
            <a:r>
              <a:rPr lang="en-US" altLang="zh-CN" sz="1600" b="1" dirty="0">
                <a:latin typeface="华文楷体" panose="02010600040101010101" pitchFamily="2" charset="-122"/>
                <a:ea typeface="华文楷体" panose="02010600040101010101" pitchFamily="2" charset="-122"/>
              </a:rPr>
              <a:t>《</a:t>
            </a:r>
            <a:r>
              <a:rPr lang="zh-CN" altLang="en-US" sz="1600" b="1" dirty="0">
                <a:latin typeface="华文楷体" panose="02010600040101010101" pitchFamily="2" charset="-122"/>
                <a:ea typeface="华文楷体" panose="02010600040101010101" pitchFamily="2" charset="-122"/>
              </a:rPr>
              <a:t>实际控制关系账户管理办法</a:t>
            </a:r>
            <a:r>
              <a:rPr lang="en-US" altLang="zh-CN" sz="1600" b="1" dirty="0">
                <a:latin typeface="华文楷体" panose="02010600040101010101" pitchFamily="2" charset="-122"/>
                <a:ea typeface="华文楷体" panose="02010600040101010101" pitchFamily="2" charset="-122"/>
              </a:rPr>
              <a:t>》</a:t>
            </a:r>
            <a:r>
              <a:rPr lang="zh-CN" altLang="en-US" sz="1600" b="1" dirty="0">
                <a:latin typeface="华文楷体" panose="02010600040101010101" pitchFamily="2" charset="-122"/>
                <a:ea typeface="华文楷体" panose="02010600040101010101" pitchFamily="2" charset="-122"/>
              </a:rPr>
              <a:t>正在进行规则修改流程。</a:t>
            </a:r>
            <a:endParaRPr lang="en-US" altLang="zh-CN" sz="1600" b="1" dirty="0">
              <a:latin typeface="华文楷体" panose="02010600040101010101" pitchFamily="2" charset="-122"/>
              <a:ea typeface="华文楷体" panose="02010600040101010101" pitchFamily="2" charset="-122"/>
            </a:endParaRPr>
          </a:p>
        </p:txBody>
      </p:sp>
      <p:sp>
        <p:nvSpPr>
          <p:cNvPr id="7" name="标题 6"/>
          <p:cNvSpPr>
            <a:spLocks noGrp="1"/>
          </p:cNvSpPr>
          <p:nvPr>
            <p:ph type="title"/>
          </p:nvPr>
        </p:nvSpPr>
        <p:spPr/>
        <p:txBody>
          <a:bodyPr/>
          <a:lstStyle/>
          <a:p>
            <a:r>
              <a:rPr lang="zh-CN" altLang="en-US" dirty="0" smtClean="0"/>
              <a:t>实控账户管理</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大商所铁矿石</a:t>
            </a:r>
            <a:r>
              <a:rPr lang="en-US" altLang="zh-CN" dirty="0" smtClean="0"/>
              <a:t>VS </a:t>
            </a:r>
            <a:r>
              <a:rPr lang="zh-CN" altLang="en-US" dirty="0" smtClean="0"/>
              <a:t>能源中心原油</a:t>
            </a:r>
            <a:endParaRPr lang="zh-CN" altLang="en-US" dirty="0"/>
          </a:p>
        </p:txBody>
      </p:sp>
      <p:graphicFrame>
        <p:nvGraphicFramePr>
          <p:cNvPr id="3" name="表格 2"/>
          <p:cNvGraphicFramePr>
            <a:graphicFrameLocks noGrp="1"/>
          </p:cNvGraphicFramePr>
          <p:nvPr/>
        </p:nvGraphicFramePr>
        <p:xfrm>
          <a:off x="1486695" y="1197546"/>
          <a:ext cx="9217023" cy="4480560"/>
        </p:xfrm>
        <a:graphic>
          <a:graphicData uri="http://schemas.openxmlformats.org/drawingml/2006/table">
            <a:tbl>
              <a:tblPr firstRow="1" bandRow="1">
                <a:tableStyleId>{5C22544A-7EE6-4342-B048-85BDC9FD1C3A}</a:tableStyleId>
              </a:tblPr>
              <a:tblGrid>
                <a:gridCol w="2232247"/>
                <a:gridCol w="3240362"/>
                <a:gridCol w="3744414"/>
              </a:tblGrid>
              <a:tr h="370840">
                <a:tc>
                  <a:txBody>
                    <a:bodyPr/>
                    <a:lstStyle/>
                    <a:p>
                      <a:pPr algn="ctr"/>
                      <a:r>
                        <a:rPr lang="zh-CN" altLang="en-US" sz="2000" dirty="0" smtClean="0">
                          <a:latin typeface="华文楷体" panose="02010600040101010101" pitchFamily="2" charset="-122"/>
                          <a:ea typeface="华文楷体" panose="02010600040101010101" pitchFamily="2" charset="-122"/>
                        </a:rPr>
                        <a:t>风控制度</a:t>
                      </a:r>
                      <a:endParaRPr lang="zh-CN" altLang="en-US" sz="2000" dirty="0">
                        <a:latin typeface="华文楷体" panose="02010600040101010101" pitchFamily="2" charset="-122"/>
                        <a:ea typeface="华文楷体" panose="02010600040101010101" pitchFamily="2" charset="-122"/>
                      </a:endParaRPr>
                    </a:p>
                  </a:txBody>
                  <a:tcPr/>
                </a:tc>
                <a:tc>
                  <a:txBody>
                    <a:bodyPr/>
                    <a:lstStyle/>
                    <a:p>
                      <a:pPr algn="ctr"/>
                      <a:r>
                        <a:rPr lang="zh-CN" altLang="en-US" sz="2000" dirty="0" smtClean="0">
                          <a:latin typeface="华文楷体" panose="02010600040101010101" pitchFamily="2" charset="-122"/>
                          <a:ea typeface="华文楷体" panose="02010600040101010101" pitchFamily="2" charset="-122"/>
                        </a:rPr>
                        <a:t>大商所铁矿石</a:t>
                      </a:r>
                      <a:endParaRPr lang="zh-CN" altLang="en-US" sz="2000" dirty="0">
                        <a:latin typeface="华文楷体" panose="02010600040101010101" pitchFamily="2" charset="-122"/>
                        <a:ea typeface="华文楷体" panose="02010600040101010101" pitchFamily="2" charset="-122"/>
                      </a:endParaRPr>
                    </a:p>
                  </a:txBody>
                  <a:tcPr/>
                </a:tc>
                <a:tc>
                  <a:txBody>
                    <a:bodyPr/>
                    <a:lstStyle/>
                    <a:p>
                      <a:pPr algn="ctr"/>
                      <a:r>
                        <a:rPr lang="zh-CN" altLang="en-US" sz="2000" dirty="0" smtClean="0">
                          <a:latin typeface="华文楷体" panose="02010600040101010101" pitchFamily="2" charset="-122"/>
                          <a:ea typeface="华文楷体" panose="02010600040101010101" pitchFamily="2" charset="-122"/>
                        </a:rPr>
                        <a:t>能源中心原油</a:t>
                      </a:r>
                      <a:endParaRPr lang="zh-CN" altLang="en-US" sz="2000" dirty="0">
                        <a:latin typeface="华文楷体" panose="02010600040101010101" pitchFamily="2" charset="-122"/>
                        <a:ea typeface="华文楷体" panose="02010600040101010101" pitchFamily="2" charset="-122"/>
                      </a:endParaRPr>
                    </a:p>
                  </a:txBody>
                  <a:tcPr/>
                </a:tc>
              </a:tr>
              <a:tr h="370840">
                <a:tc>
                  <a:txBody>
                    <a:bodyPr/>
                    <a:lstStyle/>
                    <a:p>
                      <a:pPr algn="ctr"/>
                      <a:r>
                        <a:rPr lang="zh-CN" altLang="en-US" sz="2000" dirty="0" smtClean="0">
                          <a:latin typeface="华文楷体" panose="02010600040101010101" pitchFamily="2" charset="-122"/>
                          <a:ea typeface="华文楷体" panose="02010600040101010101" pitchFamily="2" charset="-122"/>
                        </a:rPr>
                        <a:t>保证金制度</a:t>
                      </a:r>
                      <a:endParaRPr lang="zh-CN" altLang="en-US" sz="2000" dirty="0">
                        <a:latin typeface="华文楷体" panose="02010600040101010101" pitchFamily="2" charset="-122"/>
                        <a:ea typeface="华文楷体" panose="02010600040101010101" pitchFamily="2" charset="-122"/>
                      </a:endParaRPr>
                    </a:p>
                  </a:txBody>
                  <a:tcPr/>
                </a:tc>
                <a:tc>
                  <a:txBody>
                    <a:bodyPr/>
                    <a:lstStyle/>
                    <a:p>
                      <a:pPr algn="ctr"/>
                      <a:r>
                        <a:rPr lang="zh-CN" altLang="en-US" sz="2000" dirty="0" smtClean="0">
                          <a:latin typeface="华文楷体" panose="02010600040101010101" pitchFamily="2" charset="-122"/>
                          <a:ea typeface="华文楷体" panose="02010600040101010101" pitchFamily="2" charset="-122"/>
                        </a:rPr>
                        <a:t>合约价值一定比例，</a:t>
                      </a:r>
                      <a:r>
                        <a:rPr lang="en-US" altLang="zh-CN" sz="2000" dirty="0" smtClean="0">
                          <a:latin typeface="华文楷体" panose="02010600040101010101" pitchFamily="2" charset="-122"/>
                          <a:ea typeface="华文楷体" panose="02010600040101010101" pitchFamily="2" charset="-122"/>
                        </a:rPr>
                        <a:t>10%</a:t>
                      </a:r>
                      <a:endParaRPr lang="zh-CN" altLang="en-US" sz="2000" dirty="0">
                        <a:latin typeface="华文楷体" panose="02010600040101010101" pitchFamily="2" charset="-122"/>
                        <a:ea typeface="华文楷体" panose="02010600040101010101" pitchFamily="2" charset="-122"/>
                      </a:endParaRPr>
                    </a:p>
                  </a:txBody>
                  <a:tcPr/>
                </a:tc>
                <a:tc>
                  <a:txBody>
                    <a:bodyPr/>
                    <a:lstStyle/>
                    <a:p>
                      <a:pPr algn="ctr"/>
                      <a:r>
                        <a:rPr lang="zh-CN" altLang="en-US" sz="2000" dirty="0" smtClean="0">
                          <a:latin typeface="华文楷体" panose="02010600040101010101" pitchFamily="2" charset="-122"/>
                          <a:ea typeface="华文楷体" panose="02010600040101010101" pitchFamily="2" charset="-122"/>
                        </a:rPr>
                        <a:t>合约价值一定比例</a:t>
                      </a:r>
                      <a:endParaRPr lang="zh-CN" altLang="en-US" sz="2000" dirty="0">
                        <a:latin typeface="华文楷体" panose="02010600040101010101" pitchFamily="2" charset="-122"/>
                        <a:ea typeface="华文楷体" panose="02010600040101010101" pitchFamily="2" charset="-122"/>
                      </a:endParaRPr>
                    </a:p>
                  </a:txBody>
                  <a:tcPr/>
                </a:tc>
              </a:tr>
              <a:tr h="370840">
                <a:tc>
                  <a:txBody>
                    <a:bodyPr/>
                    <a:lstStyle/>
                    <a:p>
                      <a:pPr algn="ctr"/>
                      <a:r>
                        <a:rPr lang="zh-CN" altLang="en-US" sz="2000" dirty="0" smtClean="0">
                          <a:latin typeface="华文楷体" panose="02010600040101010101" pitchFamily="2" charset="-122"/>
                          <a:ea typeface="华文楷体" panose="02010600040101010101" pitchFamily="2" charset="-122"/>
                        </a:rPr>
                        <a:t>涨跌停板制度</a:t>
                      </a:r>
                      <a:endParaRPr lang="zh-CN" altLang="en-US" sz="2000" dirty="0">
                        <a:latin typeface="华文楷体" panose="02010600040101010101" pitchFamily="2" charset="-122"/>
                        <a:ea typeface="华文楷体" panose="02010600040101010101" pitchFamily="2" charset="-122"/>
                      </a:endParaRPr>
                    </a:p>
                  </a:txBody>
                  <a:tcPr/>
                </a:tc>
                <a:tc>
                  <a:txBody>
                    <a:bodyPr/>
                    <a:lstStyle/>
                    <a:p>
                      <a:pPr algn="ctr"/>
                      <a:r>
                        <a:rPr lang="zh-CN" altLang="en-US" sz="2000" dirty="0" smtClean="0">
                          <a:latin typeface="华文楷体" panose="02010600040101010101" pitchFamily="2" charset="-122"/>
                          <a:ea typeface="华文楷体" panose="02010600040101010101" pitchFamily="2" charset="-122"/>
                        </a:rPr>
                        <a:t>前结算价一定比例，</a:t>
                      </a:r>
                      <a:r>
                        <a:rPr lang="en-US" altLang="zh-CN" sz="2000" dirty="0" smtClean="0">
                          <a:latin typeface="华文楷体" panose="02010600040101010101" pitchFamily="2" charset="-122"/>
                          <a:ea typeface="华文楷体" panose="02010600040101010101" pitchFamily="2" charset="-122"/>
                        </a:rPr>
                        <a:t>8%</a:t>
                      </a:r>
                      <a:endParaRPr lang="zh-CN" altLang="en-US" sz="2000" dirty="0">
                        <a:latin typeface="华文楷体" panose="02010600040101010101" pitchFamily="2" charset="-122"/>
                        <a:ea typeface="华文楷体" panose="02010600040101010101" pitchFamily="2" charset="-122"/>
                      </a:endParaRPr>
                    </a:p>
                  </a:txBody>
                  <a:tcPr/>
                </a:tc>
                <a:tc>
                  <a:txBody>
                    <a:bodyPr/>
                    <a:lstStyle/>
                    <a:p>
                      <a:pPr algn="ctr"/>
                      <a:r>
                        <a:rPr lang="zh-CN" altLang="en-US" sz="2000" dirty="0" smtClean="0">
                          <a:latin typeface="华文楷体" panose="02010600040101010101" pitchFamily="2" charset="-122"/>
                          <a:ea typeface="华文楷体" panose="02010600040101010101" pitchFamily="2" charset="-122"/>
                        </a:rPr>
                        <a:t>前结算价一定比例</a:t>
                      </a:r>
                      <a:endParaRPr lang="zh-CN" altLang="en-US" sz="2000" dirty="0">
                        <a:latin typeface="华文楷体" panose="02010600040101010101" pitchFamily="2" charset="-122"/>
                        <a:ea typeface="华文楷体" panose="02010600040101010101" pitchFamily="2" charset="-122"/>
                      </a:endParaRPr>
                    </a:p>
                  </a:txBody>
                  <a:tcPr/>
                </a:tc>
              </a:tr>
              <a:tr h="370840">
                <a:tc rowSpan="2">
                  <a:txBody>
                    <a:bodyPr/>
                    <a:lstStyle/>
                    <a:p>
                      <a:pPr algn="ctr"/>
                      <a:r>
                        <a:rPr lang="zh-CN" altLang="en-US" sz="2000" dirty="0" smtClean="0">
                          <a:latin typeface="华文楷体" panose="02010600040101010101" pitchFamily="2" charset="-122"/>
                          <a:ea typeface="华文楷体" panose="02010600040101010101" pitchFamily="2" charset="-122"/>
                        </a:rPr>
                        <a:t>限仓制度</a:t>
                      </a:r>
                      <a:endParaRPr lang="zh-CN" altLang="en-US" sz="2000" dirty="0">
                        <a:latin typeface="华文楷体" panose="02010600040101010101" pitchFamily="2" charset="-122"/>
                        <a:ea typeface="华文楷体" panose="02010600040101010101" pitchFamily="2" charset="-122"/>
                      </a:endParaRPr>
                    </a:p>
                  </a:txBody>
                  <a:tcPr/>
                </a:tc>
                <a:tc>
                  <a:txBody>
                    <a:bodyPr/>
                    <a:lstStyle/>
                    <a:p>
                      <a:pPr algn="ctr"/>
                      <a:r>
                        <a:rPr lang="zh-CN" altLang="en-US" sz="2000" dirty="0" smtClean="0">
                          <a:latin typeface="华文楷体" panose="02010600040101010101" pitchFamily="2" charset="-122"/>
                          <a:ea typeface="华文楷体" panose="02010600040101010101" pitchFamily="2" charset="-122"/>
                        </a:rPr>
                        <a:t>非期货公司会员、客户比例限仓</a:t>
                      </a:r>
                      <a:r>
                        <a:rPr lang="en-US" altLang="zh-CN" sz="20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绝对值限仓</a:t>
                      </a:r>
                      <a:endParaRPr lang="zh-CN" altLang="en-US" sz="2000" dirty="0">
                        <a:latin typeface="华文楷体" panose="02010600040101010101" pitchFamily="2" charset="-122"/>
                        <a:ea typeface="华文楷体" panose="02010600040101010101" pitchFamily="2" charset="-122"/>
                      </a:endParaRPr>
                    </a:p>
                  </a:txBody>
                  <a:tcPr/>
                </a:tc>
                <a:tc>
                  <a:txBody>
                    <a:bodyPr/>
                    <a:lstStyle/>
                    <a:p>
                      <a:pPr algn="ctr"/>
                      <a:r>
                        <a:rPr lang="zh-CN" altLang="en-US" sz="2000" dirty="0" smtClean="0">
                          <a:latin typeface="华文楷体" panose="02010600040101010101" pitchFamily="2" charset="-122"/>
                          <a:ea typeface="华文楷体" panose="02010600040101010101" pitchFamily="2" charset="-122"/>
                        </a:rPr>
                        <a:t>非期货公司会员、境外特殊非经纪参与者、客户绝对值限仓</a:t>
                      </a:r>
                      <a:endParaRPr lang="zh-CN" altLang="en-US" sz="2000" dirty="0">
                        <a:latin typeface="华文楷体" panose="02010600040101010101" pitchFamily="2" charset="-122"/>
                        <a:ea typeface="华文楷体" panose="02010600040101010101" pitchFamily="2" charset="-122"/>
                      </a:endParaRPr>
                    </a:p>
                  </a:txBody>
                  <a:tcPr/>
                </a:tc>
              </a:tr>
              <a:tr h="370840">
                <a:tc vMerge="1">
                  <a:tcPr/>
                </a:tc>
                <a:tc>
                  <a:txBody>
                    <a:bodyPr/>
                    <a:lstStyle/>
                    <a:p>
                      <a:pPr algn="ctr"/>
                      <a:r>
                        <a:rPr lang="zh-CN" altLang="en-US" sz="2000" dirty="0" smtClean="0">
                          <a:latin typeface="华文楷体" panose="02010600040101010101" pitchFamily="2" charset="-122"/>
                          <a:ea typeface="华文楷体" panose="02010600040101010101" pitchFamily="2" charset="-122"/>
                        </a:rPr>
                        <a:t>期货公司会员、境外经纪机构不限仓</a:t>
                      </a:r>
                      <a:endParaRPr lang="zh-CN" altLang="en-US" sz="2000" dirty="0">
                        <a:latin typeface="华文楷体" panose="02010600040101010101" pitchFamily="2" charset="-122"/>
                        <a:ea typeface="华文楷体" panose="02010600040101010101" pitchFamily="2" charset="-122"/>
                      </a:endParaRPr>
                    </a:p>
                  </a:txBody>
                  <a:tcPr/>
                </a:tc>
                <a:tc>
                  <a:txBody>
                    <a:bodyPr/>
                    <a:lstStyle/>
                    <a:p>
                      <a:pPr algn="ctr"/>
                      <a:r>
                        <a:rPr lang="zh-CN" altLang="en-US" sz="2000" dirty="0" smtClean="0">
                          <a:latin typeface="华文楷体" panose="02010600040101010101" pitchFamily="2" charset="-122"/>
                          <a:ea typeface="华文楷体" panose="02010600040101010101" pitchFamily="2" charset="-122"/>
                        </a:rPr>
                        <a:t>期货公司会员、境外特殊经纪参与者、境外中介机构比例限仓</a:t>
                      </a:r>
                      <a:endParaRPr lang="zh-CN" altLang="en-US" sz="2000" dirty="0">
                        <a:latin typeface="华文楷体" panose="02010600040101010101" pitchFamily="2" charset="-122"/>
                        <a:ea typeface="华文楷体" panose="02010600040101010101" pitchFamily="2" charset="-122"/>
                      </a:endParaRPr>
                    </a:p>
                  </a:txBody>
                  <a:tcPr/>
                </a:tc>
              </a:tr>
              <a:tr h="370840">
                <a:tc>
                  <a:txBody>
                    <a:bodyPr/>
                    <a:lstStyle/>
                    <a:p>
                      <a:pPr algn="ctr"/>
                      <a:r>
                        <a:rPr lang="zh-CN" altLang="en-US" sz="2000" dirty="0" smtClean="0">
                          <a:latin typeface="华文楷体" panose="02010600040101010101" pitchFamily="2" charset="-122"/>
                          <a:ea typeface="华文楷体" panose="02010600040101010101" pitchFamily="2" charset="-122"/>
                        </a:rPr>
                        <a:t>强制减仓制度</a:t>
                      </a:r>
                      <a:endParaRPr lang="zh-CN" altLang="en-US" sz="2000" dirty="0">
                        <a:latin typeface="华文楷体" panose="02010600040101010101" pitchFamily="2" charset="-122"/>
                        <a:ea typeface="华文楷体" panose="02010600040101010101" pitchFamily="2" charset="-122"/>
                      </a:endParaRPr>
                    </a:p>
                  </a:txBody>
                  <a:tcPr/>
                </a:tc>
                <a:tc>
                  <a:txBody>
                    <a:bodyPr/>
                    <a:lstStyle/>
                    <a:p>
                      <a:pPr algn="ctr"/>
                      <a:r>
                        <a:rPr lang="zh-CN" altLang="en-US" sz="2000" dirty="0" smtClean="0">
                          <a:latin typeface="华文楷体" panose="02010600040101010101" pitchFamily="2" charset="-122"/>
                          <a:ea typeface="华文楷体" panose="02010600040101010101" pitchFamily="2" charset="-122"/>
                        </a:rPr>
                        <a:t>连续三板当日决策是否强减</a:t>
                      </a:r>
                      <a:endParaRPr lang="zh-CN" altLang="en-US" sz="2000" dirty="0">
                        <a:latin typeface="华文楷体" panose="02010600040101010101" pitchFamily="2" charset="-122"/>
                        <a:ea typeface="华文楷体" panose="02010600040101010101" pitchFamily="2" charset="-122"/>
                      </a:endParaRPr>
                    </a:p>
                  </a:txBody>
                  <a:tcPr/>
                </a:tc>
                <a:tc>
                  <a:txBody>
                    <a:bodyPr/>
                    <a:lstStyle/>
                    <a:p>
                      <a:pPr algn="ctr"/>
                      <a:r>
                        <a:rPr lang="zh-CN" altLang="en-US" sz="2000" dirty="0" smtClean="0">
                          <a:latin typeface="华文楷体" panose="02010600040101010101" pitchFamily="2" charset="-122"/>
                          <a:ea typeface="华文楷体" panose="02010600040101010101" pitchFamily="2" charset="-122"/>
                        </a:rPr>
                        <a:t>连续三板休市一个交易日，第四个交易日决策是否强减</a:t>
                      </a:r>
                      <a:endParaRPr lang="zh-CN" altLang="en-US" sz="2000" dirty="0">
                        <a:latin typeface="华文楷体" panose="02010600040101010101" pitchFamily="2" charset="-122"/>
                        <a:ea typeface="华文楷体" panose="02010600040101010101" pitchFamily="2" charset="-122"/>
                      </a:endParaRPr>
                    </a:p>
                  </a:txBody>
                  <a:tcPr/>
                </a:tc>
              </a:tr>
              <a:tr h="370840">
                <a:tc>
                  <a:txBody>
                    <a:bodyPr/>
                    <a:lstStyle/>
                    <a:p>
                      <a:pPr algn="ctr"/>
                      <a:r>
                        <a:rPr lang="zh-CN" altLang="en-US" sz="2000" dirty="0" smtClean="0">
                          <a:latin typeface="华文楷体" panose="02010600040101010101" pitchFamily="2" charset="-122"/>
                          <a:ea typeface="华文楷体" panose="02010600040101010101" pitchFamily="2" charset="-122"/>
                        </a:rPr>
                        <a:t>强行平仓制度</a:t>
                      </a:r>
                      <a:endParaRPr lang="zh-CN" altLang="en-US" sz="2000" dirty="0">
                        <a:latin typeface="华文楷体" panose="02010600040101010101" pitchFamily="2" charset="-122"/>
                        <a:ea typeface="华文楷体" panose="02010600040101010101" pitchFamily="2" charset="-122"/>
                      </a:endParaRPr>
                    </a:p>
                  </a:txBody>
                  <a:tcPr/>
                </a:tc>
                <a:tc>
                  <a:txBody>
                    <a:bodyPr/>
                    <a:lstStyle/>
                    <a:p>
                      <a:pPr algn="ctr"/>
                      <a:r>
                        <a:rPr lang="zh-CN" altLang="en-US" sz="2000" dirty="0" smtClean="0">
                          <a:latin typeface="华文楷体" panose="02010600040101010101" pitchFamily="2" charset="-122"/>
                          <a:ea typeface="华文楷体" panose="02010600040101010101" pitchFamily="2" charset="-122"/>
                        </a:rPr>
                        <a:t>第三节开始执行，</a:t>
                      </a:r>
                      <a:r>
                        <a:rPr lang="en-US" altLang="zh-CN" sz="2000" dirty="0" smtClean="0">
                          <a:latin typeface="华文楷体" panose="02010600040101010101" pitchFamily="2" charset="-122"/>
                          <a:ea typeface="华文楷体" panose="02010600040101010101" pitchFamily="2" charset="-122"/>
                        </a:rPr>
                        <a:t>13</a:t>
                      </a:r>
                      <a:r>
                        <a:rPr lang="zh-CN" altLang="en-US" sz="2000" dirty="0" smtClean="0">
                          <a:latin typeface="华文楷体" panose="02010600040101010101" pitchFamily="2" charset="-122"/>
                          <a:ea typeface="华文楷体" panose="02010600040101010101" pitchFamily="2" charset="-122"/>
                        </a:rPr>
                        <a:t>点</a:t>
                      </a:r>
                      <a:r>
                        <a:rPr lang="en-US" altLang="zh-CN" sz="2000" dirty="0" smtClean="0">
                          <a:latin typeface="华文楷体" panose="02010600040101010101" pitchFamily="2" charset="-122"/>
                          <a:ea typeface="华文楷体" panose="02010600040101010101" pitchFamily="2" charset="-122"/>
                        </a:rPr>
                        <a:t>30</a:t>
                      </a:r>
                      <a:r>
                        <a:rPr lang="zh-CN" altLang="en-US" sz="2000" dirty="0" smtClean="0">
                          <a:latin typeface="华文楷体" panose="02010600040101010101" pitchFamily="2" charset="-122"/>
                          <a:ea typeface="华文楷体" panose="02010600040101010101" pitchFamily="2" charset="-122"/>
                        </a:rPr>
                        <a:t>分</a:t>
                      </a:r>
                      <a:endParaRPr lang="zh-CN" altLang="en-US" sz="2000" dirty="0">
                        <a:latin typeface="华文楷体" panose="02010600040101010101" pitchFamily="2" charset="-122"/>
                        <a:ea typeface="华文楷体" panose="02010600040101010101" pitchFamily="2" charset="-122"/>
                      </a:endParaRPr>
                    </a:p>
                  </a:txBody>
                  <a:tcPr/>
                </a:tc>
                <a:tc>
                  <a:txBody>
                    <a:bodyPr/>
                    <a:lstStyle/>
                    <a:p>
                      <a:pPr algn="ctr"/>
                      <a:r>
                        <a:rPr lang="zh-CN" altLang="en-US" sz="2000" dirty="0" smtClean="0">
                          <a:latin typeface="华文楷体" panose="02010600040101010101" pitchFamily="2" charset="-122"/>
                          <a:ea typeface="华文楷体" panose="02010600040101010101" pitchFamily="2" charset="-122"/>
                        </a:rPr>
                        <a:t>第二节开始执行，</a:t>
                      </a:r>
                      <a:r>
                        <a:rPr lang="en-US" altLang="zh-CN" sz="2000" dirty="0" smtClean="0">
                          <a:latin typeface="华文楷体" panose="02010600040101010101" pitchFamily="2" charset="-122"/>
                          <a:ea typeface="华文楷体" panose="02010600040101010101" pitchFamily="2" charset="-122"/>
                        </a:rPr>
                        <a:t>10</a:t>
                      </a:r>
                      <a:r>
                        <a:rPr lang="zh-CN" altLang="en-US" sz="2000" dirty="0" smtClean="0">
                          <a:latin typeface="华文楷体" panose="02010600040101010101" pitchFamily="2" charset="-122"/>
                          <a:ea typeface="华文楷体" panose="02010600040101010101" pitchFamily="2" charset="-122"/>
                        </a:rPr>
                        <a:t>点</a:t>
                      </a:r>
                      <a:r>
                        <a:rPr lang="en-US" altLang="zh-CN" sz="2000" dirty="0" smtClean="0">
                          <a:latin typeface="华文楷体" panose="02010600040101010101" pitchFamily="2" charset="-122"/>
                          <a:ea typeface="华文楷体" panose="02010600040101010101" pitchFamily="2" charset="-122"/>
                        </a:rPr>
                        <a:t>30</a:t>
                      </a:r>
                      <a:r>
                        <a:rPr lang="zh-CN" altLang="en-US" sz="2000" dirty="0" smtClean="0">
                          <a:latin typeface="华文楷体" panose="02010600040101010101" pitchFamily="2" charset="-122"/>
                          <a:ea typeface="华文楷体" panose="02010600040101010101" pitchFamily="2" charset="-122"/>
                        </a:rPr>
                        <a:t>分</a:t>
                      </a:r>
                      <a:endParaRPr lang="zh-CN" altLang="en-US" sz="2000" dirty="0">
                        <a:latin typeface="华文楷体" panose="02010600040101010101" pitchFamily="2" charset="-122"/>
                        <a:ea typeface="华文楷体" panose="02010600040101010101" pitchFamily="2" charset="-122"/>
                      </a:endParaRPr>
                    </a:p>
                  </a:txBody>
                  <a:tcPr/>
                </a:tc>
              </a:tr>
              <a:tr h="370840">
                <a:tc>
                  <a:txBody>
                    <a:bodyPr/>
                    <a:lstStyle/>
                    <a:p>
                      <a:pPr algn="ctr"/>
                      <a:r>
                        <a:rPr lang="zh-CN" altLang="en-US" sz="2000" dirty="0" smtClean="0">
                          <a:latin typeface="华文楷体" panose="02010600040101010101" pitchFamily="2" charset="-122"/>
                          <a:ea typeface="华文楷体" panose="02010600040101010101" pitchFamily="2" charset="-122"/>
                        </a:rPr>
                        <a:t>大户报告制度</a:t>
                      </a:r>
                      <a:endParaRPr lang="zh-CN" altLang="en-US" sz="2000" dirty="0">
                        <a:latin typeface="华文楷体" panose="02010600040101010101" pitchFamily="2" charset="-122"/>
                        <a:ea typeface="华文楷体" panose="02010600040101010101" pitchFamily="2" charset="-122"/>
                      </a:endParaRPr>
                    </a:p>
                  </a:txBody>
                  <a:tcPr/>
                </a:tc>
                <a:tc>
                  <a:txBody>
                    <a:bodyPr/>
                    <a:lstStyle/>
                    <a:p>
                      <a:pPr algn="ctr"/>
                      <a:r>
                        <a:rPr lang="zh-CN" altLang="en-US" sz="2000" dirty="0" smtClean="0">
                          <a:latin typeface="华文楷体" panose="02010600040101010101" pitchFamily="2" charset="-122"/>
                          <a:ea typeface="华文楷体" panose="02010600040101010101" pitchFamily="2" charset="-122"/>
                        </a:rPr>
                        <a:t>达到持仓限额</a:t>
                      </a:r>
                      <a:r>
                        <a:rPr lang="en-US" altLang="zh-CN" sz="2000" dirty="0" smtClean="0">
                          <a:latin typeface="华文楷体" panose="02010600040101010101" pitchFamily="2" charset="-122"/>
                          <a:ea typeface="华文楷体" panose="02010600040101010101" pitchFamily="2" charset="-122"/>
                        </a:rPr>
                        <a:t>80%</a:t>
                      </a:r>
                      <a:r>
                        <a:rPr lang="zh-CN" altLang="en-US" sz="2000" dirty="0" smtClean="0">
                          <a:latin typeface="华文楷体" panose="02010600040101010101" pitchFamily="2" charset="-122"/>
                          <a:ea typeface="华文楷体" panose="02010600040101010101" pitchFamily="2" charset="-122"/>
                        </a:rPr>
                        <a:t>报送</a:t>
                      </a:r>
                      <a:endParaRPr lang="zh-CN" altLang="en-US" sz="2000" dirty="0">
                        <a:latin typeface="华文楷体" panose="02010600040101010101" pitchFamily="2" charset="-122"/>
                        <a:ea typeface="华文楷体" panose="02010600040101010101" pitchFamily="2" charset="-122"/>
                      </a:endParaRPr>
                    </a:p>
                  </a:txBody>
                  <a:tcPr/>
                </a:tc>
                <a:tc>
                  <a:txBody>
                    <a:bodyPr/>
                    <a:lstStyle/>
                    <a:p>
                      <a:pPr algn="ctr"/>
                      <a:r>
                        <a:rPr lang="zh-CN" altLang="en-US" sz="2000" dirty="0" smtClean="0">
                          <a:latin typeface="华文楷体" panose="02010600040101010101" pitchFamily="2" charset="-122"/>
                          <a:ea typeface="华文楷体" panose="02010600040101010101" pitchFamily="2" charset="-122"/>
                        </a:rPr>
                        <a:t>达到持仓限额</a:t>
                      </a:r>
                      <a:r>
                        <a:rPr lang="en-US" altLang="zh-CN" sz="2000" dirty="0" smtClean="0">
                          <a:latin typeface="华文楷体" panose="02010600040101010101" pitchFamily="2" charset="-122"/>
                          <a:ea typeface="华文楷体" panose="02010600040101010101" pitchFamily="2" charset="-122"/>
                        </a:rPr>
                        <a:t>60%</a:t>
                      </a:r>
                      <a:r>
                        <a:rPr lang="zh-CN" altLang="en-US" sz="2000" dirty="0" smtClean="0">
                          <a:latin typeface="华文楷体" panose="02010600040101010101" pitchFamily="2" charset="-122"/>
                          <a:ea typeface="华文楷体" panose="02010600040101010101" pitchFamily="2" charset="-122"/>
                        </a:rPr>
                        <a:t>报送</a:t>
                      </a:r>
                      <a:endParaRPr lang="zh-CN" altLang="en-US" sz="2000" dirty="0">
                        <a:latin typeface="华文楷体" panose="02010600040101010101" pitchFamily="2" charset="-122"/>
                        <a:ea typeface="华文楷体" panose="02010600040101010101" pitchFamily="2" charset="-122"/>
                      </a:endParaRPr>
                    </a:p>
                  </a:txBody>
                  <a:tcPr/>
                </a:tc>
              </a:tr>
              <a:tr h="370840">
                <a:tc>
                  <a:txBody>
                    <a:bodyPr/>
                    <a:lstStyle/>
                    <a:p>
                      <a:pPr algn="ctr"/>
                      <a:r>
                        <a:rPr lang="zh-CN" altLang="en-US" sz="2000" kern="1200" dirty="0" smtClean="0">
                          <a:solidFill>
                            <a:schemeClr val="dk1"/>
                          </a:solidFill>
                          <a:latin typeface="华文楷体" panose="02010600040101010101" pitchFamily="2" charset="-122"/>
                          <a:ea typeface="华文楷体" panose="02010600040101010101" pitchFamily="2" charset="-122"/>
                          <a:cs typeface="+mn-cs"/>
                        </a:rPr>
                        <a:t>交易限额制度</a:t>
                      </a:r>
                      <a:endParaRPr lang="zh-CN" altLang="en-US" sz="2000" kern="1200" dirty="0">
                        <a:solidFill>
                          <a:schemeClr val="dk1"/>
                        </a:solidFill>
                        <a:latin typeface="华文楷体" panose="02010600040101010101" pitchFamily="2" charset="-122"/>
                        <a:ea typeface="华文楷体" panose="02010600040101010101" pitchFamily="2" charset="-122"/>
                        <a:cs typeface="+mn-cs"/>
                      </a:endParaRPr>
                    </a:p>
                  </a:txBody>
                  <a:tcPr/>
                </a:tc>
                <a:tc>
                  <a:txBody>
                    <a:bodyPr/>
                    <a:lstStyle/>
                    <a:p>
                      <a:pPr algn="ctr"/>
                      <a:r>
                        <a:rPr lang="en-US" altLang="zh-CN" sz="2000" kern="1200" dirty="0" smtClean="0">
                          <a:solidFill>
                            <a:schemeClr val="dk1"/>
                          </a:solidFill>
                          <a:latin typeface="华文楷体" panose="02010600040101010101" pitchFamily="2" charset="-122"/>
                          <a:ea typeface="华文楷体" panose="02010600040101010101" pitchFamily="2" charset="-122"/>
                          <a:cs typeface="+mn-cs"/>
                        </a:rPr>
                        <a:t>1805</a:t>
                      </a:r>
                      <a:r>
                        <a:rPr lang="zh-CN" altLang="en-US" sz="2000" kern="1200" dirty="0" smtClean="0">
                          <a:solidFill>
                            <a:schemeClr val="dk1"/>
                          </a:solidFill>
                          <a:latin typeface="华文楷体" panose="02010600040101010101" pitchFamily="2" charset="-122"/>
                          <a:ea typeface="华文楷体" panose="02010600040101010101" pitchFamily="2" charset="-122"/>
                          <a:cs typeface="+mn-cs"/>
                        </a:rPr>
                        <a:t>合约</a:t>
                      </a:r>
                      <a:r>
                        <a:rPr lang="en-US" altLang="zh-CN" sz="2000" kern="1200" dirty="0" smtClean="0">
                          <a:solidFill>
                            <a:schemeClr val="dk1"/>
                          </a:solidFill>
                          <a:latin typeface="华文楷体" panose="02010600040101010101" pitchFamily="2" charset="-122"/>
                          <a:ea typeface="华文楷体" panose="02010600040101010101" pitchFamily="2" charset="-122"/>
                          <a:cs typeface="+mn-cs"/>
                        </a:rPr>
                        <a:t>6000</a:t>
                      </a:r>
                      <a:r>
                        <a:rPr lang="zh-CN" altLang="en-US" sz="2000" kern="1200" dirty="0" smtClean="0">
                          <a:solidFill>
                            <a:schemeClr val="dk1"/>
                          </a:solidFill>
                          <a:latin typeface="华文楷体" panose="02010600040101010101" pitchFamily="2" charset="-122"/>
                          <a:ea typeface="华文楷体" panose="02010600040101010101" pitchFamily="2" charset="-122"/>
                          <a:cs typeface="+mn-cs"/>
                        </a:rPr>
                        <a:t>手交易限额</a:t>
                      </a:r>
                      <a:endParaRPr lang="zh-CN" altLang="en-US" sz="2000" kern="1200" dirty="0">
                        <a:solidFill>
                          <a:schemeClr val="dk1"/>
                        </a:solidFill>
                        <a:latin typeface="华文楷体" panose="02010600040101010101" pitchFamily="2" charset="-122"/>
                        <a:ea typeface="华文楷体" panose="02010600040101010101" pitchFamily="2" charset="-122"/>
                        <a:cs typeface="+mn-cs"/>
                      </a:endParaRPr>
                    </a:p>
                  </a:txBody>
                  <a:tcPr/>
                </a:tc>
                <a:tc>
                  <a:txBody>
                    <a:bodyPr/>
                    <a:lstStyle/>
                    <a:p>
                      <a:pPr algn="ctr"/>
                      <a:r>
                        <a:rPr lang="zh-CN" altLang="en-US" sz="2000" kern="1200" dirty="0" smtClean="0">
                          <a:solidFill>
                            <a:schemeClr val="dk1"/>
                          </a:solidFill>
                          <a:latin typeface="华文楷体" panose="02010600040101010101" pitchFamily="2" charset="-122"/>
                          <a:ea typeface="华文楷体" panose="02010600040101010101" pitchFamily="2" charset="-122"/>
                          <a:cs typeface="+mn-cs"/>
                        </a:rPr>
                        <a:t>暂无</a:t>
                      </a:r>
                      <a:endParaRPr lang="zh-CN" altLang="en-US" sz="2000" kern="1200" dirty="0">
                        <a:solidFill>
                          <a:schemeClr val="dk1"/>
                        </a:solidFill>
                        <a:latin typeface="华文楷体" panose="02010600040101010101" pitchFamily="2" charset="-122"/>
                        <a:ea typeface="华文楷体" panose="02010600040101010101" pitchFamily="2" charset="-122"/>
                        <a:cs typeface="+mn-cs"/>
                      </a:endParaRPr>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G02.jpg"/>
          <p:cNvPicPr>
            <a:picLocks noChangeAspect="1" noChangeArrowheads="1"/>
          </p:cNvPicPr>
          <p:nvPr/>
        </p:nvPicPr>
        <p:blipFill>
          <a:blip r:embed="rId1" cstate="print"/>
          <a:srcRect/>
          <a:stretch>
            <a:fillRect/>
          </a:stretch>
        </p:blipFill>
        <p:spPr bwMode="auto">
          <a:xfrm>
            <a:off x="0" y="14622"/>
            <a:ext cx="12190413" cy="6859588"/>
          </a:xfrm>
          <a:prstGeom prst="rect">
            <a:avLst/>
          </a:prstGeom>
          <a:noFill/>
          <a:ln w="9525">
            <a:noFill/>
            <a:miter lim="800000"/>
            <a:headEnd/>
            <a:tailEnd/>
          </a:ln>
        </p:spPr>
      </p:pic>
      <p:sp>
        <p:nvSpPr>
          <p:cNvPr id="3" name="矩形 7"/>
          <p:cNvSpPr>
            <a:spLocks noChangeArrowheads="1"/>
          </p:cNvSpPr>
          <p:nvPr/>
        </p:nvSpPr>
        <p:spPr bwMode="auto">
          <a:xfrm>
            <a:off x="0" y="2321542"/>
            <a:ext cx="12190413" cy="1310242"/>
          </a:xfrm>
          <a:prstGeom prst="rect">
            <a:avLst/>
          </a:prstGeom>
          <a:noFill/>
          <a:ln w="9525">
            <a:noFill/>
            <a:miter lim="800000"/>
          </a:ln>
        </p:spPr>
        <p:txBody>
          <a:bodyPr wrap="square" lIns="108850" tIns="54425" rIns="108850" bIns="54425">
            <a:spAutoFit/>
          </a:bodyPr>
          <a:lstStyle/>
          <a:p>
            <a:pPr algn="ctr" eaLnBrk="0" hangingPunct="0">
              <a:lnSpc>
                <a:spcPct val="150000"/>
              </a:lnSpc>
            </a:pPr>
            <a:r>
              <a:rPr lang="zh-CN" altLang="en-US" sz="5200" b="1" dirty="0">
                <a:solidFill>
                  <a:schemeClr val="tx2"/>
                </a:solidFill>
                <a:latin typeface="华文楷体" panose="02010600040101010101" pitchFamily="2" charset="-122"/>
                <a:ea typeface="华文楷体" panose="02010600040101010101" pitchFamily="2" charset="-122"/>
                <a:sym typeface="华文楷体" panose="02010600040101010101" pitchFamily="2" charset="-122"/>
              </a:rPr>
              <a:t>谢谢！</a:t>
            </a:r>
            <a:endParaRPr lang="zh-CN" altLang="en-US" b="1" dirty="0">
              <a:solidFill>
                <a:schemeClr val="tx2"/>
              </a:solidFill>
            </a:endParaRPr>
          </a:p>
        </p:txBody>
      </p:sp>
      <p:sp>
        <p:nvSpPr>
          <p:cNvPr id="4" name="矩形 9"/>
          <p:cNvSpPr>
            <a:spLocks noChangeArrowheads="1"/>
          </p:cNvSpPr>
          <p:nvPr/>
        </p:nvSpPr>
        <p:spPr bwMode="auto">
          <a:xfrm>
            <a:off x="3687594" y="5377102"/>
            <a:ext cx="5184326" cy="756244"/>
          </a:xfrm>
          <a:prstGeom prst="rect">
            <a:avLst/>
          </a:prstGeom>
          <a:noFill/>
          <a:ln w="9525">
            <a:noFill/>
            <a:miter lim="800000"/>
          </a:ln>
        </p:spPr>
        <p:txBody>
          <a:bodyPr wrap="none" lIns="108850" tIns="54425" rIns="108850" bIns="54425">
            <a:spAutoFit/>
          </a:bodyPr>
          <a:lstStyle/>
          <a:p>
            <a:pPr algn="ctr"/>
            <a:r>
              <a:rPr lang="zh-CN" altLang="zh-CN" sz="1400" dirty="0">
                <a:solidFill>
                  <a:schemeClr val="accent3">
                    <a:lumMod val="50000"/>
                  </a:schemeClr>
                </a:solidFill>
                <a:latin typeface="华文新魏" panose="02010800040101010101" pitchFamily="2" charset="-122"/>
                <a:ea typeface="华文新魏" panose="02010800040101010101" pitchFamily="2" charset="-122"/>
              </a:rPr>
              <a:t>地址：中国辽宁省大连市沙河口区会展路</a:t>
            </a:r>
            <a:r>
              <a:rPr lang="en-US" altLang="zh-CN" sz="1400" dirty="0">
                <a:solidFill>
                  <a:schemeClr val="accent3">
                    <a:lumMod val="50000"/>
                  </a:schemeClr>
                </a:solidFill>
                <a:latin typeface="华文新魏" panose="02010800040101010101" pitchFamily="2" charset="-122"/>
                <a:ea typeface="华文新魏" panose="02010800040101010101" pitchFamily="2" charset="-122"/>
              </a:rPr>
              <a:t>129</a:t>
            </a:r>
            <a:r>
              <a:rPr lang="zh-CN" altLang="zh-CN" sz="1400" dirty="0">
                <a:solidFill>
                  <a:schemeClr val="accent3">
                    <a:lumMod val="50000"/>
                  </a:schemeClr>
                </a:solidFill>
                <a:latin typeface="华文新魏" panose="02010800040101010101" pitchFamily="2" charset="-122"/>
                <a:ea typeface="华文新魏" panose="02010800040101010101" pitchFamily="2" charset="-122"/>
              </a:rPr>
              <a:t>号，邮编：</a:t>
            </a:r>
            <a:r>
              <a:rPr lang="en-US" altLang="zh-CN" sz="1400" dirty="0">
                <a:solidFill>
                  <a:schemeClr val="accent3">
                    <a:lumMod val="50000"/>
                  </a:schemeClr>
                </a:solidFill>
                <a:latin typeface="华文新魏" panose="02010800040101010101" pitchFamily="2" charset="-122"/>
                <a:ea typeface="华文新魏" panose="02010800040101010101" pitchFamily="2" charset="-122"/>
              </a:rPr>
              <a:t>116023</a:t>
            </a:r>
            <a:endParaRPr lang="zh-CN" altLang="zh-CN" sz="1400" dirty="0">
              <a:solidFill>
                <a:schemeClr val="accent3">
                  <a:lumMod val="50000"/>
                </a:schemeClr>
              </a:solidFill>
              <a:latin typeface="华文新魏" panose="02010800040101010101" pitchFamily="2" charset="-122"/>
              <a:ea typeface="华文新魏" panose="02010800040101010101" pitchFamily="2" charset="-122"/>
            </a:endParaRPr>
          </a:p>
          <a:p>
            <a:pPr algn="ctr"/>
            <a:r>
              <a:rPr lang="zh-CN" altLang="zh-CN" sz="1400" dirty="0">
                <a:solidFill>
                  <a:schemeClr val="accent3">
                    <a:lumMod val="50000"/>
                  </a:schemeClr>
                </a:solidFill>
                <a:latin typeface="华文新魏" panose="02010800040101010101" pitchFamily="2" charset="-122"/>
                <a:ea typeface="华文新魏" panose="02010800040101010101" pitchFamily="2" charset="-122"/>
              </a:rPr>
              <a:t>电话：</a:t>
            </a:r>
            <a:r>
              <a:rPr lang="en-US" altLang="zh-CN" sz="1400" dirty="0">
                <a:solidFill>
                  <a:schemeClr val="accent3">
                    <a:lumMod val="50000"/>
                  </a:schemeClr>
                </a:solidFill>
                <a:latin typeface="华文新魏" panose="02010800040101010101" pitchFamily="2" charset="-122"/>
                <a:ea typeface="华文新魏" panose="02010800040101010101" pitchFamily="2" charset="-122"/>
              </a:rPr>
              <a:t>0411-84808888</a:t>
            </a:r>
            <a:r>
              <a:rPr lang="zh-CN" altLang="zh-CN" sz="1400" dirty="0">
                <a:solidFill>
                  <a:schemeClr val="accent3">
                    <a:lumMod val="50000"/>
                  </a:schemeClr>
                </a:solidFill>
                <a:latin typeface="华文新魏" panose="02010800040101010101" pitchFamily="2" charset="-122"/>
                <a:ea typeface="华文新魏" panose="02010800040101010101" pitchFamily="2" charset="-122"/>
              </a:rPr>
              <a:t>，传真：</a:t>
            </a:r>
            <a:r>
              <a:rPr lang="en-US" altLang="zh-CN" sz="1400" dirty="0">
                <a:solidFill>
                  <a:schemeClr val="accent3">
                    <a:lumMod val="50000"/>
                  </a:schemeClr>
                </a:solidFill>
                <a:latin typeface="华文新魏" panose="02010800040101010101" pitchFamily="2" charset="-122"/>
                <a:ea typeface="华文新魏" panose="02010800040101010101" pitchFamily="2" charset="-122"/>
              </a:rPr>
              <a:t>0411-84808588</a:t>
            </a:r>
            <a:endParaRPr lang="zh-CN" altLang="zh-CN" sz="1400" dirty="0">
              <a:solidFill>
                <a:schemeClr val="accent3">
                  <a:lumMod val="50000"/>
                </a:schemeClr>
              </a:solidFill>
              <a:latin typeface="华文新魏" panose="02010800040101010101" pitchFamily="2" charset="-122"/>
              <a:ea typeface="华文新魏" panose="02010800040101010101" pitchFamily="2" charset="-122"/>
            </a:endParaRPr>
          </a:p>
          <a:p>
            <a:pPr algn="ctr"/>
            <a:r>
              <a:rPr lang="en-US" altLang="zh-CN" sz="1400" dirty="0">
                <a:solidFill>
                  <a:schemeClr val="accent3">
                    <a:lumMod val="50000"/>
                  </a:schemeClr>
                </a:solidFill>
                <a:latin typeface="华文新魏" panose="02010800040101010101" pitchFamily="2" charset="-122"/>
                <a:ea typeface="华文新魏" panose="02010800040101010101" pitchFamily="2" charset="-122"/>
              </a:rPr>
              <a:t>www.dce.com.cn</a:t>
            </a:r>
            <a:endParaRPr lang="zh-CN" altLang="zh-CN" sz="1400" dirty="0">
              <a:solidFill>
                <a:schemeClr val="accent3">
                  <a:lumMod val="50000"/>
                </a:schemeClr>
              </a:solidFill>
              <a:latin typeface="华文新魏" panose="02010800040101010101" pitchFamily="2" charset="-122"/>
              <a:ea typeface="华文新魏" panose="02010800040101010101" pitchFamily="2" charset="-122"/>
            </a:endParaRPr>
          </a:p>
        </p:txBody>
      </p:sp>
      <p:pic>
        <p:nvPicPr>
          <p:cNvPr id="5" name="图片 6" descr="logo1.png"/>
          <p:cNvPicPr>
            <a:picLocks noChangeAspect="1"/>
          </p:cNvPicPr>
          <p:nvPr/>
        </p:nvPicPr>
        <p:blipFill>
          <a:blip r:embed="rId2" cstate="print"/>
          <a:srcRect/>
          <a:stretch>
            <a:fillRect/>
          </a:stretch>
        </p:blipFill>
        <p:spPr bwMode="auto">
          <a:xfrm>
            <a:off x="4414792" y="4638744"/>
            <a:ext cx="3360829" cy="6303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639275" y="2361040"/>
            <a:ext cx="6623872" cy="2271491"/>
            <a:chOff x="1979713" y="1379760"/>
            <a:chExt cx="5739368" cy="1431437"/>
          </a:xfrm>
        </p:grpSpPr>
        <p:sp>
          <p:nvSpPr>
            <p:cNvPr id="2" name="TextBox 1"/>
            <p:cNvSpPr txBox="1"/>
            <p:nvPr/>
          </p:nvSpPr>
          <p:spPr>
            <a:xfrm>
              <a:off x="3706908" y="1379760"/>
              <a:ext cx="1890306" cy="989161"/>
            </a:xfrm>
            <a:prstGeom prst="rect">
              <a:avLst/>
            </a:prstGeom>
            <a:noFill/>
          </p:spPr>
          <p:txBody>
            <a:bodyPr wrap="none" rtlCol="0">
              <a:spAutoFit/>
            </a:bodyPr>
            <a:lstStyle/>
            <a:p>
              <a:r>
                <a:rPr lang="en-US" altLang="zh-CN" sz="9600" b="1" dirty="0" smtClean="0">
                  <a:solidFill>
                    <a:srgbClr val="0070C0"/>
                  </a:solidFill>
                  <a:latin typeface="微软雅黑" panose="020B0503020204020204" pitchFamily="34" charset="-122"/>
                  <a:ea typeface="微软雅黑" panose="020B0503020204020204" pitchFamily="34" charset="-122"/>
                </a:rPr>
                <a:t>P</a:t>
              </a:r>
              <a:r>
                <a:rPr lang="en-US" altLang="zh-CN" sz="6400" b="1" dirty="0" smtClean="0">
                  <a:solidFill>
                    <a:srgbClr val="0070C0"/>
                  </a:solidFill>
                  <a:latin typeface="微软雅黑" panose="020B0503020204020204" pitchFamily="34" charset="-122"/>
                  <a:ea typeface="微软雅黑" panose="020B0503020204020204" pitchFamily="34" charset="-122"/>
                </a:rPr>
                <a:t>art</a:t>
              </a:r>
              <a:endParaRPr lang="zh-CN" altLang="en-US" sz="6400" b="1" dirty="0">
                <a:solidFill>
                  <a:srgbClr val="0070C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5564490" y="1379760"/>
              <a:ext cx="1476731" cy="989161"/>
            </a:xfrm>
            <a:prstGeom prst="rect">
              <a:avLst/>
            </a:prstGeom>
            <a:noFill/>
          </p:spPr>
          <p:txBody>
            <a:bodyPr wrap="none" rtlCol="0">
              <a:spAutoFit/>
            </a:bodyPr>
            <a:lstStyle/>
            <a:p>
              <a:r>
                <a:rPr lang="en-US" altLang="zh-CN" sz="9600" b="1" dirty="0" smtClean="0">
                  <a:solidFill>
                    <a:srgbClr val="0070C0"/>
                  </a:solidFill>
                  <a:latin typeface="微软雅黑" panose="020B0503020204020204" pitchFamily="34" charset="-122"/>
                  <a:ea typeface="微软雅黑" panose="020B0503020204020204" pitchFamily="34" charset="-122"/>
                </a:rPr>
                <a:t>01</a:t>
              </a:r>
              <a:endParaRPr lang="zh-CN" altLang="en-US" sz="9600" b="1" dirty="0">
                <a:solidFill>
                  <a:srgbClr val="0070C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3496862" y="2287523"/>
              <a:ext cx="4222219" cy="523674"/>
            </a:xfrm>
            <a:prstGeom prst="rect">
              <a:avLst/>
            </a:prstGeom>
            <a:noFill/>
          </p:spPr>
          <p:txBody>
            <a:bodyPr wrap="square" rtlCol="0">
              <a:spAutoFit/>
            </a:bodyPr>
            <a:lstStyle/>
            <a:p>
              <a:r>
                <a:rPr lang="zh-CN" altLang="en-US" sz="2400" b="1" spc="800" dirty="0" smtClean="0">
                  <a:solidFill>
                    <a:srgbClr val="0070C0"/>
                  </a:solidFill>
                  <a:latin typeface="华文楷体" panose="02010600040101010101" pitchFamily="2" charset="-122"/>
                  <a:ea typeface="华文楷体" panose="02010600040101010101" pitchFamily="2" charset="-122"/>
                </a:rPr>
                <a:t>铁矿石国际化风控、监察制度介绍</a:t>
              </a:r>
              <a:endParaRPr lang="zh-CN" altLang="en-US" sz="2400" b="1" spc="800" dirty="0">
                <a:solidFill>
                  <a:srgbClr val="0070C0"/>
                </a:solidFill>
                <a:latin typeface="华文楷体" panose="02010600040101010101" pitchFamily="2" charset="-122"/>
                <a:ea typeface="华文楷体" panose="02010600040101010101" pitchFamily="2" charset="-122"/>
              </a:endParaRPr>
            </a:p>
          </p:txBody>
        </p:sp>
        <p:grpSp>
          <p:nvGrpSpPr>
            <p:cNvPr id="7" name="组合 6"/>
            <p:cNvGrpSpPr/>
            <p:nvPr/>
          </p:nvGrpSpPr>
          <p:grpSpPr>
            <a:xfrm>
              <a:off x="1979713" y="1549058"/>
              <a:ext cx="1526739" cy="1041051"/>
              <a:chOff x="1979712" y="2065413"/>
              <a:chExt cx="1526739" cy="1388069"/>
            </a:xfrm>
          </p:grpSpPr>
          <p:sp>
            <p:nvSpPr>
              <p:cNvPr id="8" name="圆角矩形 7"/>
              <p:cNvSpPr/>
              <p:nvPr/>
            </p:nvSpPr>
            <p:spPr>
              <a:xfrm>
                <a:off x="1979712" y="2065413"/>
                <a:ext cx="1526739" cy="138806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2146069" y="2162442"/>
                <a:ext cx="1227907" cy="1198584"/>
              </a:xfrm>
              <a:prstGeom prst="rect">
                <a:avLst/>
              </a:prstGeom>
            </p:spPr>
          </p:pic>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30709" y="1341079"/>
            <a:ext cx="9235514" cy="4156362"/>
            <a:chOff x="1100461" y="1341079"/>
            <a:chExt cx="10304523" cy="4156362"/>
          </a:xfrm>
        </p:grpSpPr>
        <p:grpSp>
          <p:nvGrpSpPr>
            <p:cNvPr id="6" name="组合 5"/>
            <p:cNvGrpSpPr/>
            <p:nvPr/>
          </p:nvGrpSpPr>
          <p:grpSpPr>
            <a:xfrm>
              <a:off x="1100461" y="1341079"/>
              <a:ext cx="10304523" cy="1552597"/>
              <a:chOff x="431731" y="2276872"/>
              <a:chExt cx="7729398" cy="1552238"/>
            </a:xfrm>
          </p:grpSpPr>
          <p:grpSp>
            <p:nvGrpSpPr>
              <p:cNvPr id="5" name="组合 4"/>
              <p:cNvGrpSpPr/>
              <p:nvPr/>
            </p:nvGrpSpPr>
            <p:grpSpPr>
              <a:xfrm>
                <a:off x="431731" y="2276872"/>
                <a:ext cx="2183031" cy="1552238"/>
                <a:chOff x="431731" y="2348880"/>
                <a:chExt cx="2183031" cy="1552238"/>
              </a:xfrm>
            </p:grpSpPr>
            <p:sp>
              <p:nvSpPr>
                <p:cNvPr id="22" name="燕尾形 21"/>
                <p:cNvSpPr/>
                <p:nvPr/>
              </p:nvSpPr>
              <p:spPr>
                <a:xfrm rot="5400000">
                  <a:off x="834757" y="2352946"/>
                  <a:ext cx="1152128" cy="1944216"/>
                </a:xfrm>
                <a:prstGeom prst="chevron">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华文楷体" panose="02010600040101010101" pitchFamily="2" charset="-122"/>
                    <a:ea typeface="华文楷体" panose="02010600040101010101" pitchFamily="2" charset="-122"/>
                  </a:endParaRPr>
                </a:p>
              </p:txBody>
            </p:sp>
            <p:sp>
              <p:nvSpPr>
                <p:cNvPr id="25" name="文本框 47"/>
                <p:cNvSpPr txBox="1"/>
                <p:nvPr/>
              </p:nvSpPr>
              <p:spPr>
                <a:xfrm>
                  <a:off x="431731" y="2348880"/>
                  <a:ext cx="2183031" cy="507714"/>
                </a:xfrm>
                <a:prstGeom prst="rect">
                  <a:avLst/>
                </a:prstGeom>
                <a:noFill/>
                <a:effectLst/>
              </p:spPr>
              <p:txBody>
                <a:bodyPr wrap="none" rtlCol="0">
                  <a:spAutoFit/>
                </a:bodyPr>
                <a:lstStyle/>
                <a:p>
                  <a:r>
                    <a:rPr lang="zh-CN" altLang="en-US" b="1" dirty="0">
                      <a:solidFill>
                        <a:srgbClr val="0070C0"/>
                      </a:solidFill>
                      <a:latin typeface="华文楷体" panose="02010600040101010101" pitchFamily="2" charset="-122"/>
                      <a:ea typeface="华文楷体" panose="02010600040101010101" pitchFamily="2" charset="-122"/>
                    </a:rPr>
                    <a:t>原则</a:t>
                  </a:r>
                  <a:r>
                    <a:rPr lang="zh-CN" altLang="en-US" b="1" dirty="0" smtClean="0">
                      <a:solidFill>
                        <a:srgbClr val="0070C0"/>
                      </a:solidFill>
                      <a:latin typeface="华文楷体" panose="02010600040101010101" pitchFamily="2" charset="-122"/>
                      <a:ea typeface="华文楷体" panose="02010600040101010101" pitchFamily="2" charset="-122"/>
                    </a:rPr>
                    <a:t>一：一致性</a:t>
                  </a:r>
                  <a:endParaRPr lang="zh-CN" altLang="en-US" b="1" dirty="0">
                    <a:solidFill>
                      <a:srgbClr val="0070C0"/>
                    </a:solidFill>
                    <a:latin typeface="华文楷体" panose="02010600040101010101" pitchFamily="2" charset="-122"/>
                    <a:ea typeface="华文楷体" panose="02010600040101010101" pitchFamily="2" charset="-122"/>
                  </a:endParaRPr>
                </a:p>
              </p:txBody>
            </p:sp>
            <p:grpSp>
              <p:nvGrpSpPr>
                <p:cNvPr id="27" name="组合 26"/>
                <p:cNvGrpSpPr/>
                <p:nvPr/>
              </p:nvGrpSpPr>
              <p:grpSpPr>
                <a:xfrm>
                  <a:off x="1020301" y="2965014"/>
                  <a:ext cx="720080" cy="720080"/>
                  <a:chOff x="3639715" y="2600908"/>
                  <a:chExt cx="720080" cy="720080"/>
                </a:xfrm>
              </p:grpSpPr>
              <p:sp>
                <p:nvSpPr>
                  <p:cNvPr id="28" name="椭圆 27"/>
                  <p:cNvSpPr/>
                  <p:nvPr/>
                </p:nvSpPr>
                <p:spPr>
                  <a:xfrm>
                    <a:off x="3639715" y="2600908"/>
                    <a:ext cx="720080" cy="720080"/>
                  </a:xfrm>
                  <a:prstGeom prst="ellipse">
                    <a:avLst/>
                  </a:prstGeom>
                  <a:solidFill>
                    <a:schemeClr val="bg1"/>
                  </a:solidFill>
                  <a:ln w="57150">
                    <a:solidFill>
                      <a:srgbClr val="2F5EB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华文楷体" panose="02010600040101010101" pitchFamily="2" charset="-122"/>
                      <a:ea typeface="华文楷体" panose="02010600040101010101" pitchFamily="2" charset="-122"/>
                    </a:endParaRPr>
                  </a:p>
                </p:txBody>
              </p:sp>
              <p:sp>
                <p:nvSpPr>
                  <p:cNvPr id="29" name="Freeform 66"/>
                  <p:cNvSpPr>
                    <a:spLocks noEditPoints="1"/>
                  </p:cNvSpPr>
                  <p:nvPr/>
                </p:nvSpPr>
                <p:spPr bwMode="auto">
                  <a:xfrm>
                    <a:off x="3807803" y="2722630"/>
                    <a:ext cx="379591" cy="468907"/>
                  </a:xfrm>
                  <a:custGeom>
                    <a:avLst/>
                    <a:gdLst>
                      <a:gd name="T0" fmla="*/ 196 w 208"/>
                      <a:gd name="T1" fmla="*/ 256 h 256"/>
                      <a:gd name="T2" fmla="*/ 12 w 208"/>
                      <a:gd name="T3" fmla="*/ 256 h 256"/>
                      <a:gd name="T4" fmla="*/ 0 w 208"/>
                      <a:gd name="T5" fmla="*/ 244 h 256"/>
                      <a:gd name="T6" fmla="*/ 0 w 208"/>
                      <a:gd name="T7" fmla="*/ 140 h 256"/>
                      <a:gd name="T8" fmla="*/ 12 w 208"/>
                      <a:gd name="T9" fmla="*/ 128 h 256"/>
                      <a:gd name="T10" fmla="*/ 32 w 208"/>
                      <a:gd name="T11" fmla="*/ 128 h 256"/>
                      <a:gd name="T12" fmla="*/ 32 w 208"/>
                      <a:gd name="T13" fmla="*/ 72 h 256"/>
                      <a:gd name="T14" fmla="*/ 104 w 208"/>
                      <a:gd name="T15" fmla="*/ 0 h 256"/>
                      <a:gd name="T16" fmla="*/ 176 w 208"/>
                      <a:gd name="T17" fmla="*/ 72 h 256"/>
                      <a:gd name="T18" fmla="*/ 176 w 208"/>
                      <a:gd name="T19" fmla="*/ 128 h 256"/>
                      <a:gd name="T20" fmla="*/ 196 w 208"/>
                      <a:gd name="T21" fmla="*/ 128 h 256"/>
                      <a:gd name="T22" fmla="*/ 208 w 208"/>
                      <a:gd name="T23" fmla="*/ 140 h 256"/>
                      <a:gd name="T24" fmla="*/ 208 w 208"/>
                      <a:gd name="T25" fmla="*/ 244 h 256"/>
                      <a:gd name="T26" fmla="*/ 196 w 208"/>
                      <a:gd name="T27" fmla="*/ 256 h 256"/>
                      <a:gd name="T28" fmla="*/ 92 w 208"/>
                      <a:gd name="T29" fmla="*/ 197 h 256"/>
                      <a:gd name="T30" fmla="*/ 92 w 208"/>
                      <a:gd name="T31" fmla="*/ 220 h 256"/>
                      <a:gd name="T32" fmla="*/ 104 w 208"/>
                      <a:gd name="T33" fmla="*/ 232 h 256"/>
                      <a:gd name="T34" fmla="*/ 116 w 208"/>
                      <a:gd name="T35" fmla="*/ 220 h 256"/>
                      <a:gd name="T36" fmla="*/ 116 w 208"/>
                      <a:gd name="T37" fmla="*/ 197 h 256"/>
                      <a:gd name="T38" fmla="*/ 128 w 208"/>
                      <a:gd name="T39" fmla="*/ 176 h 256"/>
                      <a:gd name="T40" fmla="*/ 104 w 208"/>
                      <a:gd name="T41" fmla="*/ 152 h 256"/>
                      <a:gd name="T42" fmla="*/ 80 w 208"/>
                      <a:gd name="T43" fmla="*/ 176 h 256"/>
                      <a:gd name="T44" fmla="*/ 92 w 208"/>
                      <a:gd name="T45" fmla="*/ 197 h 256"/>
                      <a:gd name="T46" fmla="*/ 152 w 208"/>
                      <a:gd name="T47" fmla="*/ 72 h 256"/>
                      <a:gd name="T48" fmla="*/ 104 w 208"/>
                      <a:gd name="T49" fmla="*/ 24 h 256"/>
                      <a:gd name="T50" fmla="*/ 56 w 208"/>
                      <a:gd name="T51" fmla="*/ 72 h 256"/>
                      <a:gd name="T52" fmla="*/ 56 w 208"/>
                      <a:gd name="T53" fmla="*/ 128 h 256"/>
                      <a:gd name="T54" fmla="*/ 152 w 208"/>
                      <a:gd name="T55" fmla="*/ 128 h 256"/>
                      <a:gd name="T56" fmla="*/ 152 w 208"/>
                      <a:gd name="T57"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256">
                        <a:moveTo>
                          <a:pt x="196" y="256"/>
                        </a:moveTo>
                        <a:cubicBezTo>
                          <a:pt x="12" y="256"/>
                          <a:pt x="12" y="256"/>
                          <a:pt x="12" y="256"/>
                        </a:cubicBezTo>
                        <a:cubicBezTo>
                          <a:pt x="5" y="256"/>
                          <a:pt x="0" y="251"/>
                          <a:pt x="0" y="244"/>
                        </a:cubicBezTo>
                        <a:cubicBezTo>
                          <a:pt x="0" y="140"/>
                          <a:pt x="0" y="140"/>
                          <a:pt x="0" y="140"/>
                        </a:cubicBezTo>
                        <a:cubicBezTo>
                          <a:pt x="0" y="133"/>
                          <a:pt x="5" y="128"/>
                          <a:pt x="12" y="128"/>
                        </a:cubicBezTo>
                        <a:cubicBezTo>
                          <a:pt x="32" y="128"/>
                          <a:pt x="32" y="128"/>
                          <a:pt x="32" y="128"/>
                        </a:cubicBezTo>
                        <a:cubicBezTo>
                          <a:pt x="32" y="72"/>
                          <a:pt x="32" y="72"/>
                          <a:pt x="32" y="72"/>
                        </a:cubicBezTo>
                        <a:cubicBezTo>
                          <a:pt x="32" y="32"/>
                          <a:pt x="64" y="0"/>
                          <a:pt x="104" y="0"/>
                        </a:cubicBezTo>
                        <a:cubicBezTo>
                          <a:pt x="144" y="0"/>
                          <a:pt x="176" y="32"/>
                          <a:pt x="176" y="72"/>
                        </a:cubicBezTo>
                        <a:cubicBezTo>
                          <a:pt x="176" y="128"/>
                          <a:pt x="176" y="128"/>
                          <a:pt x="176" y="128"/>
                        </a:cubicBezTo>
                        <a:cubicBezTo>
                          <a:pt x="196" y="128"/>
                          <a:pt x="196" y="128"/>
                          <a:pt x="196" y="128"/>
                        </a:cubicBezTo>
                        <a:cubicBezTo>
                          <a:pt x="203" y="128"/>
                          <a:pt x="208" y="133"/>
                          <a:pt x="208" y="140"/>
                        </a:cubicBezTo>
                        <a:cubicBezTo>
                          <a:pt x="208" y="244"/>
                          <a:pt x="208" y="244"/>
                          <a:pt x="208" y="244"/>
                        </a:cubicBezTo>
                        <a:cubicBezTo>
                          <a:pt x="208" y="251"/>
                          <a:pt x="203" y="256"/>
                          <a:pt x="196" y="256"/>
                        </a:cubicBezTo>
                        <a:moveTo>
                          <a:pt x="92" y="197"/>
                        </a:moveTo>
                        <a:cubicBezTo>
                          <a:pt x="92" y="220"/>
                          <a:pt x="92" y="220"/>
                          <a:pt x="92" y="220"/>
                        </a:cubicBezTo>
                        <a:cubicBezTo>
                          <a:pt x="92" y="227"/>
                          <a:pt x="97" y="232"/>
                          <a:pt x="104" y="232"/>
                        </a:cubicBezTo>
                        <a:cubicBezTo>
                          <a:pt x="111" y="232"/>
                          <a:pt x="116" y="227"/>
                          <a:pt x="116" y="220"/>
                        </a:cubicBezTo>
                        <a:cubicBezTo>
                          <a:pt x="116" y="197"/>
                          <a:pt x="116" y="197"/>
                          <a:pt x="116" y="197"/>
                        </a:cubicBezTo>
                        <a:cubicBezTo>
                          <a:pt x="123" y="193"/>
                          <a:pt x="128" y="185"/>
                          <a:pt x="128" y="176"/>
                        </a:cubicBezTo>
                        <a:cubicBezTo>
                          <a:pt x="128" y="163"/>
                          <a:pt x="117" y="152"/>
                          <a:pt x="104" y="152"/>
                        </a:cubicBezTo>
                        <a:cubicBezTo>
                          <a:pt x="91" y="152"/>
                          <a:pt x="80" y="163"/>
                          <a:pt x="80" y="176"/>
                        </a:cubicBezTo>
                        <a:cubicBezTo>
                          <a:pt x="80" y="185"/>
                          <a:pt x="85" y="193"/>
                          <a:pt x="92" y="197"/>
                        </a:cubicBezTo>
                        <a:moveTo>
                          <a:pt x="152" y="72"/>
                        </a:moveTo>
                        <a:cubicBezTo>
                          <a:pt x="152" y="45"/>
                          <a:pt x="131" y="24"/>
                          <a:pt x="104" y="24"/>
                        </a:cubicBezTo>
                        <a:cubicBezTo>
                          <a:pt x="77" y="24"/>
                          <a:pt x="56" y="45"/>
                          <a:pt x="56" y="72"/>
                        </a:cubicBezTo>
                        <a:cubicBezTo>
                          <a:pt x="56" y="128"/>
                          <a:pt x="56" y="128"/>
                          <a:pt x="56" y="128"/>
                        </a:cubicBezTo>
                        <a:cubicBezTo>
                          <a:pt x="152" y="128"/>
                          <a:pt x="152" y="128"/>
                          <a:pt x="152" y="128"/>
                        </a:cubicBezTo>
                        <a:lnTo>
                          <a:pt x="152" y="72"/>
                        </a:lnTo>
                        <a:close/>
                      </a:path>
                    </a:pathLst>
                  </a:custGeom>
                  <a:solidFill>
                    <a:srgbClr val="2F5EB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0070C0"/>
                      </a:solidFill>
                      <a:latin typeface="华文楷体" panose="02010600040101010101" pitchFamily="2" charset="-122"/>
                      <a:ea typeface="华文楷体" panose="02010600040101010101" pitchFamily="2" charset="-122"/>
                    </a:endParaRPr>
                  </a:p>
                </p:txBody>
              </p:sp>
            </p:grpSp>
          </p:grpSp>
          <p:grpSp>
            <p:nvGrpSpPr>
              <p:cNvPr id="4" name="组合 3"/>
              <p:cNvGrpSpPr/>
              <p:nvPr/>
            </p:nvGrpSpPr>
            <p:grpSpPr>
              <a:xfrm>
                <a:off x="3096027" y="2276872"/>
                <a:ext cx="2183031" cy="1552238"/>
                <a:chOff x="3096027" y="2348880"/>
                <a:chExt cx="2183031" cy="1552238"/>
              </a:xfrm>
            </p:grpSpPr>
            <p:sp>
              <p:nvSpPr>
                <p:cNvPr id="41" name="燕尾形 40"/>
                <p:cNvSpPr/>
                <p:nvPr/>
              </p:nvSpPr>
              <p:spPr>
                <a:xfrm rot="5400000">
                  <a:off x="3499053" y="2352946"/>
                  <a:ext cx="1152128" cy="1944216"/>
                </a:xfrm>
                <a:prstGeom prst="chevron">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华文楷体" panose="02010600040101010101" pitchFamily="2" charset="-122"/>
                    <a:ea typeface="华文楷体" panose="02010600040101010101" pitchFamily="2" charset="-122"/>
                  </a:endParaRPr>
                </a:p>
              </p:txBody>
            </p:sp>
            <p:sp>
              <p:nvSpPr>
                <p:cNvPr id="42" name="文本框 47"/>
                <p:cNvSpPr txBox="1"/>
                <p:nvPr/>
              </p:nvSpPr>
              <p:spPr>
                <a:xfrm>
                  <a:off x="3096027" y="2348880"/>
                  <a:ext cx="2183031" cy="507714"/>
                </a:xfrm>
                <a:prstGeom prst="rect">
                  <a:avLst/>
                </a:prstGeom>
                <a:noFill/>
                <a:effectLst/>
              </p:spPr>
              <p:txBody>
                <a:bodyPr wrap="none" rtlCol="0">
                  <a:spAutoFit/>
                </a:bodyPr>
                <a:lstStyle/>
                <a:p>
                  <a:r>
                    <a:rPr lang="zh-CN" altLang="en-US" b="1" dirty="0" smtClean="0">
                      <a:solidFill>
                        <a:srgbClr val="0070C0"/>
                      </a:solidFill>
                      <a:latin typeface="华文楷体" panose="02010600040101010101" pitchFamily="2" charset="-122"/>
                      <a:ea typeface="华文楷体" panose="02010600040101010101" pitchFamily="2" charset="-122"/>
                    </a:rPr>
                    <a:t>原则</a:t>
                  </a:r>
                  <a:r>
                    <a:rPr lang="zh-CN" altLang="en-US" b="1" dirty="0">
                      <a:solidFill>
                        <a:srgbClr val="0070C0"/>
                      </a:solidFill>
                      <a:latin typeface="华文楷体" panose="02010600040101010101" pitchFamily="2" charset="-122"/>
                      <a:ea typeface="华文楷体" panose="02010600040101010101" pitchFamily="2" charset="-122"/>
                    </a:rPr>
                    <a:t>二</a:t>
                  </a:r>
                  <a:r>
                    <a:rPr lang="zh-CN" altLang="en-US" b="1" dirty="0" smtClean="0">
                      <a:solidFill>
                        <a:srgbClr val="0070C0"/>
                      </a:solidFill>
                      <a:latin typeface="华文楷体" panose="02010600040101010101" pitchFamily="2" charset="-122"/>
                      <a:ea typeface="华文楷体" panose="02010600040101010101" pitchFamily="2" charset="-122"/>
                    </a:rPr>
                    <a:t>：</a:t>
                  </a:r>
                  <a:r>
                    <a:rPr lang="zh-CN" altLang="en-US" b="1" dirty="0">
                      <a:solidFill>
                        <a:srgbClr val="0070C0"/>
                      </a:solidFill>
                      <a:latin typeface="华文楷体" panose="02010600040101010101" pitchFamily="2" charset="-122"/>
                      <a:ea typeface="华文楷体" panose="02010600040101010101" pitchFamily="2" charset="-122"/>
                    </a:rPr>
                    <a:t>全面</a:t>
                  </a:r>
                  <a:r>
                    <a:rPr lang="zh-CN" altLang="en-US" b="1" dirty="0" smtClean="0">
                      <a:solidFill>
                        <a:srgbClr val="0070C0"/>
                      </a:solidFill>
                      <a:latin typeface="华文楷体" panose="02010600040101010101" pitchFamily="2" charset="-122"/>
                      <a:ea typeface="华文楷体" panose="02010600040101010101" pitchFamily="2" charset="-122"/>
                    </a:rPr>
                    <a:t>性</a:t>
                  </a:r>
                  <a:endParaRPr lang="zh-CN" altLang="en-US" b="1" dirty="0">
                    <a:solidFill>
                      <a:srgbClr val="0070C0"/>
                    </a:solidFill>
                    <a:latin typeface="华文楷体" panose="02010600040101010101" pitchFamily="2" charset="-122"/>
                    <a:ea typeface="华文楷体" panose="02010600040101010101" pitchFamily="2" charset="-122"/>
                  </a:endParaRPr>
                </a:p>
              </p:txBody>
            </p:sp>
            <p:grpSp>
              <p:nvGrpSpPr>
                <p:cNvPr id="51" name="组合 50"/>
                <p:cNvGrpSpPr/>
                <p:nvPr/>
              </p:nvGrpSpPr>
              <p:grpSpPr>
                <a:xfrm>
                  <a:off x="3707904" y="2979700"/>
                  <a:ext cx="720080" cy="720080"/>
                  <a:chOff x="6568459" y="2600908"/>
                  <a:chExt cx="720080" cy="720080"/>
                </a:xfrm>
              </p:grpSpPr>
              <p:sp>
                <p:nvSpPr>
                  <p:cNvPr id="52" name="椭圆 51"/>
                  <p:cNvSpPr/>
                  <p:nvPr/>
                </p:nvSpPr>
                <p:spPr>
                  <a:xfrm>
                    <a:off x="6568459" y="2600908"/>
                    <a:ext cx="720080" cy="720080"/>
                  </a:xfrm>
                  <a:prstGeom prst="ellipse">
                    <a:avLst/>
                  </a:prstGeom>
                  <a:solidFill>
                    <a:schemeClr val="bg1"/>
                  </a:solidFill>
                  <a:ln w="57150">
                    <a:solidFill>
                      <a:srgbClr val="2F5EB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华文楷体" panose="02010600040101010101" pitchFamily="2" charset="-122"/>
                      <a:ea typeface="华文楷体" panose="02010600040101010101" pitchFamily="2" charset="-122"/>
                    </a:endParaRPr>
                  </a:p>
                </p:txBody>
              </p:sp>
              <p:sp>
                <p:nvSpPr>
                  <p:cNvPr id="53" name="Freeform 107"/>
                  <p:cNvSpPr>
                    <a:spLocks noEditPoints="1"/>
                  </p:cNvSpPr>
                  <p:nvPr/>
                </p:nvSpPr>
                <p:spPr bwMode="auto">
                  <a:xfrm>
                    <a:off x="6746415" y="2820736"/>
                    <a:ext cx="364168" cy="332120"/>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rgbClr val="2F5EB0"/>
                  </a:solidFill>
                  <a:ln>
                    <a:solidFill>
                      <a:srgbClr val="2F5EB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0070C0"/>
                      </a:solidFill>
                      <a:latin typeface="华文楷体" panose="02010600040101010101" pitchFamily="2" charset="-122"/>
                      <a:ea typeface="华文楷体" panose="02010600040101010101" pitchFamily="2" charset="-122"/>
                    </a:endParaRPr>
                  </a:p>
                </p:txBody>
              </p:sp>
            </p:grpSp>
          </p:grpSp>
          <p:grpSp>
            <p:nvGrpSpPr>
              <p:cNvPr id="3" name="组合 2"/>
              <p:cNvGrpSpPr/>
              <p:nvPr/>
            </p:nvGrpSpPr>
            <p:grpSpPr>
              <a:xfrm>
                <a:off x="5688315" y="2276872"/>
                <a:ext cx="2472814" cy="1552238"/>
                <a:chOff x="5688315" y="2276872"/>
                <a:chExt cx="2472814" cy="1552238"/>
              </a:xfrm>
            </p:grpSpPr>
            <p:sp>
              <p:nvSpPr>
                <p:cNvPr id="46" name="燕尾形 45"/>
                <p:cNvSpPr/>
                <p:nvPr/>
              </p:nvSpPr>
              <p:spPr>
                <a:xfrm rot="5400000">
                  <a:off x="6091341" y="2280938"/>
                  <a:ext cx="1152128" cy="1944216"/>
                </a:xfrm>
                <a:prstGeom prst="chevron">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华文楷体" panose="02010600040101010101" pitchFamily="2" charset="-122"/>
                    <a:ea typeface="华文楷体" panose="02010600040101010101" pitchFamily="2" charset="-122"/>
                  </a:endParaRPr>
                </a:p>
              </p:txBody>
            </p:sp>
            <p:sp>
              <p:nvSpPr>
                <p:cNvPr id="47" name="文本框 47"/>
                <p:cNvSpPr txBox="1"/>
                <p:nvPr/>
              </p:nvSpPr>
              <p:spPr>
                <a:xfrm>
                  <a:off x="5688315" y="2276872"/>
                  <a:ext cx="2472814" cy="507714"/>
                </a:xfrm>
                <a:prstGeom prst="rect">
                  <a:avLst/>
                </a:prstGeom>
                <a:noFill/>
                <a:effectLst/>
              </p:spPr>
              <p:txBody>
                <a:bodyPr wrap="none" rtlCol="0">
                  <a:spAutoFit/>
                </a:bodyPr>
                <a:lstStyle/>
                <a:p>
                  <a:r>
                    <a:rPr lang="zh-CN" altLang="en-US" b="1" dirty="0" smtClean="0">
                      <a:solidFill>
                        <a:srgbClr val="0070C0"/>
                      </a:solidFill>
                      <a:latin typeface="华文楷体" panose="02010600040101010101" pitchFamily="2" charset="-122"/>
                      <a:ea typeface="华文楷体" panose="02010600040101010101" pitchFamily="2" charset="-122"/>
                    </a:rPr>
                    <a:t>原则</a:t>
                  </a:r>
                  <a:r>
                    <a:rPr lang="zh-CN" altLang="en-US" b="1" dirty="0">
                      <a:solidFill>
                        <a:srgbClr val="0070C0"/>
                      </a:solidFill>
                      <a:latin typeface="华文楷体" panose="02010600040101010101" pitchFamily="2" charset="-122"/>
                      <a:ea typeface="华文楷体" panose="02010600040101010101" pitchFamily="2" charset="-122"/>
                    </a:rPr>
                    <a:t>三</a:t>
                  </a:r>
                  <a:r>
                    <a:rPr lang="zh-CN" altLang="en-US" b="1" dirty="0" smtClean="0">
                      <a:solidFill>
                        <a:srgbClr val="0070C0"/>
                      </a:solidFill>
                      <a:latin typeface="华文楷体" panose="02010600040101010101" pitchFamily="2" charset="-122"/>
                      <a:ea typeface="华文楷体" panose="02010600040101010101" pitchFamily="2" charset="-122"/>
                    </a:rPr>
                    <a:t>：可实施性</a:t>
                  </a:r>
                  <a:endParaRPr lang="zh-CN" altLang="en-US" b="1" dirty="0">
                    <a:solidFill>
                      <a:srgbClr val="0070C0"/>
                    </a:solidFill>
                    <a:latin typeface="华文楷体" panose="02010600040101010101" pitchFamily="2" charset="-122"/>
                    <a:ea typeface="华文楷体" panose="02010600040101010101" pitchFamily="2" charset="-122"/>
                  </a:endParaRPr>
                </a:p>
              </p:txBody>
            </p:sp>
            <p:grpSp>
              <p:nvGrpSpPr>
                <p:cNvPr id="54" name="组合 53"/>
                <p:cNvGrpSpPr/>
                <p:nvPr/>
              </p:nvGrpSpPr>
              <p:grpSpPr>
                <a:xfrm>
                  <a:off x="6354948" y="2979700"/>
                  <a:ext cx="720080" cy="720080"/>
                  <a:chOff x="9523491" y="2600908"/>
                  <a:chExt cx="720080" cy="720080"/>
                </a:xfrm>
              </p:grpSpPr>
              <p:sp>
                <p:nvSpPr>
                  <p:cNvPr id="55" name="椭圆 54"/>
                  <p:cNvSpPr/>
                  <p:nvPr/>
                </p:nvSpPr>
                <p:spPr>
                  <a:xfrm>
                    <a:off x="9523491" y="2600908"/>
                    <a:ext cx="720080" cy="720080"/>
                  </a:xfrm>
                  <a:prstGeom prst="ellipse">
                    <a:avLst/>
                  </a:prstGeom>
                  <a:solidFill>
                    <a:schemeClr val="bg1"/>
                  </a:solidFill>
                  <a:ln w="57150">
                    <a:solidFill>
                      <a:srgbClr val="2F5EB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华文楷体" panose="02010600040101010101" pitchFamily="2" charset="-122"/>
                      <a:ea typeface="华文楷体" panose="02010600040101010101" pitchFamily="2" charset="-122"/>
                    </a:endParaRPr>
                  </a:p>
                </p:txBody>
              </p:sp>
              <p:sp>
                <p:nvSpPr>
                  <p:cNvPr id="56" name="Freeform 105"/>
                  <p:cNvSpPr/>
                  <p:nvPr/>
                </p:nvSpPr>
                <p:spPr bwMode="auto">
                  <a:xfrm>
                    <a:off x="9704217" y="2782283"/>
                    <a:ext cx="367080" cy="349600"/>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rgbClr val="2F5EB0"/>
                  </a:solidFill>
                  <a:ln>
                    <a:solidFill>
                      <a:srgbClr val="2F5EB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rgbClr val="0070C0"/>
                      </a:solidFill>
                      <a:latin typeface="华文楷体" panose="02010600040101010101" pitchFamily="2" charset="-122"/>
                      <a:ea typeface="华文楷体" panose="02010600040101010101" pitchFamily="2" charset="-122"/>
                    </a:endParaRPr>
                  </a:p>
                </p:txBody>
              </p:sp>
            </p:grpSp>
          </p:grpSp>
        </p:grpSp>
        <p:sp>
          <p:nvSpPr>
            <p:cNvPr id="8" name="矩形 7"/>
            <p:cNvSpPr/>
            <p:nvPr/>
          </p:nvSpPr>
          <p:spPr bwMode="auto">
            <a:xfrm>
              <a:off x="1109769" y="2976577"/>
              <a:ext cx="2630387" cy="2520864"/>
            </a:xfrm>
            <a:prstGeom prst="rect">
              <a:avLst/>
            </a:prstGeom>
            <a:noFill/>
            <a:ln w="28575" cap="flat" cmpd="sng" algn="ctr">
              <a:solidFill>
                <a:srgbClr val="0070C0"/>
              </a:solidFill>
              <a:prstDash val="solid"/>
              <a:round/>
              <a:headEnd type="none" w="med" len="med"/>
              <a:tailEnd type="none" w="med" len="med"/>
            </a:ln>
            <a:effectLst/>
          </p:spPr>
          <p:txBody>
            <a:bodyPr vert="horz" wrap="square" lIns="108850" tIns="54425" rIns="108850" bIns="54425" numCol="1" rtlCol="0" anchor="t" anchorCtr="0" compatLnSpc="1"/>
            <a:lstStyle/>
            <a:p>
              <a:pPr defTabSz="1226185"/>
              <a:endParaRPr lang="zh-CN" altLang="en-US" sz="2400">
                <a:latin typeface="华文楷体" panose="02010600040101010101" pitchFamily="2" charset="-122"/>
                <a:ea typeface="华文楷体" panose="02010600040101010101" pitchFamily="2" charset="-122"/>
              </a:endParaRPr>
            </a:p>
          </p:txBody>
        </p:sp>
        <p:sp>
          <p:nvSpPr>
            <p:cNvPr id="57" name="矩形 56"/>
            <p:cNvSpPr/>
            <p:nvPr/>
          </p:nvSpPr>
          <p:spPr bwMode="auto">
            <a:xfrm>
              <a:off x="8283946" y="2976577"/>
              <a:ext cx="2630387" cy="2520864"/>
            </a:xfrm>
            <a:prstGeom prst="rect">
              <a:avLst/>
            </a:prstGeom>
            <a:noFill/>
            <a:ln w="28575" cap="flat" cmpd="sng" algn="ctr">
              <a:solidFill>
                <a:srgbClr val="0070C0"/>
              </a:solidFill>
              <a:prstDash val="solid"/>
              <a:round/>
              <a:headEnd type="none" w="med" len="med"/>
              <a:tailEnd type="none" w="med" len="med"/>
            </a:ln>
            <a:effectLst/>
          </p:spPr>
          <p:txBody>
            <a:bodyPr vert="horz" wrap="square" lIns="108850" tIns="54425" rIns="108850" bIns="54425" numCol="1" rtlCol="0" anchor="t" anchorCtr="0" compatLnSpc="1"/>
            <a:lstStyle/>
            <a:p>
              <a:pPr defTabSz="1226185"/>
              <a:endParaRPr lang="zh-CN" altLang="en-US" sz="2400">
                <a:latin typeface="华文楷体" panose="02010600040101010101" pitchFamily="2" charset="-122"/>
                <a:ea typeface="华文楷体" panose="02010600040101010101" pitchFamily="2" charset="-122"/>
              </a:endParaRPr>
            </a:p>
          </p:txBody>
        </p:sp>
        <p:sp>
          <p:nvSpPr>
            <p:cNvPr id="58" name="矩形 57"/>
            <p:cNvSpPr/>
            <p:nvPr/>
          </p:nvSpPr>
          <p:spPr bwMode="auto">
            <a:xfrm>
              <a:off x="4691974" y="2976577"/>
              <a:ext cx="2630387" cy="2520864"/>
            </a:xfrm>
            <a:prstGeom prst="rect">
              <a:avLst/>
            </a:prstGeom>
            <a:noFill/>
            <a:ln w="28575" cap="flat" cmpd="sng" algn="ctr">
              <a:solidFill>
                <a:srgbClr val="0070C0"/>
              </a:solidFill>
              <a:prstDash val="solid"/>
              <a:round/>
              <a:headEnd type="none" w="med" len="med"/>
              <a:tailEnd type="none" w="med" len="med"/>
            </a:ln>
            <a:effectLst/>
          </p:spPr>
          <p:txBody>
            <a:bodyPr vert="horz" wrap="square" lIns="108850" tIns="54425" rIns="108850" bIns="54425" numCol="1" rtlCol="0" anchor="t" anchorCtr="0" compatLnSpc="1"/>
            <a:lstStyle/>
            <a:p>
              <a:pPr defTabSz="1226185"/>
              <a:endParaRPr lang="zh-CN" altLang="en-US" sz="2400">
                <a:latin typeface="华文楷体" panose="02010600040101010101" pitchFamily="2" charset="-122"/>
                <a:ea typeface="华文楷体" panose="02010600040101010101" pitchFamily="2" charset="-122"/>
              </a:endParaRPr>
            </a:p>
          </p:txBody>
        </p:sp>
        <p:sp>
          <p:nvSpPr>
            <p:cNvPr id="9" name="TextBox 8"/>
            <p:cNvSpPr txBox="1"/>
            <p:nvPr/>
          </p:nvSpPr>
          <p:spPr>
            <a:xfrm>
              <a:off x="1199300" y="3141696"/>
              <a:ext cx="2399954" cy="2325904"/>
            </a:xfrm>
            <a:prstGeom prst="rect">
              <a:avLst/>
            </a:prstGeom>
            <a:noFill/>
          </p:spPr>
          <p:txBody>
            <a:bodyPr wrap="square" lIns="108850" tIns="54425" rIns="108850" bIns="54425" rtlCol="0">
              <a:spAutoFit/>
            </a:bodyPr>
            <a:lstStyle/>
            <a:p>
              <a:r>
                <a:rPr lang="zh-CN" altLang="en-US" sz="2400" dirty="0">
                  <a:latin typeface="华文楷体" panose="02010600040101010101" pitchFamily="2" charset="-122"/>
                  <a:ea typeface="华文楷体" panose="02010600040101010101" pitchFamily="2" charset="-122"/>
                </a:rPr>
                <a:t>境内境外</a:t>
              </a:r>
              <a:r>
                <a:rPr lang="zh-CN" altLang="en-US" sz="2400" dirty="0" smtClean="0">
                  <a:latin typeface="华文楷体" panose="02010600040101010101" pitchFamily="2" charset="-122"/>
                  <a:ea typeface="华文楷体" panose="02010600040101010101" pitchFamily="2" charset="-122"/>
                </a:rPr>
                <a:t>客户风控制度</a:t>
              </a:r>
              <a:r>
                <a:rPr lang="zh-CN" altLang="en-US" sz="2400" dirty="0">
                  <a:latin typeface="华文楷体" panose="02010600040101010101" pitchFamily="2" charset="-122"/>
                  <a:ea typeface="华文楷体" panose="02010600040101010101" pitchFamily="2" charset="-122"/>
                </a:rPr>
                <a:t>一致；</a:t>
              </a:r>
              <a:endParaRPr lang="en-US" altLang="zh-CN" sz="2400" dirty="0">
                <a:latin typeface="华文楷体" panose="02010600040101010101" pitchFamily="2" charset="-122"/>
                <a:ea typeface="华文楷体" panose="02010600040101010101" pitchFamily="2" charset="-122"/>
              </a:endParaRPr>
            </a:p>
            <a:p>
              <a:r>
                <a:rPr lang="zh-CN" altLang="en-US" sz="2400" dirty="0">
                  <a:latin typeface="华文楷体" panose="02010600040101010101" pitchFamily="2" charset="-122"/>
                  <a:ea typeface="华文楷体" panose="02010600040101010101" pitchFamily="2" charset="-122"/>
                </a:rPr>
                <a:t>境内境外客户监管要求一致；</a:t>
              </a:r>
              <a:endParaRPr lang="en-US" altLang="zh-CN" sz="2400" dirty="0">
                <a:latin typeface="华文楷体" panose="02010600040101010101" pitchFamily="2" charset="-122"/>
                <a:ea typeface="华文楷体" panose="02010600040101010101" pitchFamily="2" charset="-122"/>
              </a:endParaRPr>
            </a:p>
            <a:p>
              <a:endParaRPr lang="en-US" altLang="zh-CN" sz="2100" dirty="0">
                <a:latin typeface="华文楷体" panose="02010600040101010101" pitchFamily="2" charset="-122"/>
                <a:ea typeface="华文楷体" panose="02010600040101010101" pitchFamily="2" charset="-122"/>
              </a:endParaRPr>
            </a:p>
            <a:p>
              <a:endParaRPr lang="zh-CN" altLang="en-US" dirty="0">
                <a:latin typeface="华文楷体" panose="02010600040101010101" pitchFamily="2" charset="-122"/>
                <a:ea typeface="华文楷体" panose="02010600040101010101" pitchFamily="2" charset="-122"/>
              </a:endParaRPr>
            </a:p>
          </p:txBody>
        </p:sp>
        <p:sp>
          <p:nvSpPr>
            <p:cNvPr id="59" name="TextBox 58"/>
            <p:cNvSpPr txBox="1"/>
            <p:nvPr/>
          </p:nvSpPr>
          <p:spPr>
            <a:xfrm>
              <a:off x="4847230" y="3141696"/>
              <a:ext cx="2399954" cy="1217909"/>
            </a:xfrm>
            <a:prstGeom prst="rect">
              <a:avLst/>
            </a:prstGeom>
            <a:noFill/>
          </p:spPr>
          <p:txBody>
            <a:bodyPr wrap="square" lIns="108850" tIns="54425" rIns="108850" bIns="54425" rtlCol="0">
              <a:spAutoFit/>
            </a:bodyPr>
            <a:lstStyle/>
            <a:p>
              <a:r>
                <a:rPr lang="zh-CN" altLang="en-US" sz="2400" dirty="0" smtClean="0">
                  <a:latin typeface="华文楷体" panose="02010600040101010101" pitchFamily="2" charset="-122"/>
                  <a:ea typeface="华文楷体" panose="02010600040101010101" pitchFamily="2" charset="-122"/>
                </a:rPr>
                <a:t>覆盖全流程的风险控制制度、违规查处制度</a:t>
              </a:r>
              <a:endParaRPr lang="zh-CN" altLang="en-US" sz="2400" dirty="0">
                <a:latin typeface="华文楷体" panose="02010600040101010101" pitchFamily="2" charset="-122"/>
                <a:ea typeface="华文楷体" panose="02010600040101010101" pitchFamily="2" charset="-122"/>
              </a:endParaRPr>
            </a:p>
          </p:txBody>
        </p:sp>
        <p:sp>
          <p:nvSpPr>
            <p:cNvPr id="60" name="TextBox 59"/>
            <p:cNvSpPr txBox="1"/>
            <p:nvPr/>
          </p:nvSpPr>
          <p:spPr>
            <a:xfrm>
              <a:off x="8399163" y="3141695"/>
              <a:ext cx="2399954" cy="1587240"/>
            </a:xfrm>
            <a:prstGeom prst="rect">
              <a:avLst/>
            </a:prstGeom>
            <a:noFill/>
          </p:spPr>
          <p:txBody>
            <a:bodyPr wrap="square" lIns="108850" tIns="54425" rIns="108850" bIns="54425" rtlCol="0">
              <a:spAutoFit/>
            </a:bodyPr>
            <a:lstStyle/>
            <a:p>
              <a:r>
                <a:rPr lang="zh-CN" altLang="en-US" sz="2400" dirty="0">
                  <a:latin typeface="华文楷体" panose="02010600040101010101" pitchFamily="2" charset="-122"/>
                  <a:ea typeface="华文楷体" panose="02010600040101010101" pitchFamily="2" charset="-122"/>
                </a:rPr>
                <a:t>维持</a:t>
              </a:r>
              <a:r>
                <a:rPr lang="zh-CN" altLang="en-US" sz="2400" dirty="0" smtClean="0">
                  <a:latin typeface="华文楷体" panose="02010600040101010101" pitchFamily="2" charset="-122"/>
                  <a:ea typeface="华文楷体" panose="02010600040101010101" pitchFamily="2" charset="-122"/>
                </a:rPr>
                <a:t>现有风控、监察</a:t>
              </a:r>
              <a:r>
                <a:rPr lang="zh-CN" altLang="en-US" sz="2400" dirty="0">
                  <a:latin typeface="华文楷体" panose="02010600040101010101" pitchFamily="2" charset="-122"/>
                  <a:ea typeface="华文楷体" panose="02010600040101010101" pitchFamily="2" charset="-122"/>
                </a:rPr>
                <a:t>框架，对制度、流程进行完善</a:t>
              </a:r>
              <a:endParaRPr lang="zh-CN" altLang="en-US" sz="2400" dirty="0">
                <a:latin typeface="华文楷体" panose="02010600040101010101" pitchFamily="2" charset="-122"/>
                <a:ea typeface="华文楷体" panose="02010600040101010101" pitchFamily="2" charset="-122"/>
              </a:endParaRPr>
            </a:p>
          </p:txBody>
        </p:sp>
      </p:grpSp>
      <p:sp>
        <p:nvSpPr>
          <p:cNvPr id="10" name="标题 9"/>
          <p:cNvSpPr>
            <a:spLocks noGrp="1"/>
          </p:cNvSpPr>
          <p:nvPr>
            <p:ph type="title"/>
          </p:nvPr>
        </p:nvSpPr>
        <p:spPr>
          <a:prstGeom prst="rect">
            <a:avLst/>
          </a:prstGeom>
        </p:spPr>
        <p:txBody>
          <a:bodyPr/>
          <a:lstStyle/>
          <a:p>
            <a:r>
              <a:rPr lang="zh-CN" altLang="en-US" dirty="0"/>
              <a:t>铁矿石国际化监察制度制定</a:t>
            </a:r>
            <a:r>
              <a:rPr lang="zh-CN" altLang="en-US" dirty="0" smtClean="0"/>
              <a:t>原则</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1103302" y="1029783"/>
            <a:ext cx="9311342" cy="430887"/>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b="1" kern="1200">
                <a:solidFill>
                  <a:schemeClr val="tx2"/>
                </a:solidFill>
                <a:latin typeface="幼圆" panose="02010509060101010101" pitchFamily="49" charset="-122"/>
                <a:ea typeface="幼圆" panose="02010509060101010101" pitchFamily="49" charset="-122"/>
                <a:cs typeface="Times New Roman" panose="02020603050405020304" pitchFamily="18" charset="0"/>
              </a:defRPr>
            </a:lvl1pPr>
          </a:lstStyle>
          <a:p>
            <a:pPr defTabSz="1088390" fontAlgn="auto">
              <a:spcAft>
                <a:spcPts val="0"/>
              </a:spcAft>
              <a:defRPr/>
            </a:pPr>
            <a:r>
              <a:rPr lang="zh-CN" altLang="en-US" sz="2800" dirty="0">
                <a:solidFill>
                  <a:srgbClr val="0070C0"/>
                </a:solidFill>
                <a:latin typeface="华文楷体" panose="02010600040101010101" pitchFamily="2" charset="-122"/>
                <a:ea typeface="华文楷体" panose="02010600040101010101" pitchFamily="2" charset="-122"/>
              </a:rPr>
              <a:t>原则一：一致性</a:t>
            </a:r>
            <a:r>
              <a:rPr lang="zh-CN" altLang="en-US" dirty="0">
                <a:solidFill>
                  <a:srgbClr val="0070C0"/>
                </a:solidFill>
                <a:latin typeface="华文楷体" panose="02010600040101010101" pitchFamily="2" charset="-122"/>
                <a:ea typeface="华文楷体" panose="02010600040101010101" pitchFamily="2" charset="-122"/>
              </a:rPr>
              <a:t>（境内境外规则制度要求一致）</a:t>
            </a:r>
            <a:endParaRPr lang="zh-CN" altLang="en-US" dirty="0">
              <a:solidFill>
                <a:srgbClr val="0070C0"/>
              </a:solidFill>
              <a:latin typeface="华文楷体" panose="02010600040101010101" pitchFamily="2" charset="-122"/>
              <a:ea typeface="华文楷体" panose="02010600040101010101" pitchFamily="2" charset="-122"/>
            </a:endParaRPr>
          </a:p>
        </p:txBody>
      </p:sp>
      <p:graphicFrame>
        <p:nvGraphicFramePr>
          <p:cNvPr id="3" name="表格 2"/>
          <p:cNvGraphicFramePr>
            <a:graphicFrameLocks noGrp="1"/>
          </p:cNvGraphicFramePr>
          <p:nvPr/>
        </p:nvGraphicFramePr>
        <p:xfrm>
          <a:off x="1103301" y="1417256"/>
          <a:ext cx="9923501" cy="4937892"/>
        </p:xfrm>
        <a:graphic>
          <a:graphicData uri="http://schemas.openxmlformats.org/drawingml/2006/table">
            <a:tbl>
              <a:tblPr firstRow="1" bandRow="1">
                <a:tableStyleId>{5C22544A-7EE6-4342-B048-85BDC9FD1C3A}</a:tableStyleId>
              </a:tblPr>
              <a:tblGrid>
                <a:gridCol w="2471625"/>
                <a:gridCol w="2304256"/>
                <a:gridCol w="2339308"/>
                <a:gridCol w="1368152"/>
                <a:gridCol w="1440160"/>
              </a:tblGrid>
              <a:tr h="360123">
                <a:tc>
                  <a:txBody>
                    <a:bodyPr/>
                    <a:lstStyle/>
                    <a:p>
                      <a:pPr algn="ctr">
                        <a:lnSpc>
                          <a:spcPct val="120000"/>
                        </a:lnSpc>
                      </a:pPr>
                      <a:r>
                        <a:rPr lang="zh-CN" altLang="en-US" sz="2000" b="1" dirty="0" smtClean="0">
                          <a:latin typeface="华文楷体" panose="02010600040101010101" pitchFamily="2" charset="-122"/>
                          <a:ea typeface="华文楷体" panose="02010600040101010101" pitchFamily="2" charset="-122"/>
                        </a:rPr>
                        <a:t>风控和监察制度</a:t>
                      </a:r>
                      <a:endParaRPr lang="zh-CN" altLang="en-US" sz="2000" b="1" dirty="0">
                        <a:latin typeface="华文楷体" panose="02010600040101010101" pitchFamily="2" charset="-122"/>
                        <a:ea typeface="华文楷体" panose="02010600040101010101" pitchFamily="2" charset="-122"/>
                      </a:endParaRPr>
                    </a:p>
                  </a:txBody>
                  <a:tcPr marL="121904" marR="121904" marT="45731" marB="45731" anchor="ctr"/>
                </a:tc>
                <a:tc gridSpan="2">
                  <a:txBody>
                    <a:bodyPr/>
                    <a:lstStyle/>
                    <a:p>
                      <a:pPr algn="ctr">
                        <a:lnSpc>
                          <a:spcPct val="120000"/>
                        </a:lnSpc>
                      </a:pPr>
                      <a:r>
                        <a:rPr lang="zh-CN" altLang="en-US" sz="2000" b="1" dirty="0" smtClean="0">
                          <a:latin typeface="华文楷体" panose="02010600040101010101" pitchFamily="2" charset="-122"/>
                          <a:ea typeface="华文楷体" panose="02010600040101010101" pitchFamily="2" charset="-122"/>
                        </a:rPr>
                        <a:t>主要内容</a:t>
                      </a:r>
                      <a:endParaRPr lang="zh-CN" altLang="en-US" sz="2000" b="1" dirty="0">
                        <a:latin typeface="华文楷体" panose="02010600040101010101" pitchFamily="2" charset="-122"/>
                        <a:ea typeface="华文楷体" panose="02010600040101010101" pitchFamily="2" charset="-122"/>
                      </a:endParaRPr>
                    </a:p>
                  </a:txBody>
                  <a:tcPr marL="121904" marR="121904" marT="45731" marB="45731"/>
                </a:tc>
                <a:tc hMerge="1">
                  <a:tcPr marL="121904" marR="121904" marT="45731" marB="45731"/>
                </a:tc>
                <a:tc>
                  <a:txBody>
                    <a:bodyPr/>
                    <a:lstStyle/>
                    <a:p>
                      <a:pPr algn="ctr">
                        <a:lnSpc>
                          <a:spcPct val="120000"/>
                        </a:lnSpc>
                      </a:pPr>
                      <a:r>
                        <a:rPr lang="zh-CN" altLang="en-US" sz="2000" b="1" dirty="0" smtClean="0">
                          <a:latin typeface="华文楷体" panose="02010600040101010101" pitchFamily="2" charset="-122"/>
                          <a:ea typeface="华文楷体" panose="02010600040101010101" pitchFamily="2" charset="-122"/>
                        </a:rPr>
                        <a:t>境内客户</a:t>
                      </a:r>
                      <a:endParaRPr lang="zh-CN" altLang="en-US" sz="2000" b="1" dirty="0">
                        <a:latin typeface="华文楷体" panose="02010600040101010101" pitchFamily="2" charset="-122"/>
                        <a:ea typeface="华文楷体" panose="02010600040101010101" pitchFamily="2" charset="-122"/>
                      </a:endParaRPr>
                    </a:p>
                  </a:txBody>
                  <a:tcPr marL="121904" marR="121904" marT="45731" marB="45731"/>
                </a:tc>
                <a:tc>
                  <a:txBody>
                    <a:bodyPr/>
                    <a:lstStyle/>
                    <a:p>
                      <a:pPr algn="ctr">
                        <a:lnSpc>
                          <a:spcPct val="120000"/>
                        </a:lnSpc>
                      </a:pPr>
                      <a:r>
                        <a:rPr lang="zh-CN" altLang="en-US" sz="2000" b="1" dirty="0" smtClean="0">
                          <a:latin typeface="华文楷体" panose="02010600040101010101" pitchFamily="2" charset="-122"/>
                          <a:ea typeface="华文楷体" panose="02010600040101010101" pitchFamily="2" charset="-122"/>
                        </a:rPr>
                        <a:t>境外客户</a:t>
                      </a:r>
                      <a:endParaRPr lang="zh-CN" altLang="en-US" sz="2000" b="1" dirty="0">
                        <a:latin typeface="华文楷体" panose="02010600040101010101" pitchFamily="2" charset="-122"/>
                        <a:ea typeface="华文楷体" panose="02010600040101010101" pitchFamily="2" charset="-122"/>
                      </a:endParaRPr>
                    </a:p>
                  </a:txBody>
                  <a:tcPr marL="121904" marR="121904" marT="45731" marB="45731"/>
                </a:tc>
              </a:tr>
              <a:tr h="1843348">
                <a:tc>
                  <a:txBody>
                    <a:bodyPr/>
                    <a:lstStyle/>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风险管理办法</a:t>
                      </a:r>
                      <a:endParaRPr kumimoji="1" lang="zh-CN" altLang="en-US" sz="2000" kern="120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nchor="ctr"/>
                </a:tc>
                <a:tc>
                  <a:txBody>
                    <a:bodyPr/>
                    <a:lstStyle/>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保证金制度</a:t>
                      </a:r>
                      <a:endParaRPr kumimoji="1" lang="zh-CN" altLang="en-US" sz="2000" kern="1200" dirty="0" smtClean="0">
                        <a:latin typeface="华文楷体" panose="02010600040101010101" pitchFamily="2" charset="-122"/>
                        <a:ea typeface="华文楷体" panose="02010600040101010101" pitchFamily="2" charset="-122"/>
                      </a:endParaRPr>
                    </a:p>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涨跌停板制度</a:t>
                      </a:r>
                      <a:endParaRPr kumimoji="1" lang="zh-CN" altLang="en-US" sz="2000" kern="1200" dirty="0" smtClean="0">
                        <a:latin typeface="华文楷体" panose="02010600040101010101" pitchFamily="2" charset="-122"/>
                        <a:ea typeface="华文楷体" panose="02010600040101010101" pitchFamily="2" charset="-122"/>
                      </a:endParaRPr>
                    </a:p>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交易限额制度</a:t>
                      </a:r>
                      <a:endParaRPr kumimoji="1" lang="zh-CN" altLang="en-US" sz="2000" kern="1200" dirty="0" smtClean="0">
                        <a:latin typeface="华文楷体" panose="02010600040101010101" pitchFamily="2" charset="-122"/>
                        <a:ea typeface="华文楷体" panose="02010600040101010101" pitchFamily="2" charset="-122"/>
                      </a:endParaRPr>
                    </a:p>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限仓制度</a:t>
                      </a:r>
                      <a:endParaRPr kumimoji="1" lang="zh-CN" altLang="en-US" sz="2000" kern="1200" dirty="0" smtClean="0">
                        <a:latin typeface="华文楷体" panose="02010600040101010101" pitchFamily="2" charset="-122"/>
                        <a:ea typeface="华文楷体" panose="02010600040101010101" pitchFamily="2" charset="-122"/>
                      </a:endParaRPr>
                    </a:p>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大户报告制度</a:t>
                      </a:r>
                      <a:endParaRPr kumimoji="1" lang="zh-CN" altLang="en-US" sz="2000" kern="1200" dirty="0" smtClean="0">
                        <a:latin typeface="华文楷体" panose="02010600040101010101" pitchFamily="2" charset="-122"/>
                        <a:ea typeface="华文楷体" panose="02010600040101010101" pitchFamily="2" charset="-122"/>
                      </a:endParaRPr>
                    </a:p>
                  </a:txBody>
                  <a:tcPr marL="121904" marR="121904" marT="45731" marB="45731"/>
                </a:tc>
                <a:tc>
                  <a:txBody>
                    <a:bodyPr/>
                    <a:lstStyle/>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风险警示制度</a:t>
                      </a:r>
                      <a:endParaRPr kumimoji="1" lang="zh-CN" altLang="en-US" sz="2000" kern="1200" dirty="0" smtClean="0">
                        <a:latin typeface="华文楷体" panose="02010600040101010101" pitchFamily="2" charset="-122"/>
                        <a:ea typeface="华文楷体" panose="02010600040101010101" pitchFamily="2" charset="-122"/>
                      </a:endParaRPr>
                    </a:p>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强行平仓制度</a:t>
                      </a:r>
                      <a:endParaRPr kumimoji="1" lang="zh-CN" altLang="en-US" sz="2000" kern="1200" dirty="0" smtClean="0">
                        <a:latin typeface="华文楷体" panose="02010600040101010101" pitchFamily="2" charset="-122"/>
                        <a:ea typeface="华文楷体" panose="02010600040101010101" pitchFamily="2" charset="-122"/>
                      </a:endParaRPr>
                    </a:p>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强制减仓制度</a:t>
                      </a:r>
                      <a:endParaRPr kumimoji="1" lang="zh-CN" altLang="en-US" sz="2000" kern="1200" dirty="0" smtClean="0">
                        <a:latin typeface="华文楷体" panose="02010600040101010101" pitchFamily="2" charset="-122"/>
                        <a:ea typeface="华文楷体" panose="02010600040101010101" pitchFamily="2" charset="-122"/>
                      </a:endParaRPr>
                    </a:p>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异常情况处理制度</a:t>
                      </a:r>
                      <a:endParaRPr kumimoji="1" lang="zh-CN" altLang="en-US" sz="2000" kern="120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tc>
                <a:tc>
                  <a:txBody>
                    <a:bodyPr/>
                    <a:lstStyle/>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适用</a:t>
                      </a:r>
                      <a:endParaRPr kumimoji="1" lang="zh-CN" altLang="en-US" sz="2000" kern="120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tc>
                <a:tc>
                  <a:txBody>
                    <a:bodyPr/>
                    <a:lstStyle/>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适用</a:t>
                      </a:r>
                      <a:endParaRPr kumimoji="1" lang="zh-CN" altLang="en-US" sz="2000" kern="120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tc>
              </a:tr>
              <a:tr h="357273">
                <a:tc>
                  <a:txBody>
                    <a:bodyPr/>
                    <a:lstStyle/>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套期保值管理办法</a:t>
                      </a:r>
                      <a:endParaRPr kumimoji="1" lang="zh-CN" altLang="en-US" sz="2000" kern="120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nchor="ctr"/>
                </a:tc>
                <a:tc gridSpan="2">
                  <a:txBody>
                    <a:bodyPr/>
                    <a:lstStyle/>
                    <a:p>
                      <a:pPr algn="l">
                        <a:lnSpc>
                          <a:spcPct val="120000"/>
                        </a:lnSpc>
                      </a:pPr>
                      <a:r>
                        <a:rPr lang="zh-CN" altLang="en-US" sz="2000" dirty="0" smtClean="0">
                          <a:latin typeface="华文楷体" panose="02010600040101010101" pitchFamily="2" charset="-122"/>
                          <a:ea typeface="华文楷体" panose="02010600040101010101" pitchFamily="2" charset="-122"/>
                        </a:rPr>
                        <a:t>套期保值管理制度</a:t>
                      </a:r>
                      <a:endParaRPr kumimoji="1" lang="zh-CN" altLang="en-US" sz="2000" kern="120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tc>
                <a:tc hMerge="1">
                  <a:tcPr marL="121904" marR="121904" marT="45731" marB="45731"/>
                </a:tc>
                <a:tc>
                  <a:txBody>
                    <a:bodyPr/>
                    <a:lstStyle/>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适用</a:t>
                      </a:r>
                      <a:endParaRPr kumimoji="1" lang="zh-CN" altLang="en-US" sz="2000" kern="12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tc>
                <a:tc>
                  <a:txBody>
                    <a:bodyPr/>
                    <a:lstStyle/>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适用</a:t>
                      </a:r>
                      <a:endParaRPr kumimoji="1" lang="zh-CN" altLang="en-US" sz="2000" kern="12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tc>
              </a:tr>
              <a:tr h="347552">
                <a:tc>
                  <a:txBody>
                    <a:bodyPr/>
                    <a:lstStyle/>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套利交易管理办法</a:t>
                      </a:r>
                      <a:endParaRPr kumimoji="1" lang="zh-CN" altLang="en-US" sz="2000" kern="120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nchor="ctr"/>
                </a:tc>
                <a:tc gridSpan="2">
                  <a:txBody>
                    <a:bodyPr/>
                    <a:lstStyle/>
                    <a:p>
                      <a:pPr algn="l">
                        <a:lnSpc>
                          <a:spcPct val="120000"/>
                        </a:lnSpc>
                      </a:pPr>
                      <a:r>
                        <a:rPr lang="zh-CN" altLang="en-US" sz="2000" dirty="0" smtClean="0">
                          <a:latin typeface="华文楷体" panose="02010600040101010101" pitchFamily="2" charset="-122"/>
                          <a:ea typeface="华文楷体" panose="02010600040101010101" pitchFamily="2" charset="-122"/>
                        </a:rPr>
                        <a:t>套利交易管理制度</a:t>
                      </a:r>
                      <a:endParaRPr kumimoji="1" lang="zh-CN" altLang="en-US" sz="2000" kern="120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tc>
                <a:tc hMerge="1">
                  <a:tcPr marL="121904" marR="121904" marT="45731" marB="45731"/>
                </a:tc>
                <a:tc>
                  <a:txBody>
                    <a:bodyPr/>
                    <a:lstStyle/>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适用</a:t>
                      </a:r>
                      <a:endParaRPr kumimoji="1" lang="zh-CN" altLang="en-US" sz="2000" kern="12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tc>
                <a:tc>
                  <a:txBody>
                    <a:bodyPr/>
                    <a:lstStyle/>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适用</a:t>
                      </a:r>
                      <a:endParaRPr kumimoji="1" lang="zh-CN" altLang="en-US" sz="2000" kern="12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tc>
              </a:tr>
              <a:tr h="859735">
                <a:tc>
                  <a:txBody>
                    <a:bodyPr/>
                    <a:lstStyle/>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异常交易管理办法及三项通知</a:t>
                      </a:r>
                      <a:endParaRPr kumimoji="1" lang="zh-CN" altLang="en-US" sz="2000" kern="120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nchor="ctr"/>
                </a:tc>
                <a:tc gridSpan="2">
                  <a:txBody>
                    <a:bodyPr/>
                    <a:lstStyle/>
                    <a:p>
                      <a:pPr algn="l">
                        <a:lnSpc>
                          <a:spcPct val="120000"/>
                        </a:lnSpc>
                      </a:pPr>
                      <a:r>
                        <a:rPr lang="zh-CN" altLang="en-US" sz="2000" kern="1200" dirty="0" smtClean="0">
                          <a:latin typeface="华文楷体" panose="02010600040101010101" pitchFamily="2" charset="-122"/>
                          <a:ea typeface="华文楷体" panose="02010600040101010101" pitchFamily="2" charset="-122"/>
                        </a:rPr>
                        <a:t>异常交易监管和处置</a:t>
                      </a:r>
                      <a:endParaRPr lang="en-US" altLang="zh-CN" sz="2000" kern="1200" dirty="0" smtClean="0">
                        <a:latin typeface="华文楷体" panose="02010600040101010101" pitchFamily="2" charset="-122"/>
                        <a:ea typeface="华文楷体" panose="02010600040101010101" pitchFamily="2" charset="-122"/>
                      </a:endParaRPr>
                    </a:p>
                    <a:p>
                      <a:pPr algn="l">
                        <a:lnSpc>
                          <a:spcPct val="120000"/>
                        </a:lnSpc>
                      </a:pPr>
                      <a:r>
                        <a:rPr lang="zh-CN" altLang="en-US" sz="2000" kern="1200" dirty="0" smtClean="0">
                          <a:latin typeface="华文楷体" panose="02010600040101010101" pitchFamily="2" charset="-122"/>
                          <a:ea typeface="华文楷体" panose="02010600040101010101" pitchFamily="2" charset="-122"/>
                        </a:rPr>
                        <a:t>实控账户管理</a:t>
                      </a:r>
                      <a:endParaRPr lang="en-US" altLang="zh-CN" sz="2000" kern="1200" dirty="0" smtClean="0">
                        <a:latin typeface="华文楷体" panose="02010600040101010101" pitchFamily="2" charset="-122"/>
                        <a:ea typeface="华文楷体" panose="02010600040101010101" pitchFamily="2" charset="-122"/>
                      </a:endParaRPr>
                    </a:p>
                    <a:p>
                      <a:pPr algn="l">
                        <a:lnSpc>
                          <a:spcPct val="120000"/>
                        </a:lnSpc>
                      </a:pPr>
                      <a:r>
                        <a:rPr lang="zh-CN" altLang="en-US" sz="2000" kern="1200" dirty="0" smtClean="0">
                          <a:latin typeface="华文楷体" panose="02010600040101010101" pitchFamily="2" charset="-122"/>
                          <a:ea typeface="华文楷体" panose="02010600040101010101" pitchFamily="2" charset="-122"/>
                        </a:rPr>
                        <a:t>程序化交易管理</a:t>
                      </a:r>
                      <a:endParaRPr lang="zh-CN" altLang="en-US" sz="2000" kern="1200" dirty="0" smtClean="0">
                        <a:solidFill>
                          <a:schemeClr val="dk1"/>
                        </a:solidFill>
                        <a:latin typeface="华文楷体" panose="02010600040101010101" pitchFamily="2" charset="-122"/>
                        <a:ea typeface="华文楷体" panose="02010600040101010101" pitchFamily="2" charset="-122"/>
                        <a:cs typeface="+mn-cs"/>
                      </a:endParaRPr>
                    </a:p>
                  </a:txBody>
                  <a:tcPr marL="121904" marR="121904" marT="45731" marB="45731"/>
                </a:tc>
                <a:tc hMerge="1">
                  <a:tcPr marL="121904" marR="121904" marT="45731" marB="45731"/>
                </a:tc>
                <a:tc>
                  <a:txBody>
                    <a:bodyPr/>
                    <a:lstStyle/>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适用</a:t>
                      </a:r>
                      <a:endParaRPr kumimoji="1" lang="zh-CN" altLang="en-US" sz="2000" kern="12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tc>
                <a:tc>
                  <a:txBody>
                    <a:bodyPr/>
                    <a:lstStyle/>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适用</a:t>
                      </a:r>
                      <a:endParaRPr kumimoji="1" lang="zh-CN" altLang="en-US" sz="2000" kern="12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tc>
              </a:tr>
              <a:tr h="356485">
                <a:tc>
                  <a:txBody>
                    <a:bodyPr/>
                    <a:lstStyle/>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违规处理办法</a:t>
                      </a:r>
                      <a:endParaRPr kumimoji="1" lang="zh-CN" altLang="en-US" sz="2000" kern="1200" dirty="0" smtClean="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nchor="ctr"/>
                </a:tc>
                <a:tc gridSpan="2">
                  <a:txBody>
                    <a:bodyPr/>
                    <a:lstStyle/>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违规处理手段和措施</a:t>
                      </a:r>
                      <a:endParaRPr kumimoji="1" lang="zh-CN" altLang="en-US" sz="2000" kern="1200" dirty="0" smtClean="0">
                        <a:solidFill>
                          <a:schemeClr val="dk1"/>
                        </a:solidFill>
                        <a:latin typeface="华文楷体" panose="02010600040101010101" pitchFamily="2" charset="-122"/>
                        <a:ea typeface="华文楷体" panose="02010600040101010101" pitchFamily="2" charset="-122"/>
                        <a:cs typeface="+mn-cs"/>
                      </a:endParaRPr>
                    </a:p>
                  </a:txBody>
                  <a:tcPr marL="121904" marR="121904" marT="45731" marB="45731"/>
                </a:tc>
                <a:tc hMerge="1">
                  <a:tcPr marL="121904" marR="121904" marT="45731" marB="45731"/>
                </a:tc>
                <a:tc>
                  <a:txBody>
                    <a:bodyPr/>
                    <a:lstStyle/>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适用</a:t>
                      </a:r>
                      <a:endParaRPr kumimoji="1" lang="zh-CN" altLang="en-US" sz="2000" kern="12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tc>
                <a:tc>
                  <a:txBody>
                    <a:bodyPr/>
                    <a:lstStyle/>
                    <a:p>
                      <a:pPr algn="l">
                        <a:lnSpc>
                          <a:spcPct val="120000"/>
                        </a:lnSpc>
                      </a:pPr>
                      <a:r>
                        <a:rPr kumimoji="1" lang="zh-CN" altLang="en-US" sz="2000" kern="1200" dirty="0" smtClean="0">
                          <a:latin typeface="华文楷体" panose="02010600040101010101" pitchFamily="2" charset="-122"/>
                          <a:ea typeface="华文楷体" panose="02010600040101010101" pitchFamily="2" charset="-122"/>
                        </a:rPr>
                        <a:t>适用</a:t>
                      </a:r>
                      <a:endParaRPr kumimoji="1" lang="zh-CN" altLang="en-US" sz="2000" kern="12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txBody>
                  <a:tcPr marL="121904" marR="121904" marT="45731" marB="45731"/>
                </a:tc>
              </a:tr>
            </a:tbl>
          </a:graphicData>
        </a:graphic>
      </p:graphicFrame>
      <p:sp>
        <p:nvSpPr>
          <p:cNvPr id="9" name="标题 8"/>
          <p:cNvSpPr>
            <a:spLocks noGrp="1"/>
          </p:cNvSpPr>
          <p:nvPr>
            <p:ph type="title"/>
          </p:nvPr>
        </p:nvSpPr>
        <p:spPr>
          <a:prstGeom prst="rect">
            <a:avLst/>
          </a:prstGeom>
        </p:spPr>
        <p:txBody>
          <a:bodyPr>
            <a:noAutofit/>
          </a:bodyPr>
          <a:lstStyle/>
          <a:p>
            <a:r>
              <a:rPr lang="zh-CN" altLang="en-US" dirty="0"/>
              <a:t>铁矿石国际化监察制度制定原则</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标题 1"/>
          <p:cNvSpPr txBox="1"/>
          <p:nvPr/>
        </p:nvSpPr>
        <p:spPr>
          <a:xfrm>
            <a:off x="720269" y="1052980"/>
            <a:ext cx="8638875" cy="430887"/>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b="1" kern="1200">
                <a:solidFill>
                  <a:schemeClr val="tx2"/>
                </a:solidFill>
                <a:latin typeface="幼圆" panose="02010509060101010101" pitchFamily="49" charset="-122"/>
                <a:ea typeface="幼圆" panose="02010509060101010101" pitchFamily="49" charset="-122"/>
                <a:cs typeface="Times New Roman" panose="02020603050405020304" pitchFamily="18" charset="0"/>
              </a:defRPr>
            </a:lvl1pPr>
          </a:lstStyle>
          <a:p>
            <a:pPr defTabSz="1088390" fontAlgn="auto">
              <a:spcAft>
                <a:spcPts val="0"/>
              </a:spcAft>
              <a:defRPr/>
            </a:pPr>
            <a:r>
              <a:rPr lang="zh-CN" altLang="en-US" sz="2800" dirty="0">
                <a:solidFill>
                  <a:srgbClr val="0070C0"/>
                </a:solidFill>
                <a:latin typeface="华文楷体" panose="02010600040101010101" pitchFamily="2" charset="-122"/>
                <a:ea typeface="华文楷体" panose="02010600040101010101" pitchFamily="2" charset="-122"/>
              </a:rPr>
              <a:t>原则二：全面性</a:t>
            </a:r>
            <a:r>
              <a:rPr lang="zh-CN" altLang="en-US" dirty="0">
                <a:solidFill>
                  <a:srgbClr val="0070C0"/>
                </a:solidFill>
                <a:latin typeface="华文楷体" panose="02010600040101010101" pitchFamily="2" charset="-122"/>
                <a:ea typeface="华文楷体" panose="02010600040101010101" pitchFamily="2" charset="-122"/>
              </a:rPr>
              <a:t>（覆盖全流程的监察制度体系）</a:t>
            </a:r>
            <a:endParaRPr lang="zh-CN" altLang="en-US" dirty="0">
              <a:solidFill>
                <a:srgbClr val="0070C0"/>
              </a:solidFill>
              <a:latin typeface="华文楷体" panose="02010600040101010101" pitchFamily="2" charset="-122"/>
              <a:ea typeface="华文楷体" panose="02010600040101010101" pitchFamily="2" charset="-122"/>
            </a:endParaRPr>
          </a:p>
        </p:txBody>
      </p:sp>
      <p:grpSp>
        <p:nvGrpSpPr>
          <p:cNvPr id="2" name="组合 1"/>
          <p:cNvGrpSpPr/>
          <p:nvPr/>
        </p:nvGrpSpPr>
        <p:grpSpPr>
          <a:xfrm>
            <a:off x="704352" y="1242608"/>
            <a:ext cx="10781712" cy="4927951"/>
            <a:chOff x="610185" y="1628177"/>
            <a:chExt cx="8087337" cy="4926810"/>
          </a:xfrm>
        </p:grpSpPr>
        <p:cxnSp>
          <p:nvCxnSpPr>
            <p:cNvPr id="14" name="AutoShape 6"/>
            <p:cNvCxnSpPr>
              <a:cxnSpLocks noChangeShapeType="1"/>
              <a:stCxn id="17" idx="0"/>
              <a:endCxn id="20" idx="1"/>
            </p:cNvCxnSpPr>
            <p:nvPr>
              <p:custDataLst>
                <p:tags r:id="rId1"/>
              </p:custDataLst>
            </p:nvPr>
          </p:nvCxnSpPr>
          <p:spPr bwMode="auto">
            <a:xfrm rot="5400000" flipH="1" flipV="1">
              <a:off x="2390666" y="2291261"/>
              <a:ext cx="481012" cy="1615471"/>
            </a:xfrm>
            <a:prstGeom prst="bentConnector2">
              <a:avLst/>
            </a:prstGeom>
            <a:noFill/>
            <a:ln w="19050">
              <a:solidFill>
                <a:srgbClr val="00A1DE"/>
              </a:solidFill>
              <a:miter lim="800000"/>
              <a:tailEnd type="triangle" w="med" len="med"/>
            </a:ln>
          </p:spPr>
        </p:cxnSp>
        <p:cxnSp>
          <p:nvCxnSpPr>
            <p:cNvPr id="15" name="AutoShape 7"/>
            <p:cNvCxnSpPr>
              <a:cxnSpLocks noChangeShapeType="1"/>
              <a:stCxn id="20" idx="0"/>
              <a:endCxn id="23" idx="1"/>
            </p:cNvCxnSpPr>
            <p:nvPr>
              <p:custDataLst>
                <p:tags r:id="rId2"/>
              </p:custDataLst>
            </p:nvPr>
          </p:nvCxnSpPr>
          <p:spPr bwMode="auto">
            <a:xfrm rot="5400000" flipH="1" flipV="1">
              <a:off x="5225424" y="1435173"/>
              <a:ext cx="471487" cy="1616320"/>
            </a:xfrm>
            <a:prstGeom prst="bentConnector2">
              <a:avLst/>
            </a:prstGeom>
            <a:noFill/>
            <a:ln w="19050">
              <a:solidFill>
                <a:srgbClr val="00A1DE"/>
              </a:solidFill>
              <a:miter lim="800000"/>
              <a:tailEnd type="triangle" w="med" len="med"/>
            </a:ln>
          </p:spPr>
        </p:cxnSp>
        <p:grpSp>
          <p:nvGrpSpPr>
            <p:cNvPr id="5" name="Group 3"/>
            <p:cNvGrpSpPr/>
            <p:nvPr/>
          </p:nvGrpSpPr>
          <p:grpSpPr>
            <a:xfrm>
              <a:off x="610185" y="3339500"/>
              <a:ext cx="2426502" cy="3215487"/>
              <a:chOff x="1169210" y="3549650"/>
              <a:chExt cx="2426502" cy="3215487"/>
            </a:xfrm>
          </p:grpSpPr>
          <p:sp>
            <p:nvSpPr>
              <p:cNvPr id="17" name="Rectangle 5"/>
              <p:cNvSpPr>
                <a:spLocks noChangeArrowheads="1"/>
              </p:cNvSpPr>
              <p:nvPr>
                <p:custDataLst>
                  <p:tags r:id="rId3"/>
                </p:custDataLst>
              </p:nvPr>
            </p:nvSpPr>
            <p:spPr bwMode="auto">
              <a:xfrm>
                <a:off x="1169211" y="3549650"/>
                <a:ext cx="2426501" cy="755650"/>
              </a:xfrm>
              <a:prstGeom prst="rect">
                <a:avLst/>
              </a:prstGeom>
              <a:solidFill>
                <a:schemeClr val="tx2"/>
              </a:solidFill>
              <a:ln w="12700">
                <a:solidFill>
                  <a:srgbClr val="FFFFFF"/>
                </a:solidFill>
                <a:miter lim="800000"/>
              </a:ln>
            </p:spPr>
            <p:txBody>
              <a:bodyPr lIns="36000" tIns="36000" rIns="36000" bIns="36000" anchor="ctr"/>
              <a:lstStyle/>
              <a:p>
                <a:pPr algn="ctr" defTabSz="1029335" fontAlgn="auto">
                  <a:lnSpc>
                    <a:spcPct val="150000"/>
                  </a:lnSpc>
                  <a:spcBef>
                    <a:spcPts val="0"/>
                  </a:spcBef>
                  <a:spcAft>
                    <a:spcPts val="0"/>
                  </a:spcAft>
                  <a:defRPr/>
                </a:pPr>
                <a:r>
                  <a:rPr lang="zh-CN" altLang="en-US" sz="2400" b="1" kern="0" dirty="0">
                    <a:solidFill>
                      <a:srgbClr val="FFFFFF"/>
                    </a:solidFill>
                    <a:latin typeface="华文楷体" panose="02010600040101010101" pitchFamily="2" charset="-122"/>
                    <a:ea typeface="华文楷体" panose="02010600040101010101" pitchFamily="2" charset="-122"/>
                    <a:cs typeface="Arial Unicode MS" panose="020B0604020202020204" pitchFamily="34" charset="-122"/>
                  </a:rPr>
                  <a:t>事前风险防范</a:t>
                </a:r>
                <a:endParaRPr lang="en-US" sz="2400" b="1" kern="0" dirty="0">
                  <a:solidFill>
                    <a:srgbClr val="FFFFFF"/>
                  </a:solidFill>
                  <a:latin typeface="华文楷体" panose="02010600040101010101" pitchFamily="2" charset="-122"/>
                  <a:ea typeface="华文楷体" panose="02010600040101010101" pitchFamily="2" charset="-122"/>
                  <a:cs typeface="Arial Unicode MS" panose="020B0604020202020204" pitchFamily="34" charset="-122"/>
                </a:endParaRPr>
              </a:p>
            </p:txBody>
          </p:sp>
          <p:sp>
            <p:nvSpPr>
              <p:cNvPr id="18" name="Text Placeholder 5"/>
              <p:cNvSpPr txBox="1"/>
              <p:nvPr/>
            </p:nvSpPr>
            <p:spPr>
              <a:xfrm>
                <a:off x="1169210" y="4395806"/>
                <a:ext cx="2426501" cy="2369331"/>
              </a:xfrm>
              <a:prstGeom prst="rect">
                <a:avLst/>
              </a:prstGeom>
            </p:spPr>
            <p:txBody>
              <a:bodyPr wrap="square" lIns="0" tIns="0" rIns="0" bIns="0">
                <a:spAutoFit/>
              </a:bodyPr>
              <a:lstStyle>
                <a:lvl1pPr marL="0" indent="0" algn="l" defTabSz="956945" rtl="0" eaLnBrk="1" fontAlgn="base" hangingPunct="1">
                  <a:lnSpc>
                    <a:spcPct val="100000"/>
                  </a:lnSpc>
                  <a:spcBef>
                    <a:spcPts val="400"/>
                  </a:spcBef>
                  <a:spcAft>
                    <a:spcPts val="0"/>
                  </a:spcAft>
                  <a:buFont typeface="Arial" panose="020B0604020202020204" pitchFamily="34" charset="0"/>
                  <a:defRPr lang="en-US" sz="1400" kern="1200">
                    <a:solidFill>
                      <a:schemeClr val="tx2"/>
                    </a:solidFill>
                    <a:latin typeface="+mn-lt"/>
                    <a:ea typeface="+mn-ea"/>
                    <a:cs typeface="+mn-cs"/>
                  </a:defRPr>
                </a:lvl1pPr>
                <a:lvl2pPr marL="179705" indent="-179705" algn="l" defTabSz="956945" rtl="0" eaLnBrk="1" fontAlgn="base" hangingPunct="1">
                  <a:lnSpc>
                    <a:spcPct val="100000"/>
                  </a:lnSpc>
                  <a:spcBef>
                    <a:spcPts val="400"/>
                  </a:spcBef>
                  <a:spcAft>
                    <a:spcPts val="0"/>
                  </a:spcAft>
                  <a:buFont typeface="Arial" panose="020B0604020202020204" pitchFamily="34" charset="0"/>
                  <a:buChar char="•"/>
                  <a:defRPr lang="en-US" sz="1400" kern="1200">
                    <a:solidFill>
                      <a:schemeClr val="tx2"/>
                    </a:solidFill>
                    <a:latin typeface="+mn-lt"/>
                    <a:ea typeface="+mj-ea"/>
                    <a:cs typeface="+mj-cs"/>
                  </a:defRPr>
                </a:lvl2pPr>
                <a:lvl3pPr marL="360045" indent="-179705" algn="l" defTabSz="956945" rtl="0" eaLnBrk="1" fontAlgn="base" hangingPunct="1">
                  <a:lnSpc>
                    <a:spcPct val="100000"/>
                  </a:lnSpc>
                  <a:spcBef>
                    <a:spcPts val="400"/>
                  </a:spcBef>
                  <a:spcAft>
                    <a:spcPts val="0"/>
                  </a:spcAft>
                  <a:buFont typeface="Arial" panose="020B0604020202020204" pitchFamily="34" charset="0"/>
                  <a:buChar char="‒"/>
                  <a:defRPr lang="en-US" sz="1200" kern="1200">
                    <a:solidFill>
                      <a:schemeClr val="tx2"/>
                    </a:solidFill>
                    <a:latin typeface="+mn-lt"/>
                    <a:ea typeface="+mj-ea"/>
                    <a:cs typeface="+mj-cs"/>
                  </a:defRPr>
                </a:lvl3pPr>
                <a:lvl4pPr marL="539750" indent="-179705" algn="l" defTabSz="956945" rtl="0" eaLnBrk="1" fontAlgn="base" hangingPunct="1">
                  <a:lnSpc>
                    <a:spcPct val="100000"/>
                  </a:lnSpc>
                  <a:spcBef>
                    <a:spcPts val="400"/>
                  </a:spcBef>
                  <a:spcAft>
                    <a:spcPts val="0"/>
                  </a:spcAft>
                  <a:buFont typeface="Arial" panose="020B0604020202020204" pitchFamily="34" charset="0"/>
                  <a:buChar char="•"/>
                  <a:defRPr lang="en-US" sz="1200" kern="1200">
                    <a:solidFill>
                      <a:schemeClr val="tx2"/>
                    </a:solidFill>
                    <a:latin typeface="+mn-lt"/>
                    <a:ea typeface="+mj-ea"/>
                    <a:cs typeface="+mj-cs"/>
                  </a:defRPr>
                </a:lvl4pPr>
                <a:lvl5pPr marL="720090" indent="-179705" algn="l" defTabSz="956945" rtl="0" eaLnBrk="1" fontAlgn="base" hangingPunct="1">
                  <a:lnSpc>
                    <a:spcPct val="100000"/>
                  </a:lnSpc>
                  <a:spcBef>
                    <a:spcPts val="400"/>
                  </a:spcBef>
                  <a:spcAft>
                    <a:spcPts val="0"/>
                  </a:spcAft>
                  <a:buFont typeface="Arial" panose="020B0604020202020204" pitchFamily="34" charset="0"/>
                  <a:buChar char="‒"/>
                  <a:defRPr lang="en-GB" sz="1200" kern="1200">
                    <a:solidFill>
                      <a:schemeClr val="tx2"/>
                    </a:solidFill>
                    <a:latin typeface="+mn-lt"/>
                    <a:ea typeface="+mj-ea"/>
                    <a:cs typeface="+mj-cs"/>
                  </a:defRPr>
                </a:lvl5pPr>
                <a:lvl6pPr marL="899795" indent="-179705" algn="l" defTabSz="859155" rtl="0" eaLnBrk="1" latinLnBrk="0" hangingPunct="1">
                  <a:lnSpc>
                    <a:spcPct val="100000"/>
                  </a:lnSpc>
                  <a:spcBef>
                    <a:spcPts val="400"/>
                  </a:spcBef>
                  <a:spcAft>
                    <a:spcPts val="0"/>
                  </a:spcAft>
                  <a:buFont typeface="Arial" panose="020B0604020202020204" pitchFamily="34" charset="0"/>
                  <a:buChar char="•"/>
                  <a:defRPr sz="1200" kern="1200" baseline="0">
                    <a:solidFill>
                      <a:schemeClr val="accent1"/>
                    </a:solidFill>
                    <a:latin typeface="+mn-lt"/>
                    <a:ea typeface="+mn-ea"/>
                    <a:cs typeface="+mn-cs"/>
                  </a:defRPr>
                </a:lvl6pPr>
                <a:lvl7pPr marL="1080135" indent="-179705" algn="l" defTabSz="859155" rtl="0" eaLnBrk="1" latinLnBrk="0" hangingPunct="1">
                  <a:lnSpc>
                    <a:spcPct val="100000"/>
                  </a:lnSpc>
                  <a:spcBef>
                    <a:spcPts val="400"/>
                  </a:spcBef>
                  <a:spcAft>
                    <a:spcPts val="0"/>
                  </a:spcAft>
                  <a:buFont typeface="Arial" panose="020B0604020202020204" pitchFamily="34" charset="0"/>
                  <a:buChar char="‒"/>
                  <a:defRPr sz="1200" kern="1200">
                    <a:solidFill>
                      <a:schemeClr val="accent1"/>
                    </a:solidFill>
                    <a:latin typeface="+mn-lt"/>
                    <a:ea typeface="+mn-ea"/>
                    <a:cs typeface="+mn-cs"/>
                  </a:defRPr>
                </a:lvl7pPr>
                <a:lvl8pPr marL="1259840" indent="-179705" algn="l" defTabSz="859155" rtl="0" eaLnBrk="1" latinLnBrk="0" hangingPunct="1">
                  <a:lnSpc>
                    <a:spcPct val="100000"/>
                  </a:lnSpc>
                  <a:spcBef>
                    <a:spcPts val="400"/>
                  </a:spcBef>
                  <a:spcAft>
                    <a:spcPts val="0"/>
                  </a:spcAft>
                  <a:buFont typeface="Arial" panose="020B0604020202020204" pitchFamily="34" charset="0"/>
                  <a:buChar char="•"/>
                  <a:defRPr sz="1200" kern="1200">
                    <a:solidFill>
                      <a:schemeClr val="accent1"/>
                    </a:solidFill>
                    <a:latin typeface="+mn-lt"/>
                    <a:ea typeface="+mn-ea"/>
                    <a:cs typeface="+mn-cs"/>
                  </a:defRPr>
                </a:lvl8pPr>
                <a:lvl9pPr marL="1440180" indent="-179705" algn="l" defTabSz="859155" rtl="0" eaLnBrk="1" latinLnBrk="0" hangingPunct="1">
                  <a:lnSpc>
                    <a:spcPct val="100000"/>
                  </a:lnSpc>
                  <a:spcBef>
                    <a:spcPts val="400"/>
                  </a:spcBef>
                  <a:spcAft>
                    <a:spcPts val="0"/>
                  </a:spcAft>
                  <a:buFont typeface="Arial" panose="020B0604020202020204" pitchFamily="34" charset="0"/>
                  <a:buChar char="‒"/>
                  <a:defRPr sz="1200" kern="1200">
                    <a:solidFill>
                      <a:schemeClr val="accent1"/>
                    </a:solidFill>
                    <a:latin typeface="+mn-lt"/>
                    <a:ea typeface="+mn-ea"/>
                    <a:cs typeface="+mn-cs"/>
                  </a:defRPr>
                </a:lvl9pPr>
              </a:lstStyle>
              <a:p>
                <a:pPr lvl="1">
                  <a:lnSpc>
                    <a:spcPct val="150000"/>
                  </a:lnSpc>
                </a:pPr>
                <a:r>
                  <a:rPr kumimoji="1" lang="zh-CN" altLang="en-US"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rPr>
                  <a:t>保证金制度</a:t>
                </a:r>
                <a:endParaRPr kumimoji="1" lang="en-US" altLang="zh-CN"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p>
                <a:pPr lvl="1">
                  <a:lnSpc>
                    <a:spcPct val="150000"/>
                  </a:lnSpc>
                </a:pPr>
                <a:r>
                  <a:rPr kumimoji="1" lang="zh-CN" altLang="en-US"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rPr>
                  <a:t>涨跌停板制度</a:t>
                </a:r>
                <a:endParaRPr kumimoji="1" lang="en-US" altLang="zh-CN"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p>
                <a:pPr lvl="1">
                  <a:lnSpc>
                    <a:spcPct val="150000"/>
                  </a:lnSpc>
                </a:pPr>
                <a:r>
                  <a:rPr kumimoji="1" lang="zh-CN" altLang="en-US"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rPr>
                  <a:t>限仓制度</a:t>
                </a:r>
                <a:endParaRPr kumimoji="1" altLang="zh-CN"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p>
                <a:pPr lvl="1">
                  <a:lnSpc>
                    <a:spcPct val="150000"/>
                  </a:lnSpc>
                </a:pPr>
                <a:r>
                  <a:rPr kumimoji="1" lang="zh-CN" altLang="en-US"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rPr>
                  <a:t>交易限额制度</a:t>
                </a:r>
                <a:r>
                  <a:rPr kumimoji="1" altLang="zh-CN" sz="1600" dirty="0" smtClean="0">
                    <a:solidFill>
                      <a:schemeClr val="tx2">
                        <a:lumMod val="60000"/>
                        <a:lumOff val="40000"/>
                      </a:schemeClr>
                    </a:solidFill>
                    <a:latin typeface="华文楷体" panose="02010600040101010101" pitchFamily="2" charset="-122"/>
                    <a:ea typeface="华文楷体" panose="02010600040101010101" pitchFamily="2" charset="-122"/>
                    <a:cs typeface="Arial Unicode MS" panose="020B0604020202020204" pitchFamily="34" charset="-122"/>
                  </a:rPr>
                  <a:t>(2016</a:t>
                </a:r>
                <a:r>
                  <a:rPr kumimoji="1" lang="zh-CN" altLang="en-US" sz="1600" dirty="0" smtClean="0">
                    <a:solidFill>
                      <a:schemeClr val="tx2">
                        <a:lumMod val="60000"/>
                        <a:lumOff val="40000"/>
                      </a:schemeClr>
                    </a:solidFill>
                    <a:latin typeface="华文楷体" panose="02010600040101010101" pitchFamily="2" charset="-122"/>
                    <a:ea typeface="华文楷体" panose="02010600040101010101" pitchFamily="2" charset="-122"/>
                    <a:cs typeface="Arial Unicode MS" panose="020B0604020202020204" pitchFamily="34" charset="-122"/>
                  </a:rPr>
                  <a:t>新增</a:t>
                </a:r>
                <a:r>
                  <a:rPr kumimoji="1" altLang="zh-CN" sz="1600" dirty="0" smtClean="0">
                    <a:solidFill>
                      <a:schemeClr val="tx2">
                        <a:lumMod val="60000"/>
                        <a:lumOff val="40000"/>
                      </a:schemeClr>
                    </a:solidFill>
                    <a:latin typeface="华文楷体" panose="02010600040101010101" pitchFamily="2" charset="-122"/>
                    <a:ea typeface="华文楷体" panose="02010600040101010101" pitchFamily="2" charset="-122"/>
                    <a:cs typeface="Arial Unicode MS" panose="020B0604020202020204" pitchFamily="34" charset="-122"/>
                  </a:rPr>
                  <a:t>)</a:t>
                </a:r>
                <a:r>
                  <a:rPr kumimoji="1" lang="zh-CN" altLang="en-US" sz="1600" dirty="0" smtClean="0">
                    <a:solidFill>
                      <a:schemeClr val="tx2">
                        <a:lumMod val="60000"/>
                        <a:lumOff val="40000"/>
                      </a:schemeClr>
                    </a:solidFill>
                    <a:latin typeface="华文楷体" panose="02010600040101010101" pitchFamily="2" charset="-122"/>
                    <a:ea typeface="华文楷体" panose="02010600040101010101" pitchFamily="2" charset="-122"/>
                    <a:cs typeface="Arial Unicode MS" panose="020B0604020202020204" pitchFamily="34" charset="-122"/>
                  </a:rPr>
                  <a:t> </a:t>
                </a:r>
                <a:endParaRPr kumimoji="1" altLang="zh-CN" sz="1600" dirty="0">
                  <a:solidFill>
                    <a:schemeClr val="tx2">
                      <a:lumMod val="60000"/>
                      <a:lumOff val="40000"/>
                    </a:schemeClr>
                  </a:solidFill>
                  <a:latin typeface="华文楷体" panose="02010600040101010101" pitchFamily="2" charset="-122"/>
                  <a:ea typeface="华文楷体" panose="02010600040101010101" pitchFamily="2" charset="-122"/>
                  <a:cs typeface="Arial Unicode MS" panose="020B0604020202020204" pitchFamily="34" charset="-122"/>
                </a:endParaRPr>
              </a:p>
            </p:txBody>
          </p:sp>
        </p:grpSp>
        <p:grpSp>
          <p:nvGrpSpPr>
            <p:cNvPr id="6" name="Group 23"/>
            <p:cNvGrpSpPr/>
            <p:nvPr/>
          </p:nvGrpSpPr>
          <p:grpSpPr>
            <a:xfrm>
              <a:off x="3438909" y="2479077"/>
              <a:ext cx="2428196" cy="3775017"/>
              <a:chOff x="3865134" y="2689225"/>
              <a:chExt cx="2428196" cy="3775017"/>
            </a:xfrm>
          </p:grpSpPr>
          <p:sp>
            <p:nvSpPr>
              <p:cNvPr id="20" name="Rectangle 3"/>
              <p:cNvSpPr>
                <a:spLocks noChangeArrowheads="1"/>
              </p:cNvSpPr>
              <p:nvPr>
                <p:custDataLst>
                  <p:tags r:id="rId4"/>
                </p:custDataLst>
              </p:nvPr>
            </p:nvSpPr>
            <p:spPr bwMode="auto">
              <a:xfrm>
                <a:off x="3865134" y="2689225"/>
                <a:ext cx="2428196" cy="758825"/>
              </a:xfrm>
              <a:prstGeom prst="rect">
                <a:avLst/>
              </a:prstGeom>
              <a:solidFill>
                <a:srgbClr val="00A1DE"/>
              </a:solidFill>
              <a:ln w="12700">
                <a:solidFill>
                  <a:srgbClr val="FFFFFF"/>
                </a:solidFill>
                <a:miter lim="800000"/>
              </a:ln>
            </p:spPr>
            <p:txBody>
              <a:bodyPr lIns="36000" tIns="36000" rIns="36000" bIns="36000" anchor="ctr"/>
              <a:lstStyle/>
              <a:p>
                <a:pPr algn="ctr" defTabSz="1029335" fontAlgn="auto">
                  <a:lnSpc>
                    <a:spcPct val="150000"/>
                  </a:lnSpc>
                  <a:spcBef>
                    <a:spcPts val="0"/>
                  </a:spcBef>
                  <a:spcAft>
                    <a:spcPts val="0"/>
                  </a:spcAft>
                  <a:defRPr/>
                </a:pPr>
                <a:r>
                  <a:rPr lang="zh-CN" altLang="en-US" sz="2400" b="1" kern="0" dirty="0">
                    <a:solidFill>
                      <a:srgbClr val="FFFFFF"/>
                    </a:solidFill>
                    <a:latin typeface="华文楷体" panose="02010600040101010101" pitchFamily="2" charset="-122"/>
                    <a:ea typeface="华文楷体" panose="02010600040101010101" pitchFamily="2" charset="-122"/>
                    <a:cs typeface="Arial Unicode MS" panose="020B0604020202020204" pitchFamily="34" charset="-122"/>
                  </a:rPr>
                  <a:t>事中风险监控</a:t>
                </a:r>
                <a:endParaRPr lang="en-US" sz="2400" b="1" kern="0" dirty="0">
                  <a:solidFill>
                    <a:srgbClr val="FFFFFF"/>
                  </a:solidFill>
                  <a:latin typeface="华文楷体" panose="02010600040101010101" pitchFamily="2" charset="-122"/>
                  <a:ea typeface="华文楷体" panose="02010600040101010101" pitchFamily="2" charset="-122"/>
                  <a:cs typeface="Arial Unicode MS" panose="020B0604020202020204" pitchFamily="34" charset="-122"/>
                </a:endParaRPr>
              </a:p>
            </p:txBody>
          </p:sp>
          <p:sp>
            <p:nvSpPr>
              <p:cNvPr id="21" name="Text Placeholder 5"/>
              <p:cNvSpPr txBox="1"/>
              <p:nvPr/>
            </p:nvSpPr>
            <p:spPr>
              <a:xfrm>
                <a:off x="3865136" y="3542515"/>
                <a:ext cx="2428194" cy="2921727"/>
              </a:xfrm>
              <a:prstGeom prst="rect">
                <a:avLst/>
              </a:prstGeom>
            </p:spPr>
            <p:txBody>
              <a:bodyPr wrap="square" lIns="0" tIns="0" rIns="0" bIns="0">
                <a:spAutoFit/>
              </a:bodyPr>
              <a:lstStyle>
                <a:lvl1pPr marL="0" indent="0" algn="l" defTabSz="956945" rtl="0" eaLnBrk="1" fontAlgn="base" hangingPunct="1">
                  <a:lnSpc>
                    <a:spcPct val="100000"/>
                  </a:lnSpc>
                  <a:spcBef>
                    <a:spcPts val="400"/>
                  </a:spcBef>
                  <a:spcAft>
                    <a:spcPts val="0"/>
                  </a:spcAft>
                  <a:buFont typeface="Arial" panose="020B0604020202020204" pitchFamily="34" charset="0"/>
                  <a:defRPr lang="en-US" sz="1400" kern="1200">
                    <a:solidFill>
                      <a:schemeClr val="tx2"/>
                    </a:solidFill>
                    <a:latin typeface="+mn-lt"/>
                    <a:ea typeface="+mn-ea"/>
                    <a:cs typeface="+mn-cs"/>
                  </a:defRPr>
                </a:lvl1pPr>
                <a:lvl2pPr marL="179705" indent="-179705" algn="l" defTabSz="956945" rtl="0" eaLnBrk="1" fontAlgn="base" hangingPunct="1">
                  <a:lnSpc>
                    <a:spcPct val="100000"/>
                  </a:lnSpc>
                  <a:spcBef>
                    <a:spcPts val="400"/>
                  </a:spcBef>
                  <a:spcAft>
                    <a:spcPts val="0"/>
                  </a:spcAft>
                  <a:buFont typeface="Arial" panose="020B0604020202020204" pitchFamily="34" charset="0"/>
                  <a:buChar char="•"/>
                  <a:defRPr lang="en-US" sz="1400" kern="1200">
                    <a:solidFill>
                      <a:schemeClr val="tx2"/>
                    </a:solidFill>
                    <a:latin typeface="+mn-lt"/>
                    <a:ea typeface="+mj-ea"/>
                    <a:cs typeface="+mj-cs"/>
                  </a:defRPr>
                </a:lvl2pPr>
                <a:lvl3pPr marL="360045" indent="-179705" algn="l" defTabSz="956945" rtl="0" eaLnBrk="1" fontAlgn="base" hangingPunct="1">
                  <a:lnSpc>
                    <a:spcPct val="100000"/>
                  </a:lnSpc>
                  <a:spcBef>
                    <a:spcPts val="400"/>
                  </a:spcBef>
                  <a:spcAft>
                    <a:spcPts val="0"/>
                  </a:spcAft>
                  <a:buFont typeface="Arial" panose="020B0604020202020204" pitchFamily="34" charset="0"/>
                  <a:buChar char="‒"/>
                  <a:defRPr lang="en-US" sz="1200" kern="1200">
                    <a:solidFill>
                      <a:schemeClr val="tx2"/>
                    </a:solidFill>
                    <a:latin typeface="+mn-lt"/>
                    <a:ea typeface="+mj-ea"/>
                    <a:cs typeface="+mj-cs"/>
                  </a:defRPr>
                </a:lvl3pPr>
                <a:lvl4pPr marL="539750" indent="-179705" algn="l" defTabSz="956945" rtl="0" eaLnBrk="1" fontAlgn="base" hangingPunct="1">
                  <a:lnSpc>
                    <a:spcPct val="100000"/>
                  </a:lnSpc>
                  <a:spcBef>
                    <a:spcPts val="400"/>
                  </a:spcBef>
                  <a:spcAft>
                    <a:spcPts val="0"/>
                  </a:spcAft>
                  <a:buFont typeface="Arial" panose="020B0604020202020204" pitchFamily="34" charset="0"/>
                  <a:buChar char="•"/>
                  <a:defRPr lang="en-US" sz="1200" kern="1200">
                    <a:solidFill>
                      <a:schemeClr val="tx2"/>
                    </a:solidFill>
                    <a:latin typeface="+mn-lt"/>
                    <a:ea typeface="+mj-ea"/>
                    <a:cs typeface="+mj-cs"/>
                  </a:defRPr>
                </a:lvl4pPr>
                <a:lvl5pPr marL="720090" indent="-179705" algn="l" defTabSz="956945" rtl="0" eaLnBrk="1" fontAlgn="base" hangingPunct="1">
                  <a:lnSpc>
                    <a:spcPct val="100000"/>
                  </a:lnSpc>
                  <a:spcBef>
                    <a:spcPts val="400"/>
                  </a:spcBef>
                  <a:spcAft>
                    <a:spcPts val="0"/>
                  </a:spcAft>
                  <a:buFont typeface="Arial" panose="020B0604020202020204" pitchFamily="34" charset="0"/>
                  <a:buChar char="‒"/>
                  <a:defRPr lang="en-GB" sz="1200" kern="1200">
                    <a:solidFill>
                      <a:schemeClr val="tx2"/>
                    </a:solidFill>
                    <a:latin typeface="+mn-lt"/>
                    <a:ea typeface="+mj-ea"/>
                    <a:cs typeface="+mj-cs"/>
                  </a:defRPr>
                </a:lvl5pPr>
                <a:lvl6pPr marL="899795" indent="-179705" algn="l" defTabSz="859155" rtl="0" eaLnBrk="1" latinLnBrk="0" hangingPunct="1">
                  <a:lnSpc>
                    <a:spcPct val="100000"/>
                  </a:lnSpc>
                  <a:spcBef>
                    <a:spcPts val="400"/>
                  </a:spcBef>
                  <a:spcAft>
                    <a:spcPts val="0"/>
                  </a:spcAft>
                  <a:buFont typeface="Arial" panose="020B0604020202020204" pitchFamily="34" charset="0"/>
                  <a:buChar char="•"/>
                  <a:defRPr sz="1200" kern="1200" baseline="0">
                    <a:solidFill>
                      <a:schemeClr val="accent1"/>
                    </a:solidFill>
                    <a:latin typeface="+mn-lt"/>
                    <a:ea typeface="+mn-ea"/>
                    <a:cs typeface="+mn-cs"/>
                  </a:defRPr>
                </a:lvl6pPr>
                <a:lvl7pPr marL="1080135" indent="-179705" algn="l" defTabSz="859155" rtl="0" eaLnBrk="1" latinLnBrk="0" hangingPunct="1">
                  <a:lnSpc>
                    <a:spcPct val="100000"/>
                  </a:lnSpc>
                  <a:spcBef>
                    <a:spcPts val="400"/>
                  </a:spcBef>
                  <a:spcAft>
                    <a:spcPts val="0"/>
                  </a:spcAft>
                  <a:buFont typeface="Arial" panose="020B0604020202020204" pitchFamily="34" charset="0"/>
                  <a:buChar char="‒"/>
                  <a:defRPr sz="1200" kern="1200">
                    <a:solidFill>
                      <a:schemeClr val="accent1"/>
                    </a:solidFill>
                    <a:latin typeface="+mn-lt"/>
                    <a:ea typeface="+mn-ea"/>
                    <a:cs typeface="+mn-cs"/>
                  </a:defRPr>
                </a:lvl7pPr>
                <a:lvl8pPr marL="1259840" indent="-179705" algn="l" defTabSz="859155" rtl="0" eaLnBrk="1" latinLnBrk="0" hangingPunct="1">
                  <a:lnSpc>
                    <a:spcPct val="100000"/>
                  </a:lnSpc>
                  <a:spcBef>
                    <a:spcPts val="400"/>
                  </a:spcBef>
                  <a:spcAft>
                    <a:spcPts val="0"/>
                  </a:spcAft>
                  <a:buFont typeface="Arial" panose="020B0604020202020204" pitchFamily="34" charset="0"/>
                  <a:buChar char="•"/>
                  <a:defRPr sz="1200" kern="1200">
                    <a:solidFill>
                      <a:schemeClr val="accent1"/>
                    </a:solidFill>
                    <a:latin typeface="+mn-lt"/>
                    <a:ea typeface="+mn-ea"/>
                    <a:cs typeface="+mn-cs"/>
                  </a:defRPr>
                </a:lvl8pPr>
                <a:lvl9pPr marL="1440180" indent="-179705" algn="l" defTabSz="859155" rtl="0" eaLnBrk="1" latinLnBrk="0" hangingPunct="1">
                  <a:lnSpc>
                    <a:spcPct val="100000"/>
                  </a:lnSpc>
                  <a:spcBef>
                    <a:spcPts val="400"/>
                  </a:spcBef>
                  <a:spcAft>
                    <a:spcPts val="0"/>
                  </a:spcAft>
                  <a:buFont typeface="Arial" panose="020B0604020202020204" pitchFamily="34" charset="0"/>
                  <a:buChar char="‒"/>
                  <a:defRPr sz="1200" kern="1200">
                    <a:solidFill>
                      <a:schemeClr val="accent1"/>
                    </a:solidFill>
                    <a:latin typeface="+mn-lt"/>
                    <a:ea typeface="+mn-ea"/>
                    <a:cs typeface="+mn-cs"/>
                  </a:defRPr>
                </a:lvl9pPr>
              </a:lstStyle>
              <a:p>
                <a:pPr lvl="1">
                  <a:lnSpc>
                    <a:spcPct val="150000"/>
                  </a:lnSpc>
                </a:pPr>
                <a:r>
                  <a:rPr kumimoji="1" lang="zh-CN" altLang="en-US"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rPr>
                  <a:t>大户报告制度</a:t>
                </a:r>
                <a:endParaRPr kumimoji="1" lang="en-US" altLang="zh-CN"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p>
                <a:pPr lvl="1">
                  <a:lnSpc>
                    <a:spcPct val="150000"/>
                  </a:lnSpc>
                </a:pPr>
                <a:r>
                  <a:rPr kumimoji="1" lang="zh-CN" altLang="en-US"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rPr>
                  <a:t>风险警示制度</a:t>
                </a:r>
                <a:endParaRPr kumimoji="1" lang="en-US" altLang="zh-CN"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p>
                <a:pPr lvl="1">
                  <a:lnSpc>
                    <a:spcPct val="150000"/>
                  </a:lnSpc>
                </a:pPr>
                <a:r>
                  <a:rPr kumimoji="1" lang="zh-CN" altLang="en-US"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rPr>
                  <a:t>套保、套利管理制度</a:t>
                </a:r>
                <a:endParaRPr kumimoji="1" lang="en-US" altLang="zh-CN"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p>
                <a:pPr lvl="1">
                  <a:lnSpc>
                    <a:spcPct val="150000"/>
                  </a:lnSpc>
                </a:pPr>
                <a:r>
                  <a:rPr kumimoji="1" lang="zh-CN" altLang="en-US"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rPr>
                  <a:t>实控账户管理制度</a:t>
                </a:r>
                <a:endParaRPr kumimoji="1" lang="en-US" altLang="zh-CN"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p>
                <a:pPr lvl="1">
                  <a:lnSpc>
                    <a:spcPct val="150000"/>
                  </a:lnSpc>
                </a:pPr>
                <a:r>
                  <a:rPr kumimoji="1" lang="zh-CN" altLang="en-US"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rPr>
                  <a:t>异常交易管理制度</a:t>
                </a:r>
                <a:endParaRPr kumimoji="1" altLang="zh-CN"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p:txBody>
          </p:sp>
        </p:grpSp>
        <p:grpSp>
          <p:nvGrpSpPr>
            <p:cNvPr id="7" name="Group 24"/>
            <p:cNvGrpSpPr/>
            <p:nvPr/>
          </p:nvGrpSpPr>
          <p:grpSpPr>
            <a:xfrm>
              <a:off x="6269326" y="1628177"/>
              <a:ext cx="2428196" cy="3205935"/>
              <a:chOff x="6561058" y="1838325"/>
              <a:chExt cx="2428196" cy="3205935"/>
            </a:xfrm>
          </p:grpSpPr>
          <p:sp>
            <p:nvSpPr>
              <p:cNvPr id="23" name="Rectangle 4"/>
              <p:cNvSpPr>
                <a:spLocks noChangeArrowheads="1"/>
              </p:cNvSpPr>
              <p:nvPr>
                <p:custDataLst>
                  <p:tags r:id="rId5"/>
                </p:custDataLst>
              </p:nvPr>
            </p:nvSpPr>
            <p:spPr bwMode="auto">
              <a:xfrm>
                <a:off x="6561059" y="1838325"/>
                <a:ext cx="2428195" cy="758825"/>
              </a:xfrm>
              <a:prstGeom prst="rect">
                <a:avLst/>
              </a:prstGeom>
              <a:solidFill>
                <a:schemeClr val="tx2">
                  <a:lumMod val="20000"/>
                  <a:lumOff val="80000"/>
                </a:schemeClr>
              </a:solidFill>
              <a:ln w="12700">
                <a:solidFill>
                  <a:srgbClr val="FFFFFF"/>
                </a:solidFill>
                <a:miter lim="800000"/>
              </a:ln>
            </p:spPr>
            <p:txBody>
              <a:bodyPr lIns="36000" tIns="36000" rIns="36000" bIns="36000" anchor="ctr"/>
              <a:lstStyle/>
              <a:p>
                <a:pPr algn="ctr" defTabSz="1029335" fontAlgn="auto">
                  <a:lnSpc>
                    <a:spcPct val="150000"/>
                  </a:lnSpc>
                  <a:spcBef>
                    <a:spcPts val="0"/>
                  </a:spcBef>
                  <a:spcAft>
                    <a:spcPts val="0"/>
                  </a:spcAft>
                  <a:defRPr/>
                </a:pPr>
                <a:r>
                  <a:rPr lang="zh-CN" altLang="en-US" sz="2400" b="1" kern="0" dirty="0">
                    <a:solidFill>
                      <a:srgbClr val="FFFFFF"/>
                    </a:solidFill>
                    <a:latin typeface="华文楷体" panose="02010600040101010101" pitchFamily="2" charset="-122"/>
                    <a:ea typeface="华文楷体" panose="02010600040101010101" pitchFamily="2" charset="-122"/>
                    <a:cs typeface="Arial Unicode MS" panose="020B0604020202020204" pitchFamily="34" charset="-122"/>
                  </a:rPr>
                  <a:t>事后风险处置</a:t>
                </a:r>
                <a:endParaRPr lang="en-US" sz="2400" b="1" kern="0" dirty="0">
                  <a:solidFill>
                    <a:srgbClr val="FFFFFF"/>
                  </a:solidFill>
                  <a:latin typeface="华文楷体" panose="02010600040101010101" pitchFamily="2" charset="-122"/>
                  <a:ea typeface="华文楷体" panose="02010600040101010101" pitchFamily="2" charset="-122"/>
                  <a:cs typeface="Arial Unicode MS" panose="020B0604020202020204" pitchFamily="34" charset="-122"/>
                </a:endParaRPr>
              </a:p>
            </p:txBody>
          </p:sp>
          <p:sp>
            <p:nvSpPr>
              <p:cNvPr id="24" name="Text Placeholder 5"/>
              <p:cNvSpPr txBox="1"/>
              <p:nvPr/>
            </p:nvSpPr>
            <p:spPr>
              <a:xfrm>
                <a:off x="6561058" y="2689225"/>
                <a:ext cx="2428195" cy="2355035"/>
              </a:xfrm>
              <a:prstGeom prst="rect">
                <a:avLst/>
              </a:prstGeom>
            </p:spPr>
            <p:txBody>
              <a:bodyPr wrap="square" lIns="0" tIns="0" rIns="0" bIns="0">
                <a:spAutoFit/>
              </a:bodyPr>
              <a:lstStyle>
                <a:lvl1pPr marL="0" indent="0" algn="l" defTabSz="956945" rtl="0" eaLnBrk="1" fontAlgn="base" hangingPunct="1">
                  <a:lnSpc>
                    <a:spcPct val="100000"/>
                  </a:lnSpc>
                  <a:spcBef>
                    <a:spcPts val="400"/>
                  </a:spcBef>
                  <a:spcAft>
                    <a:spcPts val="0"/>
                  </a:spcAft>
                  <a:buFont typeface="Arial" panose="020B0604020202020204" pitchFamily="34" charset="0"/>
                  <a:defRPr lang="en-US" sz="1400" kern="1200">
                    <a:solidFill>
                      <a:schemeClr val="tx2"/>
                    </a:solidFill>
                    <a:latin typeface="+mn-lt"/>
                    <a:ea typeface="+mn-ea"/>
                    <a:cs typeface="+mn-cs"/>
                  </a:defRPr>
                </a:lvl1pPr>
                <a:lvl2pPr marL="179705" indent="-179705" algn="l" defTabSz="956945" rtl="0" eaLnBrk="1" fontAlgn="base" hangingPunct="1">
                  <a:lnSpc>
                    <a:spcPct val="100000"/>
                  </a:lnSpc>
                  <a:spcBef>
                    <a:spcPts val="400"/>
                  </a:spcBef>
                  <a:spcAft>
                    <a:spcPts val="0"/>
                  </a:spcAft>
                  <a:buFont typeface="Arial" panose="020B0604020202020204" pitchFamily="34" charset="0"/>
                  <a:buChar char="•"/>
                  <a:defRPr lang="en-US" sz="1400" kern="1200">
                    <a:solidFill>
                      <a:schemeClr val="tx2"/>
                    </a:solidFill>
                    <a:latin typeface="+mn-lt"/>
                    <a:ea typeface="+mj-ea"/>
                    <a:cs typeface="+mj-cs"/>
                  </a:defRPr>
                </a:lvl2pPr>
                <a:lvl3pPr marL="360045" indent="-179705" algn="l" defTabSz="956945" rtl="0" eaLnBrk="1" fontAlgn="base" hangingPunct="1">
                  <a:lnSpc>
                    <a:spcPct val="100000"/>
                  </a:lnSpc>
                  <a:spcBef>
                    <a:spcPts val="400"/>
                  </a:spcBef>
                  <a:spcAft>
                    <a:spcPts val="0"/>
                  </a:spcAft>
                  <a:buFont typeface="Arial" panose="020B0604020202020204" pitchFamily="34" charset="0"/>
                  <a:buChar char="‒"/>
                  <a:defRPr lang="en-US" sz="1200" kern="1200">
                    <a:solidFill>
                      <a:schemeClr val="tx2"/>
                    </a:solidFill>
                    <a:latin typeface="+mn-lt"/>
                    <a:ea typeface="+mj-ea"/>
                    <a:cs typeface="+mj-cs"/>
                  </a:defRPr>
                </a:lvl3pPr>
                <a:lvl4pPr marL="539750" indent="-179705" algn="l" defTabSz="956945" rtl="0" eaLnBrk="1" fontAlgn="base" hangingPunct="1">
                  <a:lnSpc>
                    <a:spcPct val="100000"/>
                  </a:lnSpc>
                  <a:spcBef>
                    <a:spcPts val="400"/>
                  </a:spcBef>
                  <a:spcAft>
                    <a:spcPts val="0"/>
                  </a:spcAft>
                  <a:buFont typeface="Arial" panose="020B0604020202020204" pitchFamily="34" charset="0"/>
                  <a:buChar char="•"/>
                  <a:defRPr lang="en-US" sz="1200" kern="1200">
                    <a:solidFill>
                      <a:schemeClr val="tx2"/>
                    </a:solidFill>
                    <a:latin typeface="+mn-lt"/>
                    <a:ea typeface="+mj-ea"/>
                    <a:cs typeface="+mj-cs"/>
                  </a:defRPr>
                </a:lvl4pPr>
                <a:lvl5pPr marL="720090" indent="-179705" algn="l" defTabSz="956945" rtl="0" eaLnBrk="1" fontAlgn="base" hangingPunct="1">
                  <a:lnSpc>
                    <a:spcPct val="100000"/>
                  </a:lnSpc>
                  <a:spcBef>
                    <a:spcPts val="400"/>
                  </a:spcBef>
                  <a:spcAft>
                    <a:spcPts val="0"/>
                  </a:spcAft>
                  <a:buFont typeface="Arial" panose="020B0604020202020204" pitchFamily="34" charset="0"/>
                  <a:buChar char="‒"/>
                  <a:defRPr lang="en-GB" sz="1200" kern="1200">
                    <a:solidFill>
                      <a:schemeClr val="tx2"/>
                    </a:solidFill>
                    <a:latin typeface="+mn-lt"/>
                    <a:ea typeface="+mj-ea"/>
                    <a:cs typeface="+mj-cs"/>
                  </a:defRPr>
                </a:lvl5pPr>
                <a:lvl6pPr marL="899795" indent="-179705" algn="l" defTabSz="859155" rtl="0" eaLnBrk="1" latinLnBrk="0" hangingPunct="1">
                  <a:lnSpc>
                    <a:spcPct val="100000"/>
                  </a:lnSpc>
                  <a:spcBef>
                    <a:spcPts val="400"/>
                  </a:spcBef>
                  <a:spcAft>
                    <a:spcPts val="0"/>
                  </a:spcAft>
                  <a:buFont typeface="Arial" panose="020B0604020202020204" pitchFamily="34" charset="0"/>
                  <a:buChar char="•"/>
                  <a:defRPr sz="1200" kern="1200" baseline="0">
                    <a:solidFill>
                      <a:schemeClr val="accent1"/>
                    </a:solidFill>
                    <a:latin typeface="+mn-lt"/>
                    <a:ea typeface="+mn-ea"/>
                    <a:cs typeface="+mn-cs"/>
                  </a:defRPr>
                </a:lvl6pPr>
                <a:lvl7pPr marL="1080135" indent="-179705" algn="l" defTabSz="859155" rtl="0" eaLnBrk="1" latinLnBrk="0" hangingPunct="1">
                  <a:lnSpc>
                    <a:spcPct val="100000"/>
                  </a:lnSpc>
                  <a:spcBef>
                    <a:spcPts val="400"/>
                  </a:spcBef>
                  <a:spcAft>
                    <a:spcPts val="0"/>
                  </a:spcAft>
                  <a:buFont typeface="Arial" panose="020B0604020202020204" pitchFamily="34" charset="0"/>
                  <a:buChar char="‒"/>
                  <a:defRPr sz="1200" kern="1200">
                    <a:solidFill>
                      <a:schemeClr val="accent1"/>
                    </a:solidFill>
                    <a:latin typeface="+mn-lt"/>
                    <a:ea typeface="+mn-ea"/>
                    <a:cs typeface="+mn-cs"/>
                  </a:defRPr>
                </a:lvl7pPr>
                <a:lvl8pPr marL="1259840" indent="-179705" algn="l" defTabSz="859155" rtl="0" eaLnBrk="1" latinLnBrk="0" hangingPunct="1">
                  <a:lnSpc>
                    <a:spcPct val="100000"/>
                  </a:lnSpc>
                  <a:spcBef>
                    <a:spcPts val="400"/>
                  </a:spcBef>
                  <a:spcAft>
                    <a:spcPts val="0"/>
                  </a:spcAft>
                  <a:buFont typeface="Arial" panose="020B0604020202020204" pitchFamily="34" charset="0"/>
                  <a:buChar char="•"/>
                  <a:defRPr sz="1200" kern="1200">
                    <a:solidFill>
                      <a:schemeClr val="accent1"/>
                    </a:solidFill>
                    <a:latin typeface="+mn-lt"/>
                    <a:ea typeface="+mn-ea"/>
                    <a:cs typeface="+mn-cs"/>
                  </a:defRPr>
                </a:lvl8pPr>
                <a:lvl9pPr marL="1440180" indent="-179705" algn="l" defTabSz="859155" rtl="0" eaLnBrk="1" latinLnBrk="0" hangingPunct="1">
                  <a:lnSpc>
                    <a:spcPct val="100000"/>
                  </a:lnSpc>
                  <a:spcBef>
                    <a:spcPts val="400"/>
                  </a:spcBef>
                  <a:spcAft>
                    <a:spcPts val="0"/>
                  </a:spcAft>
                  <a:buFont typeface="Arial" panose="020B0604020202020204" pitchFamily="34" charset="0"/>
                  <a:buChar char="‒"/>
                  <a:defRPr sz="1200" kern="1200">
                    <a:solidFill>
                      <a:schemeClr val="accent1"/>
                    </a:solidFill>
                    <a:latin typeface="+mn-lt"/>
                    <a:ea typeface="+mn-ea"/>
                    <a:cs typeface="+mn-cs"/>
                  </a:defRPr>
                </a:lvl9pPr>
              </a:lstStyle>
              <a:p>
                <a:pPr marL="213995" lvl="1" indent="-213995" defTabSz="1138555">
                  <a:lnSpc>
                    <a:spcPct val="150000"/>
                  </a:lnSpc>
                  <a:spcBef>
                    <a:spcPts val="475"/>
                  </a:spcBef>
                  <a:defRPr/>
                </a:pPr>
                <a:r>
                  <a:rPr kumimoji="1" lang="zh-CN" altLang="en-US"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rPr>
                  <a:t>强行平仓制度</a:t>
                </a:r>
                <a:endParaRPr kumimoji="1" lang="en-US" altLang="zh-CN"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p>
                <a:pPr marL="213995" lvl="1" indent="-213995" defTabSz="1138555">
                  <a:lnSpc>
                    <a:spcPct val="150000"/>
                  </a:lnSpc>
                  <a:spcBef>
                    <a:spcPts val="475"/>
                  </a:spcBef>
                  <a:defRPr/>
                </a:pPr>
                <a:r>
                  <a:rPr kumimoji="1" lang="zh-CN" altLang="en-US"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rPr>
                  <a:t>强制减仓制度</a:t>
                </a:r>
                <a:endParaRPr kumimoji="1" lang="en-US" altLang="zh-CN"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p>
                <a:pPr marL="213995" lvl="1" indent="-213995" defTabSz="1138555">
                  <a:lnSpc>
                    <a:spcPct val="150000"/>
                  </a:lnSpc>
                  <a:spcBef>
                    <a:spcPts val="475"/>
                  </a:spcBef>
                  <a:defRPr/>
                </a:pPr>
                <a:r>
                  <a:rPr kumimoji="1" lang="zh-CN" altLang="en-US"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rPr>
                  <a:t>异常情况处理</a:t>
                </a:r>
                <a:endParaRPr kumimoji="1" lang="en-US" altLang="zh-CN"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a:p>
                <a:pPr marL="213995" lvl="1" indent="-213995" defTabSz="1138555">
                  <a:lnSpc>
                    <a:spcPct val="150000"/>
                  </a:lnSpc>
                  <a:spcBef>
                    <a:spcPts val="475"/>
                  </a:spcBef>
                  <a:defRPr/>
                </a:pPr>
                <a:r>
                  <a:rPr kumimoji="1" lang="zh-CN" altLang="en-US"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rPr>
                  <a:t>违规处理制度</a:t>
                </a:r>
                <a:endParaRPr kumimoji="1" lang="nl-NL" sz="2400" dirty="0">
                  <a:solidFill>
                    <a:srgbClr val="002776"/>
                  </a:solidFill>
                  <a:latin typeface="华文楷体" panose="02010600040101010101" pitchFamily="2" charset="-122"/>
                  <a:ea typeface="华文楷体" panose="02010600040101010101" pitchFamily="2" charset="-122"/>
                  <a:cs typeface="Arial Unicode MS" panose="020B0604020202020204" pitchFamily="34" charset="-122"/>
                </a:endParaRPr>
              </a:p>
            </p:txBody>
          </p:sp>
        </p:grpSp>
      </p:grpSp>
      <p:sp>
        <p:nvSpPr>
          <p:cNvPr id="3" name="标题 2"/>
          <p:cNvSpPr>
            <a:spLocks noGrp="1"/>
          </p:cNvSpPr>
          <p:nvPr>
            <p:ph type="title"/>
          </p:nvPr>
        </p:nvSpPr>
        <p:spPr>
          <a:prstGeom prst="rect">
            <a:avLst/>
          </a:prstGeom>
        </p:spPr>
        <p:txBody>
          <a:bodyPr>
            <a:noAutofit/>
          </a:bodyPr>
          <a:lstStyle/>
          <a:p>
            <a:r>
              <a:rPr lang="zh-CN" altLang="en-US" dirty="0"/>
              <a:t>铁矿石国际化监察制度制定原则</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bwMode="auto">
          <a:xfrm>
            <a:off x="335926" y="1824200"/>
            <a:ext cx="4382631" cy="3409078"/>
            <a:chOff x="596" y="1981"/>
            <a:chExt cx="1891" cy="2045"/>
          </a:xfrm>
        </p:grpSpPr>
        <p:sp>
          <p:nvSpPr>
            <p:cNvPr id="3" name="AutoShape 4"/>
            <p:cNvSpPr>
              <a:spLocks noChangeArrowheads="1"/>
            </p:cNvSpPr>
            <p:nvPr/>
          </p:nvSpPr>
          <p:spPr bwMode="auto">
            <a:xfrm>
              <a:off x="596" y="1981"/>
              <a:ext cx="1564" cy="2045"/>
            </a:xfrm>
            <a:prstGeom prst="roundRect">
              <a:avLst>
                <a:gd name="adj" fmla="val 16667"/>
              </a:avLst>
            </a:prstGeom>
            <a:noFill/>
            <a:ln w="38100">
              <a:solidFill>
                <a:schemeClr val="bg2"/>
              </a:solidFill>
              <a:rou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sz="2800">
                <a:latin typeface="华文楷体" panose="02010600040101010101" pitchFamily="2" charset="-122"/>
                <a:ea typeface="华文楷体" panose="02010600040101010101" pitchFamily="2" charset="-122"/>
              </a:endParaRPr>
            </a:p>
          </p:txBody>
        </p:sp>
        <p:sp>
          <p:nvSpPr>
            <p:cNvPr id="4" name="Text Box 5"/>
            <p:cNvSpPr txBox="1">
              <a:spLocks noChangeArrowheads="1"/>
            </p:cNvSpPr>
            <p:nvPr/>
          </p:nvSpPr>
          <p:spPr bwMode="auto">
            <a:xfrm>
              <a:off x="679" y="2124"/>
              <a:ext cx="1471" cy="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0360" indent="-340360" eaLnBrk="0" hangingPunct="0">
                <a:buFont typeface="Wingdings" panose="05000000000000000000" pitchFamily="2" charset="2"/>
                <a:buChar char="l"/>
              </a:pPr>
              <a:r>
                <a:rPr lang="zh-CN" altLang="en-US" sz="2000" b="1" spc="357" dirty="0">
                  <a:solidFill>
                    <a:schemeClr val="tx1">
                      <a:lumMod val="75000"/>
                      <a:lumOff val="25000"/>
                    </a:schemeClr>
                  </a:solidFill>
                  <a:latin typeface="华文楷体" panose="02010600040101010101" pitchFamily="2" charset="-122"/>
                  <a:ea typeface="华文楷体" panose="02010600040101010101" pitchFamily="2" charset="-122"/>
                </a:rPr>
                <a:t>依据我国期货市场现有法律框架</a:t>
              </a:r>
              <a:endParaRPr lang="en-US" altLang="zh-CN" sz="2000" b="1" spc="357" dirty="0">
                <a:solidFill>
                  <a:schemeClr val="tx1">
                    <a:lumMod val="75000"/>
                    <a:lumOff val="25000"/>
                  </a:schemeClr>
                </a:solidFill>
                <a:latin typeface="华文楷体" panose="02010600040101010101" pitchFamily="2" charset="-122"/>
                <a:ea typeface="华文楷体" panose="02010600040101010101" pitchFamily="2" charset="-122"/>
              </a:endParaRPr>
            </a:p>
            <a:p>
              <a:pPr marL="340360" indent="-340360" eaLnBrk="0" hangingPunct="0">
                <a:buFont typeface="Wingdings" panose="05000000000000000000" pitchFamily="2" charset="2"/>
                <a:buChar char="l"/>
              </a:pPr>
              <a:r>
                <a:rPr lang="zh-CN" altLang="en-US" sz="2000" b="1" spc="357" dirty="0">
                  <a:solidFill>
                    <a:schemeClr val="tx1">
                      <a:lumMod val="75000"/>
                      <a:lumOff val="25000"/>
                    </a:schemeClr>
                  </a:solidFill>
                  <a:latin typeface="华文楷体" panose="02010600040101010101" pitchFamily="2" charset="-122"/>
                  <a:ea typeface="华文楷体" panose="02010600040101010101" pitchFamily="2" charset="-122"/>
                </a:rPr>
                <a:t>境外交易者参与境内期货特定品种各部委相关公告与政策</a:t>
              </a:r>
              <a:endParaRPr lang="en-US" altLang="zh-CN" sz="2000" b="1" spc="357" dirty="0">
                <a:solidFill>
                  <a:schemeClr val="tx1">
                    <a:lumMod val="75000"/>
                    <a:lumOff val="25000"/>
                  </a:schemeClr>
                </a:solidFill>
                <a:latin typeface="华文楷体" panose="02010600040101010101" pitchFamily="2" charset="-122"/>
                <a:ea typeface="华文楷体" panose="02010600040101010101" pitchFamily="2" charset="-122"/>
              </a:endParaRPr>
            </a:p>
            <a:p>
              <a:pPr marL="340360" indent="-340360" eaLnBrk="0" hangingPunct="0">
                <a:buFont typeface="Wingdings" panose="05000000000000000000" pitchFamily="2" charset="2"/>
                <a:buChar char="l"/>
              </a:pPr>
              <a:r>
                <a:rPr lang="zh-CN" altLang="en-US" sz="2000" b="1" spc="357" dirty="0">
                  <a:solidFill>
                    <a:schemeClr val="tx1">
                      <a:lumMod val="75000"/>
                      <a:lumOff val="25000"/>
                    </a:schemeClr>
                  </a:solidFill>
                  <a:latin typeface="华文楷体" panose="02010600040101010101" pitchFamily="2" charset="-122"/>
                  <a:ea typeface="华文楷体" panose="02010600040101010101" pitchFamily="2" charset="-122"/>
                </a:rPr>
                <a:t>借鉴原油期货相关设计</a:t>
              </a:r>
              <a:endParaRPr lang="en-US" altLang="zh-CN" sz="2000" b="1" spc="357" dirty="0">
                <a:solidFill>
                  <a:schemeClr val="tx1">
                    <a:lumMod val="75000"/>
                    <a:lumOff val="25000"/>
                  </a:schemeClr>
                </a:solidFill>
                <a:latin typeface="华文楷体" panose="02010600040101010101" pitchFamily="2" charset="-122"/>
                <a:ea typeface="华文楷体" panose="02010600040101010101" pitchFamily="2" charset="-122"/>
              </a:endParaRPr>
            </a:p>
            <a:p>
              <a:pPr eaLnBrk="0" hangingPunct="0"/>
              <a:r>
                <a:rPr lang="zh-CN" altLang="en-US" sz="2000" b="1" spc="357" dirty="0">
                  <a:solidFill>
                    <a:srgbClr val="FF0000"/>
                  </a:solidFill>
                  <a:latin typeface="华文楷体" panose="02010600040101010101" pitchFamily="2" charset="-122"/>
                  <a:ea typeface="华文楷体" panose="02010600040101010101" pitchFamily="2" charset="-122"/>
                </a:rPr>
                <a:t>修改五项业务细则，修改</a:t>
              </a:r>
              <a:r>
                <a:rPr lang="en-US" altLang="en-US" sz="2000" b="1" spc="357" dirty="0">
                  <a:solidFill>
                    <a:srgbClr val="FF0000"/>
                  </a:solidFill>
                  <a:latin typeface="华文楷体" panose="02010600040101010101" pitchFamily="2" charset="-122"/>
                  <a:ea typeface="华文楷体" panose="02010600040101010101" pitchFamily="2" charset="-122"/>
                </a:rPr>
                <a:t>4</a:t>
              </a:r>
              <a:r>
                <a:rPr lang="en-US" altLang="zh-CN" sz="2000" b="1" spc="357" dirty="0">
                  <a:solidFill>
                    <a:srgbClr val="FF0000"/>
                  </a:solidFill>
                  <a:latin typeface="华文楷体" panose="02010600040101010101" pitchFamily="2" charset="-122"/>
                  <a:ea typeface="华文楷体" panose="02010600040101010101" pitchFamily="2" charset="-122"/>
                </a:rPr>
                <a:t>4</a:t>
              </a:r>
              <a:r>
                <a:rPr lang="zh-CN" altLang="en-US" sz="2000" b="1" spc="357" dirty="0">
                  <a:solidFill>
                    <a:srgbClr val="FF0000"/>
                  </a:solidFill>
                  <a:latin typeface="华文楷体" panose="02010600040101010101" pitchFamily="2" charset="-122"/>
                  <a:ea typeface="华文楷体" panose="02010600040101010101" pitchFamily="2" charset="-122"/>
                </a:rPr>
                <a:t>条，新增</a:t>
              </a:r>
              <a:r>
                <a:rPr lang="en-US" altLang="zh-CN" sz="2000" b="1" spc="357" dirty="0">
                  <a:solidFill>
                    <a:srgbClr val="FF0000"/>
                  </a:solidFill>
                  <a:latin typeface="华文楷体" panose="02010600040101010101" pitchFamily="2" charset="-122"/>
                  <a:ea typeface="华文楷体" panose="02010600040101010101" pitchFamily="2" charset="-122"/>
                </a:rPr>
                <a:t>9</a:t>
              </a:r>
              <a:r>
                <a:rPr lang="zh-CN" altLang="en-US" sz="2000" b="1" spc="357" dirty="0">
                  <a:solidFill>
                    <a:srgbClr val="FF0000"/>
                  </a:solidFill>
                  <a:latin typeface="华文楷体" panose="02010600040101010101" pitchFamily="2" charset="-122"/>
                  <a:ea typeface="华文楷体" panose="02010600040101010101" pitchFamily="2" charset="-122"/>
                </a:rPr>
                <a:t>条</a:t>
              </a:r>
              <a:endParaRPr lang="zh-CN" altLang="en-US" sz="2000" b="1" spc="357" dirty="0">
                <a:solidFill>
                  <a:srgbClr val="FF0000"/>
                </a:solidFill>
                <a:latin typeface="华文楷体" panose="02010600040101010101" pitchFamily="2" charset="-122"/>
                <a:ea typeface="华文楷体" panose="02010600040101010101" pitchFamily="2" charset="-122"/>
              </a:endParaRPr>
            </a:p>
            <a:p>
              <a:pPr eaLnBrk="0" hangingPunct="0">
                <a:buFont typeface="Arial" panose="020B0604020202020204" pitchFamily="34" charset="0"/>
                <a:buChar char="•"/>
              </a:pPr>
              <a:endParaRPr lang="en-US" altLang="zh-CN" sz="2000" b="1" spc="357"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5" name="Freeform 6"/>
            <p:cNvSpPr/>
            <p:nvPr/>
          </p:nvSpPr>
          <p:spPr bwMode="gray">
            <a:xfrm flipH="1">
              <a:off x="2150" y="2441"/>
              <a:ext cx="337" cy="782"/>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bg1">
                <a:lumMod val="65000"/>
              </a:schemeClr>
            </a:solidFill>
            <a:ln>
              <a:noFill/>
            </a:ln>
            <a:extLst>
              <a:ext uri="{91240B29-F687-4F45-9708-019B960494DF}">
                <a14:hiddenLine xmlns:a14="http://schemas.microsoft.com/office/drawing/2010/main" w="0">
                  <a:solidFill>
                    <a:srgbClr val="00A06C"/>
                  </a:solidFill>
                  <a:prstDash val="solid"/>
                  <a:round/>
                </a14:hiddenLine>
              </a:ext>
            </a:extLst>
          </p:spPr>
          <p:txBody>
            <a:bodyPr/>
            <a:lstStyle/>
            <a:p>
              <a:endParaRPr lang="zh-CN" altLang="en-US" sz="2800">
                <a:latin typeface="华文楷体" panose="02010600040101010101" pitchFamily="2" charset="-122"/>
                <a:ea typeface="华文楷体" panose="02010600040101010101" pitchFamily="2" charset="-122"/>
              </a:endParaRPr>
            </a:p>
          </p:txBody>
        </p:sp>
      </p:grpSp>
      <p:grpSp>
        <p:nvGrpSpPr>
          <p:cNvPr id="6" name="组合 5"/>
          <p:cNvGrpSpPr/>
          <p:nvPr/>
        </p:nvGrpSpPr>
        <p:grpSpPr>
          <a:xfrm>
            <a:off x="4749522" y="1629178"/>
            <a:ext cx="6792184" cy="3604100"/>
            <a:chOff x="3809409" y="843558"/>
            <a:chExt cx="4867047" cy="3224200"/>
          </a:xfrm>
        </p:grpSpPr>
        <p:sp>
          <p:nvSpPr>
            <p:cNvPr id="7" name="AutoShape 25"/>
            <p:cNvSpPr>
              <a:spLocks noChangeArrowheads="1"/>
            </p:cNvSpPr>
            <p:nvPr/>
          </p:nvSpPr>
          <p:spPr bwMode="gray">
            <a:xfrm>
              <a:off x="3809409" y="843558"/>
              <a:ext cx="4867047" cy="538150"/>
            </a:xfrm>
            <a:prstGeom prst="roundRect">
              <a:avLst>
                <a:gd name="adj" fmla="val 50000"/>
              </a:avLst>
            </a:prstGeom>
            <a:solidFill>
              <a:srgbClr val="005A9E"/>
            </a:solidFill>
            <a:ln w="28575">
              <a:solidFill>
                <a:schemeClr val="accent1">
                  <a:lumMod val="20000"/>
                  <a:lumOff val="80000"/>
                </a:schemeClr>
              </a:solidFill>
              <a:round/>
            </a:ln>
            <a:effectLst/>
            <a:extLs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sz="2000">
                <a:latin typeface="华文楷体" panose="02010600040101010101" pitchFamily="2" charset="-122"/>
                <a:ea typeface="华文楷体" panose="02010600040101010101" pitchFamily="2" charset="-122"/>
              </a:endParaRPr>
            </a:p>
          </p:txBody>
        </p:sp>
        <p:grpSp>
          <p:nvGrpSpPr>
            <p:cNvPr id="8" name="Group 26"/>
            <p:cNvGrpSpPr/>
            <p:nvPr/>
          </p:nvGrpSpPr>
          <p:grpSpPr bwMode="auto">
            <a:xfrm>
              <a:off x="3809409" y="864188"/>
              <a:ext cx="665775" cy="533149"/>
              <a:chOff x="2959" y="1571"/>
              <a:chExt cx="454" cy="482"/>
            </a:xfrm>
          </p:grpSpPr>
          <p:grpSp>
            <p:nvGrpSpPr>
              <p:cNvPr id="34" name="Group 27"/>
              <p:cNvGrpSpPr/>
              <p:nvPr/>
            </p:nvGrpSpPr>
            <p:grpSpPr bwMode="auto">
              <a:xfrm>
                <a:off x="2959" y="1571"/>
                <a:ext cx="454" cy="482"/>
                <a:chOff x="192" y="1917"/>
                <a:chExt cx="1042" cy="1102"/>
              </a:xfrm>
            </p:grpSpPr>
            <p:pic>
              <p:nvPicPr>
                <p:cNvPr id="36" name="Picture 28" descr="light_shadow"/>
                <p:cNvPicPr>
                  <a:picLocks noChangeAspect="1" noChangeArrowheads="1"/>
                </p:cNvPicPr>
                <p:nvPr/>
              </p:nvPicPr>
              <p:blipFill>
                <a:blip r:embed="rId1"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9"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31"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004" y="1572"/>
                <a:ext cx="359" cy="15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32"/>
            <p:cNvSpPr>
              <a:spLocks noChangeArrowheads="1"/>
            </p:cNvSpPr>
            <p:nvPr/>
          </p:nvSpPr>
          <p:spPr bwMode="gray">
            <a:xfrm>
              <a:off x="4599539" y="935895"/>
              <a:ext cx="2708764" cy="400017"/>
            </a:xfrm>
            <a:prstGeom prst="rect">
              <a:avLst/>
            </a:prstGeom>
            <a:noFill/>
            <a:ln>
              <a:noFill/>
            </a:ln>
            <a:effectLst/>
            <a:extLst>
              <a:ext uri="{909E8E84-426E-40DD-AFC4-6F175D3DCCD1}">
                <a14:hiddenFill xmlns:a14="http://schemas.microsoft.com/office/drawing/2010/main">
                  <a:gradFill rotWithShape="1">
                    <a:gsLst>
                      <a:gs pos="0">
                        <a:schemeClr val="folHlink">
                          <a:alpha val="60001"/>
                        </a:schemeClr>
                      </a:gs>
                      <a:gs pos="100000">
                        <a:schemeClr val="folHlink">
                          <a:gamma/>
                          <a:tint val="9020"/>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A. </a:t>
              </a:r>
              <a:r>
                <a:rPr lang="zh-CN" altLang="en-US" sz="20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风险管理办法   </a:t>
              </a:r>
              <a:r>
                <a:rPr lang="zh-CN" altLang="en-US"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修改</a:t>
              </a:r>
              <a:r>
                <a:rPr lang="en-US" altLang="zh-CN"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13</a:t>
              </a:r>
              <a:r>
                <a:rPr lang="zh-CN" altLang="en-US"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条 新增</a:t>
              </a:r>
              <a:r>
                <a:rPr lang="en-US" altLang="zh-CN"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1</a:t>
              </a:r>
              <a:r>
                <a:rPr lang="zh-CN" altLang="en-US"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条</a:t>
              </a:r>
              <a:endParaRPr lang="en-US" altLang="zh-CN"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endParaRPr>
            </a:p>
          </p:txBody>
        </p:sp>
        <p:sp>
          <p:nvSpPr>
            <p:cNvPr id="10" name="AutoShape 33"/>
            <p:cNvSpPr>
              <a:spLocks noChangeArrowheads="1"/>
            </p:cNvSpPr>
            <p:nvPr/>
          </p:nvSpPr>
          <p:spPr bwMode="gray">
            <a:xfrm>
              <a:off x="3809409" y="1509173"/>
              <a:ext cx="4867047" cy="538150"/>
            </a:xfrm>
            <a:prstGeom prst="roundRect">
              <a:avLst>
                <a:gd name="adj" fmla="val 50000"/>
              </a:avLst>
            </a:prstGeom>
            <a:solidFill>
              <a:srgbClr val="005A9E"/>
            </a:solidFill>
            <a:ln w="28575">
              <a:solidFill>
                <a:srgbClr val="EAEAEA"/>
              </a:solidFill>
              <a:round/>
            </a:ln>
            <a:effectLst/>
            <a:extLs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sz="2000">
                <a:latin typeface="华文楷体" panose="02010600040101010101" pitchFamily="2" charset="-122"/>
                <a:ea typeface="华文楷体" panose="02010600040101010101" pitchFamily="2" charset="-122"/>
              </a:endParaRPr>
            </a:p>
          </p:txBody>
        </p:sp>
        <p:grpSp>
          <p:nvGrpSpPr>
            <p:cNvPr id="11" name="Group 34"/>
            <p:cNvGrpSpPr/>
            <p:nvPr/>
          </p:nvGrpSpPr>
          <p:grpSpPr bwMode="auto">
            <a:xfrm>
              <a:off x="3809409" y="1529804"/>
              <a:ext cx="665775" cy="533149"/>
              <a:chOff x="2959" y="1571"/>
              <a:chExt cx="454" cy="482"/>
            </a:xfrm>
          </p:grpSpPr>
          <p:grpSp>
            <p:nvGrpSpPr>
              <p:cNvPr id="30" name="Group 35"/>
              <p:cNvGrpSpPr/>
              <p:nvPr/>
            </p:nvGrpSpPr>
            <p:grpSpPr bwMode="auto">
              <a:xfrm>
                <a:off x="2959" y="1571"/>
                <a:ext cx="454" cy="482"/>
                <a:chOff x="192" y="1917"/>
                <a:chExt cx="1042" cy="1102"/>
              </a:xfrm>
            </p:grpSpPr>
            <p:pic>
              <p:nvPicPr>
                <p:cNvPr id="32" name="Picture 36" descr="light_shadow"/>
                <p:cNvPicPr>
                  <a:picLocks noChangeAspect="1" noChangeArrowheads="1"/>
                </p:cNvPicPr>
                <p:nvPr/>
              </p:nvPicPr>
              <p:blipFill>
                <a:blip r:embed="rId1"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7"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39"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004" y="1572"/>
                <a:ext cx="359" cy="15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40"/>
            <p:cNvSpPr>
              <a:spLocks noChangeArrowheads="1"/>
            </p:cNvSpPr>
            <p:nvPr/>
          </p:nvSpPr>
          <p:spPr bwMode="gray">
            <a:xfrm>
              <a:off x="4599539" y="1601511"/>
              <a:ext cx="2652479" cy="400017"/>
            </a:xfrm>
            <a:prstGeom prst="rect">
              <a:avLst/>
            </a:prstGeom>
            <a:noFill/>
            <a:ln>
              <a:noFill/>
            </a:ln>
            <a:effectLst/>
            <a:extLst>
              <a:ext uri="{909E8E84-426E-40DD-AFC4-6F175D3DCCD1}">
                <a14:hiddenFill xmlns:a14="http://schemas.microsoft.com/office/drawing/2010/main">
                  <a:gradFill rotWithShape="1">
                    <a:gsLst>
                      <a:gs pos="0">
                        <a:schemeClr val="folHlink">
                          <a:alpha val="60001"/>
                        </a:schemeClr>
                      </a:gs>
                      <a:gs pos="100000">
                        <a:schemeClr val="folHlink">
                          <a:gamma/>
                          <a:tint val="9020"/>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B. </a:t>
              </a:r>
              <a:r>
                <a:rPr lang="zh-CN" altLang="en-US" sz="20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违规处理办法  </a:t>
              </a:r>
              <a:r>
                <a:rPr lang="zh-CN" altLang="en-US"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修改</a:t>
              </a:r>
              <a:r>
                <a:rPr lang="en-US" altLang="zh-CN"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29</a:t>
              </a:r>
              <a:r>
                <a:rPr lang="zh-CN" altLang="en-US"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条 新增</a:t>
              </a:r>
              <a:r>
                <a:rPr lang="en-US" altLang="zh-CN"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7</a:t>
              </a:r>
              <a:r>
                <a:rPr lang="zh-CN" altLang="en-US"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条</a:t>
              </a:r>
              <a:endParaRPr lang="en-US" altLang="zh-CN"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endParaRPr>
            </a:p>
          </p:txBody>
        </p:sp>
        <p:sp>
          <p:nvSpPr>
            <p:cNvPr id="13" name="AutoShape 41"/>
            <p:cNvSpPr>
              <a:spLocks noChangeArrowheads="1"/>
            </p:cNvSpPr>
            <p:nvPr/>
          </p:nvSpPr>
          <p:spPr bwMode="gray">
            <a:xfrm>
              <a:off x="3809409" y="2193308"/>
              <a:ext cx="4867047" cy="538151"/>
            </a:xfrm>
            <a:prstGeom prst="roundRect">
              <a:avLst>
                <a:gd name="adj" fmla="val 50000"/>
              </a:avLst>
            </a:prstGeom>
            <a:solidFill>
              <a:srgbClr val="005A9E"/>
            </a:solidFill>
            <a:ln w="28575">
              <a:solidFill>
                <a:srgbClr val="EAEAEA"/>
              </a:solidFill>
              <a:round/>
            </a:ln>
            <a:effectLst/>
            <a:extLs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sz="2000">
                <a:latin typeface="华文楷体" panose="02010600040101010101" pitchFamily="2" charset="-122"/>
                <a:ea typeface="华文楷体" panose="02010600040101010101" pitchFamily="2" charset="-122"/>
              </a:endParaRPr>
            </a:p>
          </p:txBody>
        </p:sp>
        <p:grpSp>
          <p:nvGrpSpPr>
            <p:cNvPr id="14" name="Group 42"/>
            <p:cNvGrpSpPr/>
            <p:nvPr/>
          </p:nvGrpSpPr>
          <p:grpSpPr bwMode="auto">
            <a:xfrm>
              <a:off x="3809409" y="2213938"/>
              <a:ext cx="665775" cy="533149"/>
              <a:chOff x="2959" y="1571"/>
              <a:chExt cx="454" cy="482"/>
            </a:xfrm>
          </p:grpSpPr>
          <p:grpSp>
            <p:nvGrpSpPr>
              <p:cNvPr id="26" name="Group 43"/>
              <p:cNvGrpSpPr/>
              <p:nvPr/>
            </p:nvGrpSpPr>
            <p:grpSpPr bwMode="auto">
              <a:xfrm>
                <a:off x="2959" y="1571"/>
                <a:ext cx="454" cy="482"/>
                <a:chOff x="192" y="1917"/>
                <a:chExt cx="1042" cy="1102"/>
              </a:xfrm>
            </p:grpSpPr>
            <p:pic>
              <p:nvPicPr>
                <p:cNvPr id="28" name="Picture 44" descr="light_shadow"/>
                <p:cNvPicPr>
                  <a:picLocks noChangeAspect="1" noChangeArrowheads="1"/>
                </p:cNvPicPr>
                <p:nvPr/>
              </p:nvPicPr>
              <p:blipFill>
                <a:blip r:embed="rId1"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5"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47"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004" y="1572"/>
                <a:ext cx="359" cy="15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48"/>
            <p:cNvSpPr>
              <a:spLocks noChangeArrowheads="1"/>
            </p:cNvSpPr>
            <p:nvPr/>
          </p:nvSpPr>
          <p:spPr bwMode="gray">
            <a:xfrm>
              <a:off x="4599539" y="2285644"/>
              <a:ext cx="3960800" cy="400017"/>
            </a:xfrm>
            <a:prstGeom prst="rect">
              <a:avLst/>
            </a:prstGeom>
            <a:noFill/>
            <a:ln>
              <a:noFill/>
            </a:ln>
            <a:effectLst/>
            <a:extLst>
              <a:ext uri="{909E8E84-426E-40DD-AFC4-6F175D3DCCD1}">
                <a14:hiddenFill xmlns:a14="http://schemas.microsoft.com/office/drawing/2010/main">
                  <a:gradFill rotWithShape="1">
                    <a:gsLst>
                      <a:gs pos="0">
                        <a:schemeClr val="folHlink">
                          <a:alpha val="60001"/>
                        </a:schemeClr>
                      </a:gs>
                      <a:gs pos="100000">
                        <a:schemeClr val="folHlink">
                          <a:gamma/>
                          <a:tint val="9020"/>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C. </a:t>
              </a:r>
              <a:r>
                <a:rPr lang="zh-CN" altLang="en-US" sz="20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异常交易管理办法及相关通知 </a:t>
              </a:r>
              <a:r>
                <a:rPr lang="zh-CN" altLang="en-US"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修改</a:t>
              </a:r>
              <a:r>
                <a:rPr lang="en-US" altLang="zh-CN"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6</a:t>
              </a:r>
              <a:r>
                <a:rPr lang="zh-CN" altLang="en-US"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条 新增</a:t>
              </a:r>
              <a:r>
                <a:rPr lang="en-US" altLang="zh-CN"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1</a:t>
              </a:r>
              <a:r>
                <a:rPr lang="zh-CN" altLang="en-US"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条</a:t>
              </a:r>
              <a:endParaRPr lang="en-US" altLang="zh-CN"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endParaRPr>
            </a:p>
          </p:txBody>
        </p:sp>
        <p:sp>
          <p:nvSpPr>
            <p:cNvPr id="16" name="AutoShape 49"/>
            <p:cNvSpPr>
              <a:spLocks noChangeArrowheads="1"/>
            </p:cNvSpPr>
            <p:nvPr/>
          </p:nvSpPr>
          <p:spPr bwMode="gray">
            <a:xfrm>
              <a:off x="3809409" y="2862750"/>
              <a:ext cx="4867047" cy="538151"/>
            </a:xfrm>
            <a:prstGeom prst="roundRect">
              <a:avLst>
                <a:gd name="adj" fmla="val 50000"/>
              </a:avLst>
            </a:prstGeom>
            <a:solidFill>
              <a:srgbClr val="005A9E"/>
            </a:solidFill>
            <a:ln w="28575">
              <a:solidFill>
                <a:srgbClr val="EAEAEA"/>
              </a:solidFill>
              <a:round/>
            </a:ln>
            <a:effectLst/>
            <a:extLs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sz="2000">
                <a:latin typeface="华文楷体" panose="02010600040101010101" pitchFamily="2" charset="-122"/>
                <a:ea typeface="华文楷体" panose="02010600040101010101" pitchFamily="2" charset="-122"/>
              </a:endParaRPr>
            </a:p>
          </p:txBody>
        </p:sp>
        <p:grpSp>
          <p:nvGrpSpPr>
            <p:cNvPr id="17" name="Group 50"/>
            <p:cNvGrpSpPr/>
            <p:nvPr/>
          </p:nvGrpSpPr>
          <p:grpSpPr bwMode="auto">
            <a:xfrm>
              <a:off x="3809409" y="2883380"/>
              <a:ext cx="665775" cy="533149"/>
              <a:chOff x="2959" y="1571"/>
              <a:chExt cx="454" cy="482"/>
            </a:xfrm>
          </p:grpSpPr>
          <p:grpSp>
            <p:nvGrpSpPr>
              <p:cNvPr id="22" name="Group 51"/>
              <p:cNvGrpSpPr/>
              <p:nvPr/>
            </p:nvGrpSpPr>
            <p:grpSpPr bwMode="auto">
              <a:xfrm>
                <a:off x="2959" y="1571"/>
                <a:ext cx="454" cy="482"/>
                <a:chOff x="192" y="1917"/>
                <a:chExt cx="1042" cy="1102"/>
              </a:xfrm>
            </p:grpSpPr>
            <p:pic>
              <p:nvPicPr>
                <p:cNvPr id="24" name="Picture 52" descr="light_shadow"/>
                <p:cNvPicPr>
                  <a:picLocks noChangeAspect="1" noChangeArrowheads="1"/>
                </p:cNvPicPr>
                <p:nvPr/>
              </p:nvPicPr>
              <p:blipFill>
                <a:blip r:embed="rId1"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3"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55"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004" y="1572"/>
                <a:ext cx="359" cy="157"/>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56"/>
            <p:cNvSpPr>
              <a:spLocks noChangeArrowheads="1"/>
            </p:cNvSpPr>
            <p:nvPr/>
          </p:nvSpPr>
          <p:spPr bwMode="gray">
            <a:xfrm>
              <a:off x="4599539" y="2955087"/>
              <a:ext cx="2451464" cy="400017"/>
            </a:xfrm>
            <a:prstGeom prst="rect">
              <a:avLst/>
            </a:prstGeom>
            <a:noFill/>
            <a:ln>
              <a:noFill/>
            </a:ln>
            <a:effectLst/>
            <a:extLst>
              <a:ext uri="{909E8E84-426E-40DD-AFC4-6F175D3DCCD1}">
                <a14:hiddenFill xmlns:a14="http://schemas.microsoft.com/office/drawing/2010/main">
                  <a:gradFill rotWithShape="1">
                    <a:gsLst>
                      <a:gs pos="0">
                        <a:schemeClr val="folHlink">
                          <a:alpha val="60001"/>
                        </a:schemeClr>
                      </a:gs>
                      <a:gs pos="100000">
                        <a:schemeClr val="folHlink">
                          <a:gamma/>
                          <a:tint val="9020"/>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D. </a:t>
              </a:r>
              <a:r>
                <a:rPr lang="zh-CN" altLang="en-US" sz="20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套期保值管理办法 </a:t>
              </a:r>
              <a:r>
                <a:rPr lang="zh-CN" altLang="en-US"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修改</a:t>
              </a:r>
              <a:r>
                <a:rPr lang="en-US" altLang="zh-CN"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3</a:t>
              </a:r>
              <a:r>
                <a:rPr lang="zh-CN" altLang="en-US"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条</a:t>
              </a:r>
              <a:endParaRPr lang="en-US" altLang="zh-CN"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endParaRPr>
            </a:p>
          </p:txBody>
        </p:sp>
        <p:sp>
          <p:nvSpPr>
            <p:cNvPr id="19" name="AutoShape 49"/>
            <p:cNvSpPr>
              <a:spLocks noChangeArrowheads="1"/>
            </p:cNvSpPr>
            <p:nvPr/>
          </p:nvSpPr>
          <p:spPr bwMode="gray">
            <a:xfrm>
              <a:off x="3809409" y="3528224"/>
              <a:ext cx="4867047" cy="538151"/>
            </a:xfrm>
            <a:prstGeom prst="roundRect">
              <a:avLst>
                <a:gd name="adj" fmla="val 50000"/>
              </a:avLst>
            </a:prstGeom>
            <a:solidFill>
              <a:srgbClr val="005A9E"/>
            </a:solidFill>
            <a:ln w="28575">
              <a:solidFill>
                <a:srgbClr val="EAEAEA"/>
              </a:solidFill>
              <a:round/>
            </a:ln>
            <a:effectLst/>
            <a:extLs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sz="2000">
                <a:latin typeface="华文楷体" panose="02010600040101010101" pitchFamily="2" charset="-122"/>
                <a:ea typeface="华文楷体" panose="02010600040101010101" pitchFamily="2" charset="-122"/>
              </a:endParaRPr>
            </a:p>
          </p:txBody>
        </p:sp>
        <p:pic>
          <p:nvPicPr>
            <p:cNvPr id="20" name="Picture 53"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3809409" y="3545537"/>
              <a:ext cx="665776" cy="48950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56"/>
            <p:cNvSpPr>
              <a:spLocks noChangeArrowheads="1"/>
            </p:cNvSpPr>
            <p:nvPr/>
          </p:nvSpPr>
          <p:spPr bwMode="gray">
            <a:xfrm>
              <a:off x="4629193" y="3667741"/>
              <a:ext cx="2429640" cy="400017"/>
            </a:xfrm>
            <a:prstGeom prst="rect">
              <a:avLst/>
            </a:prstGeom>
            <a:noFill/>
            <a:ln>
              <a:noFill/>
            </a:ln>
            <a:effectLst/>
            <a:extLst>
              <a:ext uri="{909E8E84-426E-40DD-AFC4-6F175D3DCCD1}">
                <a14:hiddenFill xmlns:a14="http://schemas.microsoft.com/office/drawing/2010/main">
                  <a:gradFill rotWithShape="1">
                    <a:gsLst>
                      <a:gs pos="0">
                        <a:schemeClr val="folHlink">
                          <a:alpha val="60001"/>
                        </a:schemeClr>
                      </a:gs>
                      <a:gs pos="100000">
                        <a:schemeClr val="folHlink">
                          <a:gamma/>
                          <a:tint val="9020"/>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E. </a:t>
              </a:r>
              <a:r>
                <a:rPr lang="zh-CN" altLang="en-US" sz="20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套利交易管理办法 </a:t>
              </a:r>
              <a:r>
                <a:rPr lang="zh-CN" altLang="en-US"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修改</a:t>
              </a:r>
              <a:r>
                <a:rPr lang="en-US" altLang="zh-CN"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3</a:t>
              </a:r>
              <a:r>
                <a:rPr lang="zh-CN" altLang="en-US"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rPr>
                <a:t>条</a:t>
              </a:r>
              <a:endParaRPr lang="en-US" altLang="zh-CN" sz="1600" b="1" i="1" dirty="0">
                <a:solidFill>
                  <a:srgbClr val="FFFFFF"/>
                </a:solidFill>
                <a:latin typeface="华文楷体" panose="02010600040101010101" pitchFamily="2" charset="-122"/>
                <a:ea typeface="华文楷体" panose="02010600040101010101" pitchFamily="2" charset="-122"/>
                <a:cs typeface="Arial" panose="020B0604020202020204" pitchFamily="34" charset="0"/>
              </a:endParaRPr>
            </a:p>
          </p:txBody>
        </p:sp>
      </p:grpSp>
      <p:sp>
        <p:nvSpPr>
          <p:cNvPr id="39" name="标题 1"/>
          <p:cNvSpPr txBox="1"/>
          <p:nvPr/>
        </p:nvSpPr>
        <p:spPr>
          <a:xfrm>
            <a:off x="1007304" y="980956"/>
            <a:ext cx="8638875" cy="430887"/>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b="1" kern="1200">
                <a:solidFill>
                  <a:schemeClr val="tx2"/>
                </a:solidFill>
                <a:latin typeface="幼圆" panose="02010509060101010101" pitchFamily="49" charset="-122"/>
                <a:ea typeface="幼圆" panose="02010509060101010101" pitchFamily="49" charset="-122"/>
                <a:cs typeface="Times New Roman" panose="02020603050405020304" pitchFamily="18" charset="0"/>
              </a:defRPr>
            </a:lvl1pPr>
          </a:lstStyle>
          <a:p>
            <a:r>
              <a:rPr lang="zh-CN" altLang="en-US" sz="2800" dirty="0" smtClean="0">
                <a:solidFill>
                  <a:srgbClr val="0070C0"/>
                </a:solidFill>
                <a:latin typeface="华文楷体" panose="02010600040101010101" pitchFamily="2" charset="-122"/>
                <a:ea typeface="华文楷体" panose="02010600040101010101" pitchFamily="2" charset="-122"/>
              </a:rPr>
              <a:t>原则三：可实施性</a:t>
            </a:r>
            <a:r>
              <a:rPr lang="zh-CN" altLang="en-US" sz="2400" dirty="0">
                <a:solidFill>
                  <a:srgbClr val="0070C0"/>
                </a:solidFill>
                <a:latin typeface="华文楷体" panose="02010600040101010101" pitchFamily="2" charset="-122"/>
                <a:ea typeface="华文楷体" panose="02010600040101010101" pitchFamily="2" charset="-122"/>
              </a:rPr>
              <a:t>（</a:t>
            </a:r>
            <a:r>
              <a:rPr lang="zh-CN" altLang="en-US" dirty="0">
                <a:solidFill>
                  <a:srgbClr val="0070C0"/>
                </a:solidFill>
                <a:latin typeface="华文楷体" panose="02010600040101010101" pitchFamily="2" charset="-122"/>
                <a:ea typeface="华文楷体" panose="02010600040101010101" pitchFamily="2" charset="-122"/>
              </a:rPr>
              <a:t>针对新主体和行为完善现行制度）</a:t>
            </a:r>
            <a:endParaRPr lang="zh-CN" altLang="en-US" dirty="0">
              <a:solidFill>
                <a:srgbClr val="0070C0"/>
              </a:solidFill>
              <a:latin typeface="华文楷体" panose="02010600040101010101" pitchFamily="2" charset="-122"/>
              <a:ea typeface="华文楷体" panose="02010600040101010101" pitchFamily="2" charset="-122"/>
            </a:endParaRPr>
          </a:p>
        </p:txBody>
      </p:sp>
      <p:sp>
        <p:nvSpPr>
          <p:cNvPr id="41" name="标题 40"/>
          <p:cNvSpPr>
            <a:spLocks noGrp="1"/>
          </p:cNvSpPr>
          <p:nvPr>
            <p:ph type="title"/>
          </p:nvPr>
        </p:nvSpPr>
        <p:spPr>
          <a:prstGeom prst="rect">
            <a:avLst/>
          </a:prstGeom>
        </p:spPr>
        <p:txBody>
          <a:bodyPr>
            <a:noAutofit/>
          </a:bodyPr>
          <a:lstStyle/>
          <a:p>
            <a:r>
              <a:rPr lang="zh-CN" altLang="en-US" dirty="0"/>
              <a:t>铁矿石国际化监察制度制定原则</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92628" y="1103556"/>
            <a:ext cx="8042506" cy="1152395"/>
            <a:chOff x="1419655" y="1993404"/>
            <a:chExt cx="6032665" cy="1152128"/>
          </a:xfrm>
        </p:grpSpPr>
        <p:cxnSp>
          <p:nvCxnSpPr>
            <p:cNvPr id="5" name="直接连接符 4"/>
            <p:cNvCxnSpPr/>
            <p:nvPr/>
          </p:nvCxnSpPr>
          <p:spPr>
            <a:xfrm>
              <a:off x="1419655" y="2497460"/>
              <a:ext cx="603266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141965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3451140"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556410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7450413"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499992" y="1993404"/>
              <a:ext cx="1" cy="5040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8931838" y="2872478"/>
            <a:ext cx="2538632" cy="3398698"/>
          </a:xfrm>
          <a:prstGeom prst="rect">
            <a:avLst/>
          </a:prstGeom>
          <a:noFill/>
          <a:ln>
            <a:solidFill>
              <a:schemeClr val="tx1"/>
            </a:solidFill>
            <a:prstDash val="dash"/>
          </a:ln>
        </p:spPr>
        <p:txBody>
          <a:bodyPr wrap="square" lIns="108850" tIns="54425" rIns="108850" bIns="54425" rtlCol="0">
            <a:spAutoFit/>
          </a:bodyPr>
          <a:lstStyle/>
          <a:p>
            <a:pPr>
              <a:lnSpc>
                <a:spcPct val="150000"/>
              </a:lnSpc>
              <a:buFont typeface="Wingdings" panose="05000000000000000000" pitchFamily="2" charset="2"/>
              <a:buChar char="u"/>
            </a:pPr>
            <a:r>
              <a:rPr lang="zh-CN" altLang="en-US" sz="1600" dirty="0">
                <a:latin typeface="华文楷体" panose="02010600040101010101" pitchFamily="2" charset="-122"/>
                <a:ea typeface="华文楷体" panose="02010600040101010101" pitchFamily="2" charset="-122"/>
              </a:rPr>
              <a:t>将境外经纪机构增入适用范围，如明确期货市场出现某些情形时交易所可以对境外经纪机构高管人员或客户谈话提醒风险、发出风险提示函</a:t>
            </a:r>
            <a:r>
              <a:rPr lang="zh-CN" altLang="en-US" sz="1600" dirty="0" smtClean="0">
                <a:latin typeface="华文楷体" panose="02010600040101010101" pitchFamily="2" charset="-122"/>
                <a:ea typeface="华文楷体" panose="02010600040101010101" pitchFamily="2" charset="-122"/>
              </a:rPr>
              <a:t>等。</a:t>
            </a:r>
            <a:endParaRPr lang="en-US" altLang="zh-CN" sz="1600" dirty="0" smtClean="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Char char="u"/>
            </a:pPr>
            <a:endParaRPr lang="en-US" altLang="zh-CN" sz="1600" dirty="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Char char="u"/>
            </a:pPr>
            <a:endParaRPr lang="en-US" altLang="zh-CN" sz="1600" dirty="0" smtClean="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Char char="u"/>
            </a:pPr>
            <a:endParaRPr lang="en-US" altLang="zh-CN" sz="1600" dirty="0">
              <a:latin typeface="华文楷体" panose="02010600040101010101" pitchFamily="2" charset="-122"/>
              <a:ea typeface="华文楷体" panose="02010600040101010101" pitchFamily="2" charset="-122"/>
            </a:endParaRPr>
          </a:p>
        </p:txBody>
      </p:sp>
      <p:sp>
        <p:nvSpPr>
          <p:cNvPr id="12" name="TextBox 11"/>
          <p:cNvSpPr txBox="1"/>
          <p:nvPr/>
        </p:nvSpPr>
        <p:spPr>
          <a:xfrm>
            <a:off x="3327578" y="2866922"/>
            <a:ext cx="2695620" cy="3803232"/>
          </a:xfrm>
          <a:prstGeom prst="rect">
            <a:avLst/>
          </a:prstGeom>
          <a:noFill/>
          <a:ln>
            <a:solidFill>
              <a:schemeClr val="tx1"/>
            </a:solidFill>
            <a:prstDash val="dash"/>
          </a:ln>
        </p:spPr>
        <p:txBody>
          <a:bodyPr wrap="square" lIns="108850" tIns="54425" rIns="108850" bIns="54425" rtlCol="0">
            <a:spAutoFit/>
          </a:bodyPr>
          <a:lstStyle/>
          <a:p>
            <a:pPr>
              <a:lnSpc>
                <a:spcPct val="150000"/>
              </a:lnSpc>
              <a:buFont typeface="Wingdings" panose="05000000000000000000" pitchFamily="2" charset="2"/>
              <a:buChar char="u"/>
            </a:pPr>
            <a:r>
              <a:rPr lang="zh-CN" altLang="en-US" sz="1600" b="1" dirty="0">
                <a:solidFill>
                  <a:srgbClr val="FF0000"/>
                </a:solidFill>
                <a:latin typeface="华文楷体" panose="02010600040101010101" pitchFamily="2" charset="-122"/>
                <a:ea typeface="华文楷体" panose="02010600040101010101" pitchFamily="2" charset="-122"/>
              </a:rPr>
              <a:t>强平时</a:t>
            </a:r>
            <a:r>
              <a:rPr lang="zh-CN" altLang="en-US" sz="1600" b="1" dirty="0" smtClean="0">
                <a:solidFill>
                  <a:srgbClr val="FF0000"/>
                </a:solidFill>
                <a:latin typeface="华文楷体" panose="02010600040101010101" pitchFamily="2" charset="-122"/>
                <a:ea typeface="华文楷体" panose="02010600040101010101" pitchFamily="2" charset="-122"/>
              </a:rPr>
              <a:t>间执行从</a:t>
            </a:r>
            <a:r>
              <a:rPr lang="en-US" altLang="zh-CN" sz="1600" b="1" dirty="0">
                <a:solidFill>
                  <a:srgbClr val="FF0000"/>
                </a:solidFill>
                <a:latin typeface="华文楷体" panose="02010600040101010101" pitchFamily="2" charset="-122"/>
                <a:ea typeface="华文楷体" panose="02010600040101010101" pitchFamily="2" charset="-122"/>
              </a:rPr>
              <a:t>10</a:t>
            </a:r>
            <a:r>
              <a:rPr lang="zh-CN" altLang="en-US" sz="1600" b="1" dirty="0" smtClean="0">
                <a:solidFill>
                  <a:srgbClr val="FF0000"/>
                </a:solidFill>
                <a:latin typeface="华文楷体" panose="02010600040101010101" pitchFamily="2" charset="-122"/>
                <a:ea typeface="华文楷体" panose="02010600040101010101" pitchFamily="2" charset="-122"/>
              </a:rPr>
              <a:t>：</a:t>
            </a:r>
            <a:r>
              <a:rPr lang="en-US" altLang="zh-CN" sz="1600" b="1" dirty="0" smtClean="0">
                <a:solidFill>
                  <a:srgbClr val="FF0000"/>
                </a:solidFill>
                <a:latin typeface="华文楷体" panose="02010600040101010101" pitchFamily="2" charset="-122"/>
                <a:ea typeface="华文楷体" panose="02010600040101010101" pitchFamily="2" charset="-122"/>
              </a:rPr>
              <a:t>30</a:t>
            </a:r>
            <a:r>
              <a:rPr lang="zh-CN" altLang="en-US" sz="1600" b="1" dirty="0" smtClean="0">
                <a:solidFill>
                  <a:srgbClr val="FF0000"/>
                </a:solidFill>
                <a:latin typeface="华文楷体" panose="02010600040101010101" pitchFamily="2" charset="-122"/>
                <a:ea typeface="华文楷体" panose="02010600040101010101" pitchFamily="2" charset="-122"/>
              </a:rPr>
              <a:t>延后</a:t>
            </a:r>
            <a:r>
              <a:rPr lang="zh-CN" altLang="en-US" sz="1600" b="1" dirty="0">
                <a:solidFill>
                  <a:srgbClr val="FF0000"/>
                </a:solidFill>
                <a:latin typeface="华文楷体" panose="02010600040101010101" pitchFamily="2" charset="-122"/>
                <a:ea typeface="华文楷体" panose="02010600040101010101" pitchFamily="2" charset="-122"/>
              </a:rPr>
              <a:t>至</a:t>
            </a:r>
            <a:r>
              <a:rPr lang="en-US" altLang="zh-CN" sz="1600" b="1" dirty="0">
                <a:solidFill>
                  <a:srgbClr val="FF0000"/>
                </a:solidFill>
                <a:latin typeface="华文楷体" panose="02010600040101010101" pitchFamily="2" charset="-122"/>
                <a:ea typeface="华文楷体" panose="02010600040101010101" pitchFamily="2" charset="-122"/>
              </a:rPr>
              <a:t>13</a:t>
            </a:r>
            <a:r>
              <a:rPr lang="zh-CN" altLang="en-US" sz="1600" b="1" dirty="0">
                <a:solidFill>
                  <a:srgbClr val="FF0000"/>
                </a:solidFill>
                <a:latin typeface="华文楷体" panose="02010600040101010101" pitchFamily="2" charset="-122"/>
                <a:ea typeface="华文楷体" panose="02010600040101010101" pitchFamily="2" charset="-122"/>
              </a:rPr>
              <a:t>：</a:t>
            </a:r>
            <a:r>
              <a:rPr lang="en-US" altLang="zh-CN" sz="1600" b="1" dirty="0" smtClean="0">
                <a:solidFill>
                  <a:srgbClr val="FF0000"/>
                </a:solidFill>
                <a:latin typeface="华文楷体" panose="02010600040101010101" pitchFamily="2" charset="-122"/>
                <a:ea typeface="华文楷体" panose="02010600040101010101" pitchFamily="2" charset="-122"/>
              </a:rPr>
              <a:t>30</a:t>
            </a:r>
            <a:r>
              <a:rPr lang="zh-CN" altLang="en-US" sz="1600" b="1" dirty="0" smtClean="0">
                <a:solidFill>
                  <a:srgbClr val="FF0000"/>
                </a:solidFill>
                <a:latin typeface="华文楷体" panose="02010600040101010101" pitchFamily="2" charset="-122"/>
                <a:ea typeface="华文楷体" panose="02010600040101010101" pitchFamily="2" charset="-122"/>
              </a:rPr>
              <a:t>。</a:t>
            </a:r>
            <a:endParaRPr lang="en-US" altLang="zh-CN" sz="1600" b="1" dirty="0" smtClean="0">
              <a:solidFill>
                <a:srgbClr val="FF0000"/>
              </a:solidFill>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Char char="u"/>
            </a:pPr>
            <a:r>
              <a:rPr lang="zh-CN" altLang="en-US" sz="1600" b="1" dirty="0">
                <a:solidFill>
                  <a:srgbClr val="FF0000"/>
                </a:solidFill>
                <a:latin typeface="华文楷体" panose="02010600040101010101" pitchFamily="2" charset="-122"/>
                <a:ea typeface="华文楷体" panose="02010600040101010101" pitchFamily="2" charset="-122"/>
              </a:rPr>
              <a:t>交割月份个人客户持仓限额为</a:t>
            </a:r>
            <a:r>
              <a:rPr lang="en-US" altLang="zh-CN" sz="1600" b="1" dirty="0" smtClean="0">
                <a:solidFill>
                  <a:srgbClr val="FF0000"/>
                </a:solidFill>
                <a:latin typeface="华文楷体" panose="02010600040101010101" pitchFamily="2" charset="-122"/>
                <a:ea typeface="华文楷体" panose="02010600040101010101" pitchFamily="2" charset="-122"/>
              </a:rPr>
              <a:t>0</a:t>
            </a:r>
            <a:endParaRPr lang="en-US" altLang="zh-CN" sz="1600" b="1" dirty="0" smtClean="0">
              <a:solidFill>
                <a:srgbClr val="FF0000"/>
              </a:solidFill>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Char char="u"/>
            </a:pPr>
            <a:r>
              <a:rPr lang="zh-CN" altLang="en-US" sz="1600" dirty="0" smtClean="0">
                <a:latin typeface="华文楷体" panose="02010600040101010101" pitchFamily="2" charset="-122"/>
                <a:ea typeface="华文楷体" panose="02010600040101010101" pitchFamily="2" charset="-122"/>
              </a:rPr>
              <a:t>强行</a:t>
            </a:r>
            <a:r>
              <a:rPr lang="zh-CN" altLang="en-US" sz="1600" dirty="0">
                <a:latin typeface="华文楷体" panose="02010600040101010101" pitchFamily="2" charset="-122"/>
                <a:ea typeface="华文楷体" panose="02010600040101010101" pitchFamily="2" charset="-122"/>
              </a:rPr>
              <a:t>平仓后发生的亏损，由为该境外经纪机构交易结算的期货公司会员先行承担后</a:t>
            </a:r>
            <a:r>
              <a:rPr lang="en-US"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自行向该境外经纪机构追索，境外经纪机构承担损失后，自行向该客户追索。</a:t>
            </a:r>
            <a:endParaRPr lang="en-US" altLang="zh-CN" sz="1600"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13" name="TextBox 12"/>
          <p:cNvSpPr txBox="1"/>
          <p:nvPr/>
        </p:nvSpPr>
        <p:spPr>
          <a:xfrm>
            <a:off x="571387" y="2885510"/>
            <a:ext cx="2571433" cy="3398698"/>
          </a:xfrm>
          <a:prstGeom prst="rect">
            <a:avLst/>
          </a:prstGeom>
          <a:noFill/>
          <a:ln>
            <a:solidFill>
              <a:schemeClr val="tx1"/>
            </a:solidFill>
            <a:prstDash val="dash"/>
          </a:ln>
        </p:spPr>
        <p:txBody>
          <a:bodyPr wrap="square" lIns="108850" tIns="54425" rIns="108850" bIns="54425" rtlCol="0">
            <a:spAutoFit/>
          </a:bodyPr>
          <a:lstStyle/>
          <a:p>
            <a:pPr>
              <a:lnSpc>
                <a:spcPct val="150000"/>
              </a:lnSpc>
              <a:buFont typeface="Wingdings" panose="05000000000000000000" pitchFamily="2" charset="2"/>
              <a:buChar char="u"/>
            </a:pPr>
            <a:r>
              <a:rPr lang="zh-CN" altLang="en-US" sz="1600" dirty="0">
                <a:latin typeface="华文楷体" panose="02010600040101010101" pitchFamily="2" charset="-122"/>
                <a:ea typeface="华文楷体" panose="02010600040101010101" pitchFamily="2" charset="-122"/>
              </a:rPr>
              <a:t>境外客户应当委托其境外经纪机构报告，境外经纪机构再委托期货公司会员报告。</a:t>
            </a:r>
            <a:endParaRPr lang="en-US" altLang="zh-CN" sz="1600" dirty="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Char char="u"/>
            </a:pPr>
            <a:r>
              <a:rPr lang="zh-CN" altLang="en-US" sz="1600" dirty="0">
                <a:latin typeface="华文楷体" panose="02010600040101010101" pitchFamily="2" charset="-122"/>
                <a:ea typeface="华文楷体" panose="02010600040101010101" pitchFamily="2" charset="-122"/>
              </a:rPr>
              <a:t>期货公司会员、境外经纪机构应对客户所提供的有关材料进行初审并保证材料的真实性和准确性</a:t>
            </a:r>
            <a:r>
              <a:rPr lang="zh-CN" altLang="en-US" sz="1600" dirty="0" smtClean="0">
                <a:latin typeface="华文楷体" panose="02010600040101010101" pitchFamily="2" charset="-122"/>
                <a:ea typeface="华文楷体" panose="02010600040101010101" pitchFamily="2" charset="-122"/>
              </a:rPr>
              <a:t>。</a:t>
            </a:r>
            <a:endParaRPr lang="en-US" altLang="zh-CN" sz="1600" dirty="0" smtClean="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Char char="u"/>
            </a:pPr>
            <a:endParaRPr lang="en-US" altLang="zh-CN" sz="1600"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14" name="TextBox 13"/>
          <p:cNvSpPr txBox="1"/>
          <p:nvPr/>
        </p:nvSpPr>
        <p:spPr>
          <a:xfrm>
            <a:off x="6199510" y="2862020"/>
            <a:ext cx="2532482" cy="3398698"/>
          </a:xfrm>
          <a:prstGeom prst="rect">
            <a:avLst/>
          </a:prstGeom>
          <a:noFill/>
          <a:ln>
            <a:solidFill>
              <a:schemeClr val="tx1"/>
            </a:solidFill>
            <a:prstDash val="dash"/>
          </a:ln>
        </p:spPr>
        <p:txBody>
          <a:bodyPr wrap="square" lIns="108850" tIns="54425" rIns="108850" bIns="54425" rtlCol="0">
            <a:spAutoFit/>
          </a:bodyPr>
          <a:lstStyle/>
          <a:p>
            <a:pPr>
              <a:lnSpc>
                <a:spcPct val="150000"/>
              </a:lnSpc>
              <a:buFont typeface="Wingdings" panose="05000000000000000000" pitchFamily="2" charset="2"/>
              <a:buChar char="u"/>
            </a:pPr>
            <a:r>
              <a:rPr lang="zh-CN" altLang="en-US" sz="1600" dirty="0">
                <a:latin typeface="华文楷体" panose="02010600040101010101" pitchFamily="2" charset="-122"/>
                <a:ea typeface="华文楷体" panose="02010600040101010101" pitchFamily="2" charset="-122"/>
              </a:rPr>
              <a:t>增加铁矿石异常情形：在铁矿石期货交易过程中，因战争、社会动荡、自然灾害等因素对铁矿石进口正在产生或者即将产生重大影响时，交易所可以宣布进入异常情况</a:t>
            </a:r>
            <a:r>
              <a:rPr lang="zh-CN" altLang="en-US" sz="1600" dirty="0" smtClean="0">
                <a:latin typeface="华文楷体" panose="02010600040101010101" pitchFamily="2" charset="-122"/>
                <a:ea typeface="华文楷体" panose="02010600040101010101" pitchFamily="2" charset="-122"/>
              </a:rPr>
              <a:t>。</a:t>
            </a:r>
            <a:endParaRPr lang="en-US" altLang="zh-CN" sz="1600" dirty="0" smtClean="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Char char="u"/>
            </a:pPr>
            <a:endParaRPr lang="en-US" altLang="zh-CN" sz="1600" dirty="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Char char="u"/>
            </a:pPr>
            <a:endParaRPr lang="zh-CN" altLang="en-US" sz="1600" dirty="0">
              <a:latin typeface="华文楷体" panose="02010600040101010101" pitchFamily="2" charset="-122"/>
              <a:ea typeface="华文楷体" panose="02010600040101010101" pitchFamily="2" charset="-122"/>
            </a:endParaRPr>
          </a:p>
        </p:txBody>
      </p:sp>
      <p:grpSp>
        <p:nvGrpSpPr>
          <p:cNvPr id="17" name="组合 16"/>
          <p:cNvGrpSpPr/>
          <p:nvPr/>
        </p:nvGrpSpPr>
        <p:grpSpPr>
          <a:xfrm>
            <a:off x="4513559" y="815523"/>
            <a:ext cx="3093281" cy="576197"/>
            <a:chOff x="3385609" y="1289874"/>
            <a:chExt cx="2320263" cy="576064"/>
          </a:xfrm>
          <a:solidFill>
            <a:srgbClr val="0070C0"/>
          </a:solidFill>
        </p:grpSpPr>
        <p:sp>
          <p:nvSpPr>
            <p:cNvPr id="18" name="矩形 17"/>
            <p:cNvSpPr/>
            <p:nvPr/>
          </p:nvSpPr>
          <p:spPr>
            <a:xfrm>
              <a:off x="3385609" y="1289874"/>
              <a:ext cx="2320263"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19" name="TextBox 18"/>
            <p:cNvSpPr txBox="1"/>
            <p:nvPr/>
          </p:nvSpPr>
          <p:spPr>
            <a:xfrm>
              <a:off x="3553723" y="1331204"/>
              <a:ext cx="1902884" cy="507714"/>
            </a:xfrm>
            <a:prstGeom prst="rect">
              <a:avLst/>
            </a:prstGeom>
            <a:grpFill/>
          </p:spPr>
          <p:txBody>
            <a:bodyPr wrap="none" rtlCol="0">
              <a:spAutoFit/>
            </a:bodyPr>
            <a:lstStyle/>
            <a:p>
              <a:r>
                <a:rPr lang="zh-CN" altLang="en-US" b="1" spc="357" dirty="0">
                  <a:solidFill>
                    <a:schemeClr val="bg1"/>
                  </a:solidFill>
                  <a:latin typeface="华文楷体" panose="02010600040101010101" pitchFamily="2" charset="-122"/>
                  <a:ea typeface="华文楷体" panose="02010600040101010101" pitchFamily="2" charset="-122"/>
                </a:rPr>
                <a:t>风险管理办法</a:t>
              </a:r>
              <a:endParaRPr lang="zh-CN" altLang="en-US" sz="2400" b="1" spc="357" dirty="0">
                <a:solidFill>
                  <a:schemeClr val="bg1"/>
                </a:solidFill>
                <a:latin typeface="华文楷体" panose="02010600040101010101" pitchFamily="2" charset="-122"/>
                <a:ea typeface="华文楷体" panose="02010600040101010101" pitchFamily="2" charset="-122"/>
              </a:endParaRPr>
            </a:p>
          </p:txBody>
        </p:sp>
      </p:grpSp>
      <p:grpSp>
        <p:nvGrpSpPr>
          <p:cNvPr id="20" name="组合 19"/>
          <p:cNvGrpSpPr/>
          <p:nvPr/>
        </p:nvGrpSpPr>
        <p:grpSpPr>
          <a:xfrm>
            <a:off x="8931837" y="2242844"/>
            <a:ext cx="2538632" cy="576197"/>
            <a:chOff x="467544" y="3018066"/>
            <a:chExt cx="1904222" cy="576064"/>
          </a:xfrm>
          <a:solidFill>
            <a:srgbClr val="0070C0"/>
          </a:solidFill>
        </p:grpSpPr>
        <p:sp>
          <p:nvSpPr>
            <p:cNvPr id="21" name="矩形 20"/>
            <p:cNvSpPr/>
            <p:nvPr/>
          </p:nvSpPr>
          <p:spPr>
            <a:xfrm>
              <a:off x="46754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22" name="TextBox 21"/>
            <p:cNvSpPr txBox="1"/>
            <p:nvPr/>
          </p:nvSpPr>
          <p:spPr>
            <a:xfrm>
              <a:off x="545684" y="3086084"/>
              <a:ext cx="1696839" cy="507714"/>
            </a:xfrm>
            <a:prstGeom prst="rect">
              <a:avLst/>
            </a:prstGeom>
            <a:grp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风险警示制度</a:t>
              </a:r>
              <a:endParaRPr lang="zh-CN" altLang="en-US" dirty="0">
                <a:solidFill>
                  <a:schemeClr val="bg1"/>
                </a:solidFill>
                <a:latin typeface="华文楷体" panose="02010600040101010101" pitchFamily="2" charset="-122"/>
                <a:ea typeface="华文楷体" panose="02010600040101010101" pitchFamily="2" charset="-122"/>
              </a:endParaRPr>
            </a:p>
          </p:txBody>
        </p:sp>
      </p:grpSp>
      <p:grpSp>
        <p:nvGrpSpPr>
          <p:cNvPr id="23" name="组合 22"/>
          <p:cNvGrpSpPr/>
          <p:nvPr/>
        </p:nvGrpSpPr>
        <p:grpSpPr>
          <a:xfrm>
            <a:off x="3364578" y="2237287"/>
            <a:ext cx="2538632" cy="581421"/>
            <a:chOff x="2523762" y="3018066"/>
            <a:chExt cx="1904222" cy="581287"/>
          </a:xfrm>
          <a:solidFill>
            <a:srgbClr val="0070C0"/>
          </a:solidFill>
        </p:grpSpPr>
        <p:sp>
          <p:nvSpPr>
            <p:cNvPr id="24" name="矩形 23"/>
            <p:cNvSpPr/>
            <p:nvPr/>
          </p:nvSpPr>
          <p:spPr>
            <a:xfrm>
              <a:off x="2523762"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25" name="TextBox 24"/>
            <p:cNvSpPr txBox="1"/>
            <p:nvPr/>
          </p:nvSpPr>
          <p:spPr>
            <a:xfrm>
              <a:off x="2649521" y="3091639"/>
              <a:ext cx="1696839" cy="507714"/>
            </a:xfrm>
            <a:prstGeom prst="rect">
              <a:avLst/>
            </a:prstGeom>
            <a:grp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强行平仓制度</a:t>
              </a:r>
              <a:endParaRPr lang="zh-CN" altLang="en-US" dirty="0">
                <a:solidFill>
                  <a:schemeClr val="bg1"/>
                </a:solidFill>
                <a:latin typeface="华文楷体" panose="02010600040101010101" pitchFamily="2" charset="-122"/>
                <a:ea typeface="华文楷体" panose="02010600040101010101" pitchFamily="2" charset="-122"/>
              </a:endParaRPr>
            </a:p>
          </p:txBody>
        </p:sp>
      </p:grpSp>
      <p:grpSp>
        <p:nvGrpSpPr>
          <p:cNvPr id="26" name="组合 25"/>
          <p:cNvGrpSpPr/>
          <p:nvPr/>
        </p:nvGrpSpPr>
        <p:grpSpPr>
          <a:xfrm>
            <a:off x="604188" y="2237287"/>
            <a:ext cx="2538632" cy="581421"/>
            <a:chOff x="4611994" y="3018066"/>
            <a:chExt cx="1904222" cy="581287"/>
          </a:xfrm>
          <a:solidFill>
            <a:srgbClr val="0070C0"/>
          </a:solidFill>
        </p:grpSpPr>
        <p:sp>
          <p:nvSpPr>
            <p:cNvPr id="27" name="矩形 26"/>
            <p:cNvSpPr/>
            <p:nvPr/>
          </p:nvSpPr>
          <p:spPr>
            <a:xfrm>
              <a:off x="461199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28" name="TextBox 27"/>
            <p:cNvSpPr txBox="1"/>
            <p:nvPr/>
          </p:nvSpPr>
          <p:spPr>
            <a:xfrm>
              <a:off x="4711983" y="3091639"/>
              <a:ext cx="1696839" cy="507714"/>
            </a:xfrm>
            <a:prstGeom prst="rect">
              <a:avLst/>
            </a:prstGeom>
            <a:grp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大户报告制度</a:t>
              </a:r>
              <a:endParaRPr lang="zh-CN" altLang="en-US" dirty="0">
                <a:solidFill>
                  <a:schemeClr val="bg1"/>
                </a:solidFill>
                <a:latin typeface="华文楷体" panose="02010600040101010101" pitchFamily="2" charset="-122"/>
                <a:ea typeface="华文楷体" panose="02010600040101010101" pitchFamily="2" charset="-122"/>
              </a:endParaRPr>
            </a:p>
          </p:txBody>
        </p:sp>
      </p:grpSp>
      <p:grpSp>
        <p:nvGrpSpPr>
          <p:cNvPr id="29" name="组合 28"/>
          <p:cNvGrpSpPr/>
          <p:nvPr/>
        </p:nvGrpSpPr>
        <p:grpSpPr>
          <a:xfrm>
            <a:off x="6193359" y="2237289"/>
            <a:ext cx="2538632" cy="579839"/>
            <a:chOff x="6700226" y="3018066"/>
            <a:chExt cx="1904222" cy="579705"/>
          </a:xfrm>
          <a:solidFill>
            <a:srgbClr val="0070C0"/>
          </a:solidFill>
        </p:grpSpPr>
        <p:sp>
          <p:nvSpPr>
            <p:cNvPr id="30" name="矩形 29"/>
            <p:cNvSpPr/>
            <p:nvPr/>
          </p:nvSpPr>
          <p:spPr>
            <a:xfrm>
              <a:off x="6700226"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31" name="TextBox 30"/>
            <p:cNvSpPr txBox="1"/>
            <p:nvPr/>
          </p:nvSpPr>
          <p:spPr>
            <a:xfrm>
              <a:off x="6818764" y="3090057"/>
              <a:ext cx="1696839" cy="507714"/>
            </a:xfrm>
            <a:prstGeom prst="rect">
              <a:avLst/>
            </a:prstGeom>
            <a:grp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异常情况处理</a:t>
              </a:r>
              <a:endParaRPr lang="zh-CN" altLang="en-US" dirty="0">
                <a:solidFill>
                  <a:schemeClr val="bg1"/>
                </a:solidFill>
                <a:latin typeface="华文楷体" panose="02010600040101010101" pitchFamily="2" charset="-122"/>
                <a:ea typeface="华文楷体" panose="02010600040101010101" pitchFamily="2" charset="-122"/>
              </a:endParaRPr>
            </a:p>
          </p:txBody>
        </p:sp>
      </p:grpSp>
      <p:sp>
        <p:nvSpPr>
          <p:cNvPr id="32" name="矩形 31"/>
          <p:cNvSpPr/>
          <p:nvPr/>
        </p:nvSpPr>
        <p:spPr>
          <a:xfrm>
            <a:off x="7823399" y="839336"/>
            <a:ext cx="3816423" cy="602355"/>
          </a:xfrm>
          <a:prstGeom prst="rect">
            <a:avLst/>
          </a:prstGeom>
          <a:ln w="9525">
            <a:solidFill>
              <a:srgbClr val="0070C0"/>
            </a:solidFill>
            <a:prstDash val="dash"/>
          </a:ln>
        </p:spPr>
        <p:style>
          <a:lnRef idx="2">
            <a:schemeClr val="accent2"/>
          </a:lnRef>
          <a:fillRef idx="1">
            <a:schemeClr val="lt1"/>
          </a:fillRef>
          <a:effectRef idx="0">
            <a:schemeClr val="accent2"/>
          </a:effectRef>
          <a:fontRef idx="minor">
            <a:schemeClr val="dk1"/>
          </a:fontRef>
        </p:style>
        <p:txBody>
          <a:bodyPr wrap="square" lIns="108850" tIns="54425" rIns="108850" bIns="54425">
            <a:spAutoFit/>
          </a:bodyPr>
          <a:lstStyle/>
          <a:p>
            <a:r>
              <a:rPr lang="zh-CN" altLang="en-US" sz="1600" dirty="0">
                <a:solidFill>
                  <a:srgbClr val="000000"/>
                </a:solidFill>
                <a:latin typeface="华文楷体" panose="02010600040101010101" pitchFamily="2" charset="-122"/>
                <a:ea typeface="华文楷体" panose="02010600040101010101" pitchFamily="2" charset="-122"/>
              </a:rPr>
              <a:t>明确境外经纪机构在强行平仓、大户报告、风险提示等工作中的职责和</a:t>
            </a:r>
            <a:r>
              <a:rPr lang="zh-CN" altLang="en-US" sz="1600" dirty="0" smtClean="0">
                <a:solidFill>
                  <a:srgbClr val="000000"/>
                </a:solidFill>
                <a:latin typeface="华文楷体" panose="02010600040101010101" pitchFamily="2" charset="-122"/>
                <a:ea typeface="华文楷体" panose="02010600040101010101" pitchFamily="2" charset="-122"/>
              </a:rPr>
              <a:t>义务。</a:t>
            </a:r>
            <a:endParaRPr lang="zh-CN" altLang="en-US" sz="1600" dirty="0">
              <a:latin typeface="华文楷体" panose="02010600040101010101" pitchFamily="2" charset="-122"/>
              <a:ea typeface="华文楷体" panose="02010600040101010101" pitchFamily="2" charset="-122"/>
            </a:endParaRPr>
          </a:p>
        </p:txBody>
      </p:sp>
      <p:sp>
        <p:nvSpPr>
          <p:cNvPr id="3" name="标题 2"/>
          <p:cNvSpPr>
            <a:spLocks noGrp="1"/>
          </p:cNvSpPr>
          <p:nvPr>
            <p:ph type="title"/>
          </p:nvPr>
        </p:nvSpPr>
        <p:spPr>
          <a:prstGeom prst="rect">
            <a:avLst/>
          </a:prstGeom>
        </p:spPr>
        <p:txBody>
          <a:bodyPr/>
          <a:lstStyle/>
          <a:p>
            <a:r>
              <a:rPr lang="zh-CN" altLang="en-US" dirty="0"/>
              <a:t>铁矿石</a:t>
            </a:r>
            <a:r>
              <a:rPr lang="zh-CN" altLang="en-US" dirty="0" smtClean="0"/>
              <a:t>国际化规则修改</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par>
                          <p:cTn id="41" fill="hold">
                            <p:stCondLst>
                              <p:cond delay="3000"/>
                            </p:stCondLst>
                            <p:childTnLst>
                              <p:par>
                                <p:cTn id="42" presetID="22" presetClass="entr" presetSubtype="1"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par>
                          <p:cTn id="45" fill="hold">
                            <p:stCondLst>
                              <p:cond delay="3500"/>
                            </p:stCondLst>
                            <p:childTnLst>
                              <p:par>
                                <p:cTn id="46" presetID="22" presetClass="entr" presetSubtype="1"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0144" y="981522"/>
            <a:ext cx="9333534" cy="5368225"/>
            <a:chOff x="1010144" y="981522"/>
            <a:chExt cx="9333534" cy="5368225"/>
          </a:xfrm>
        </p:grpSpPr>
        <p:sp>
          <p:nvSpPr>
            <p:cNvPr id="3" name="TextBox 2"/>
            <p:cNvSpPr txBox="1"/>
            <p:nvPr/>
          </p:nvSpPr>
          <p:spPr>
            <a:xfrm>
              <a:off x="5291420" y="981522"/>
              <a:ext cx="5052257" cy="894743"/>
            </a:xfrm>
            <a:prstGeom prst="rect">
              <a:avLst/>
            </a:prstGeom>
            <a:noFill/>
            <a:ln>
              <a:solidFill>
                <a:schemeClr val="tx1"/>
              </a:solidFill>
              <a:prstDash val="dash"/>
            </a:ln>
          </p:spPr>
          <p:txBody>
            <a:bodyPr wrap="square" lIns="108850" tIns="54425" rIns="108850" bIns="54425" rtlCol="0">
              <a:spAutoFit/>
            </a:bodyPr>
            <a:lstStyle/>
            <a:p>
              <a:pPr fontAlgn="auto">
                <a:lnSpc>
                  <a:spcPct val="150000"/>
                </a:lnSpc>
                <a:spcBef>
                  <a:spcPts val="0"/>
                </a:spcBef>
                <a:spcAft>
                  <a:spcPts val="0"/>
                </a:spcAft>
              </a:pPr>
              <a:r>
                <a:rPr lang="zh-CN" altLang="en-US" sz="1700" dirty="0">
                  <a:solidFill>
                    <a:schemeClr val="bg2">
                      <a:lumMod val="10000"/>
                    </a:schemeClr>
                  </a:solidFill>
                  <a:latin typeface="华文楷体" panose="02010600040101010101" pitchFamily="2" charset="-122"/>
                  <a:ea typeface="华文楷体" panose="02010600040101010101" pitchFamily="2" charset="-122"/>
                </a:rPr>
                <a:t>明确境外经纪机构在异常交易监管中的</a:t>
              </a:r>
              <a:r>
                <a:rPr lang="zh-CN" altLang="en-US" sz="1700" dirty="0" smtClean="0">
                  <a:solidFill>
                    <a:schemeClr val="bg2">
                      <a:lumMod val="10000"/>
                    </a:schemeClr>
                  </a:solidFill>
                  <a:latin typeface="华文楷体" panose="02010600040101010101" pitchFamily="2" charset="-122"/>
                  <a:ea typeface="华文楷体" panose="02010600040101010101" pitchFamily="2" charset="-122"/>
                </a:rPr>
                <a:t>职责；</a:t>
              </a:r>
              <a:endParaRPr lang="en-US" altLang="zh-CN" sz="1700" dirty="0">
                <a:solidFill>
                  <a:schemeClr val="bg2">
                    <a:lumMod val="10000"/>
                  </a:schemeClr>
                </a:solidFill>
                <a:latin typeface="华文楷体" panose="02010600040101010101" pitchFamily="2" charset="-122"/>
                <a:ea typeface="华文楷体" panose="02010600040101010101" pitchFamily="2" charset="-122"/>
              </a:endParaRPr>
            </a:p>
            <a:p>
              <a:pPr fontAlgn="auto">
                <a:lnSpc>
                  <a:spcPct val="150000"/>
                </a:lnSpc>
                <a:spcBef>
                  <a:spcPts val="0"/>
                </a:spcBef>
                <a:spcAft>
                  <a:spcPts val="0"/>
                </a:spcAft>
              </a:pPr>
              <a:r>
                <a:rPr lang="zh-CN" altLang="en-US" sz="1700" dirty="0">
                  <a:solidFill>
                    <a:schemeClr val="bg2">
                      <a:lumMod val="10000"/>
                    </a:schemeClr>
                  </a:solidFill>
                  <a:latin typeface="华文楷体" panose="02010600040101010101" pitchFamily="2" charset="-122"/>
                  <a:ea typeface="华文楷体" panose="02010600040101010101" pitchFamily="2" charset="-122"/>
                </a:rPr>
                <a:t>明确程序化交易报备要求和可采取监管</a:t>
              </a:r>
              <a:r>
                <a:rPr lang="zh-CN" altLang="en-US" sz="1700" dirty="0" smtClean="0">
                  <a:solidFill>
                    <a:schemeClr val="bg2">
                      <a:lumMod val="10000"/>
                    </a:schemeClr>
                  </a:solidFill>
                  <a:latin typeface="华文楷体" panose="02010600040101010101" pitchFamily="2" charset="-122"/>
                  <a:ea typeface="华文楷体" panose="02010600040101010101" pitchFamily="2" charset="-122"/>
                </a:rPr>
                <a:t>措施。</a:t>
              </a:r>
              <a:endParaRPr lang="zh-CN" altLang="en-US" sz="1700" dirty="0">
                <a:solidFill>
                  <a:schemeClr val="bg2">
                    <a:lumMod val="10000"/>
                  </a:schemeClr>
                </a:solidFill>
                <a:latin typeface="华文楷体" panose="02010600040101010101" pitchFamily="2" charset="-122"/>
                <a:ea typeface="华文楷体" panose="02010600040101010101" pitchFamily="2" charset="-122"/>
              </a:endParaRPr>
            </a:p>
          </p:txBody>
        </p:sp>
        <p:sp>
          <p:nvSpPr>
            <p:cNvPr id="4" name="TextBox 6"/>
            <p:cNvSpPr txBox="1"/>
            <p:nvPr/>
          </p:nvSpPr>
          <p:spPr>
            <a:xfrm>
              <a:off x="5291420" y="2123599"/>
              <a:ext cx="5052258" cy="464947"/>
            </a:xfrm>
            <a:prstGeom prst="rect">
              <a:avLst/>
            </a:prstGeom>
            <a:noFill/>
            <a:ln>
              <a:solidFill>
                <a:schemeClr val="tx1"/>
              </a:solidFill>
              <a:prstDash val="dash"/>
            </a:ln>
          </p:spPr>
          <p:txBody>
            <a:bodyPr wrap="square" lIns="108850" tIns="54425" rIns="108850" bIns="54425" rtlCol="0">
              <a:spAutoFit/>
            </a:bodyPr>
            <a:lstStyle/>
            <a:p>
              <a:pPr fontAlgn="auto">
                <a:lnSpc>
                  <a:spcPct val="150000"/>
                </a:lnSpc>
                <a:spcBef>
                  <a:spcPts val="0"/>
                </a:spcBef>
                <a:spcAft>
                  <a:spcPts val="0"/>
                </a:spcAft>
              </a:pPr>
              <a:r>
                <a:rPr lang="zh-CN" altLang="en-US" sz="1700" dirty="0">
                  <a:solidFill>
                    <a:schemeClr val="bg2">
                      <a:lumMod val="10000"/>
                    </a:schemeClr>
                  </a:solidFill>
                  <a:latin typeface="华文楷体" panose="02010600040101010101" pitchFamily="2" charset="-122"/>
                  <a:ea typeface="华文楷体" panose="02010600040101010101" pitchFamily="2" charset="-122"/>
                </a:rPr>
                <a:t>明确了境外客户实控申报</a:t>
              </a:r>
              <a:r>
                <a:rPr lang="zh-CN" altLang="en-US" sz="1700" dirty="0" smtClean="0">
                  <a:solidFill>
                    <a:schemeClr val="bg2">
                      <a:lumMod val="10000"/>
                    </a:schemeClr>
                  </a:solidFill>
                  <a:latin typeface="华文楷体" panose="02010600040101010101" pitchFamily="2" charset="-122"/>
                  <a:ea typeface="华文楷体" panose="02010600040101010101" pitchFamily="2" charset="-122"/>
                </a:rPr>
                <a:t>流程。</a:t>
              </a:r>
              <a:endParaRPr lang="en-US" altLang="zh-CN" sz="1700" dirty="0" smtClean="0">
                <a:solidFill>
                  <a:schemeClr val="bg2">
                    <a:lumMod val="10000"/>
                  </a:schemeClr>
                </a:solidFill>
                <a:latin typeface="华文楷体" panose="02010600040101010101" pitchFamily="2" charset="-122"/>
                <a:ea typeface="华文楷体" panose="02010600040101010101" pitchFamily="2" charset="-122"/>
              </a:endParaRPr>
            </a:p>
          </p:txBody>
        </p:sp>
        <p:sp>
          <p:nvSpPr>
            <p:cNvPr id="5" name="对角圆角矩形 4"/>
            <p:cNvSpPr/>
            <p:nvPr/>
          </p:nvSpPr>
          <p:spPr>
            <a:xfrm>
              <a:off x="1010144" y="1287752"/>
              <a:ext cx="3843076" cy="381475"/>
            </a:xfrm>
            <a:prstGeom prst="round2DiagRect">
              <a:avLst>
                <a:gd name="adj1" fmla="val 30205"/>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r>
                <a:rPr lang="zh-CN" altLang="en-US" b="1" dirty="0" smtClean="0">
                  <a:solidFill>
                    <a:schemeClr val="bg1"/>
                  </a:solidFill>
                  <a:latin typeface="华文楷体" panose="02010600040101010101" pitchFamily="2" charset="-122"/>
                  <a:ea typeface="华文楷体" panose="02010600040101010101" pitchFamily="2" charset="-122"/>
                </a:rPr>
                <a:t>异常交易管理办法</a:t>
              </a:r>
              <a:endParaRPr lang="zh-CN" altLang="en-US" b="1" dirty="0">
                <a:solidFill>
                  <a:schemeClr val="bg1"/>
                </a:solidFill>
                <a:latin typeface="华文楷体" panose="02010600040101010101" pitchFamily="2" charset="-122"/>
                <a:ea typeface="华文楷体" panose="02010600040101010101" pitchFamily="2" charset="-122"/>
              </a:endParaRPr>
            </a:p>
          </p:txBody>
        </p:sp>
        <p:sp>
          <p:nvSpPr>
            <p:cNvPr id="7" name="对角圆角矩形 6"/>
            <p:cNvSpPr/>
            <p:nvPr/>
          </p:nvSpPr>
          <p:spPr>
            <a:xfrm>
              <a:off x="1010144" y="4888152"/>
              <a:ext cx="3843076" cy="381475"/>
            </a:xfrm>
            <a:prstGeom prst="round2DiagRect">
              <a:avLst>
                <a:gd name="adj1" fmla="val 30205"/>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r>
                <a:rPr lang="zh-CN" altLang="en-US" b="1" dirty="0" smtClean="0">
                  <a:solidFill>
                    <a:schemeClr val="bg1"/>
                  </a:solidFill>
                  <a:latin typeface="华文楷体" panose="02010600040101010101" pitchFamily="2" charset="-122"/>
                  <a:ea typeface="华文楷体" panose="02010600040101010101" pitchFamily="2" charset="-122"/>
                </a:rPr>
                <a:t>违规处理办法</a:t>
              </a:r>
              <a:endParaRPr lang="zh-CN" altLang="en-US" b="1" dirty="0">
                <a:solidFill>
                  <a:schemeClr val="bg1"/>
                </a:solidFill>
                <a:latin typeface="华文楷体" panose="02010600040101010101" pitchFamily="2" charset="-122"/>
                <a:ea typeface="华文楷体" panose="02010600040101010101" pitchFamily="2" charset="-122"/>
              </a:endParaRPr>
            </a:p>
          </p:txBody>
        </p:sp>
        <p:sp>
          <p:nvSpPr>
            <p:cNvPr id="8" name="TextBox 6"/>
            <p:cNvSpPr txBox="1"/>
            <p:nvPr/>
          </p:nvSpPr>
          <p:spPr>
            <a:xfrm>
              <a:off x="5291420" y="3885343"/>
              <a:ext cx="5052258" cy="2464404"/>
            </a:xfrm>
            <a:prstGeom prst="rect">
              <a:avLst/>
            </a:prstGeom>
            <a:noFill/>
            <a:ln>
              <a:solidFill>
                <a:schemeClr val="tx1"/>
              </a:solidFill>
              <a:prstDash val="dash"/>
            </a:ln>
          </p:spPr>
          <p:txBody>
            <a:bodyPr wrap="square" lIns="108850" tIns="54425" rIns="108850" bIns="54425"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lnSpc>
                  <a:spcPct val="150000"/>
                </a:lnSpc>
              </a:pPr>
              <a:r>
                <a:rPr lang="en-US" altLang="zh-CN" sz="1700" dirty="0" smtClean="0">
                  <a:solidFill>
                    <a:schemeClr val="bg2">
                      <a:lumMod val="10000"/>
                    </a:schemeClr>
                  </a:solidFill>
                  <a:latin typeface="华文楷体" panose="02010600040101010101" pitchFamily="2" charset="-122"/>
                  <a:ea typeface="华文楷体" panose="02010600040101010101" pitchFamily="2" charset="-122"/>
                </a:rPr>
                <a:t>1. </a:t>
              </a:r>
              <a:r>
                <a:rPr lang="zh-CN" altLang="en-US" sz="1700" dirty="0" smtClean="0">
                  <a:solidFill>
                    <a:schemeClr val="bg2">
                      <a:lumMod val="10000"/>
                    </a:schemeClr>
                  </a:solidFill>
                  <a:latin typeface="华文楷体" panose="02010600040101010101" pitchFamily="2" charset="-122"/>
                  <a:ea typeface="华文楷体" panose="02010600040101010101" pitchFamily="2" charset="-122"/>
                </a:rPr>
                <a:t>在现行相关条款将引入境外经纪机构新主体；</a:t>
              </a:r>
              <a:endParaRPr lang="en-US" altLang="zh-CN" sz="1700" dirty="0" smtClean="0">
                <a:solidFill>
                  <a:schemeClr val="bg2">
                    <a:lumMod val="10000"/>
                  </a:schemeClr>
                </a:solidFill>
                <a:latin typeface="华文楷体" panose="02010600040101010101" pitchFamily="2" charset="-122"/>
                <a:ea typeface="华文楷体" panose="02010600040101010101" pitchFamily="2" charset="-122"/>
              </a:endParaRPr>
            </a:p>
            <a:p>
              <a:pPr>
                <a:lnSpc>
                  <a:spcPct val="150000"/>
                </a:lnSpc>
              </a:pPr>
              <a:r>
                <a:rPr lang="en-US" altLang="zh-CN" sz="1700" dirty="0" smtClean="0">
                  <a:solidFill>
                    <a:schemeClr val="bg2">
                      <a:lumMod val="10000"/>
                    </a:schemeClr>
                  </a:solidFill>
                  <a:latin typeface="华文楷体" panose="02010600040101010101" pitchFamily="2" charset="-122"/>
                  <a:ea typeface="华文楷体" panose="02010600040101010101" pitchFamily="2" charset="-122"/>
                </a:rPr>
                <a:t>2. </a:t>
              </a:r>
              <a:r>
                <a:rPr lang="zh-CN" altLang="en-US" sz="1700" dirty="0" smtClean="0">
                  <a:solidFill>
                    <a:schemeClr val="bg2">
                      <a:lumMod val="10000"/>
                    </a:schemeClr>
                  </a:solidFill>
                  <a:latin typeface="华文楷体" panose="02010600040101010101" pitchFamily="2" charset="-122"/>
                  <a:ea typeface="华文楷体" panose="02010600040101010101" pitchFamily="2" charset="-122"/>
                </a:rPr>
                <a:t>补充引入境外投资者、境外经纪机构后可能出现的新型违规行为及罚则；</a:t>
              </a:r>
              <a:endParaRPr lang="en-US" altLang="zh-CN" sz="1700" dirty="0" smtClean="0">
                <a:solidFill>
                  <a:schemeClr val="bg2">
                    <a:lumMod val="10000"/>
                  </a:schemeClr>
                </a:solidFill>
                <a:latin typeface="华文楷体" panose="02010600040101010101" pitchFamily="2" charset="-122"/>
                <a:ea typeface="华文楷体" panose="02010600040101010101" pitchFamily="2" charset="-122"/>
              </a:endParaRPr>
            </a:p>
            <a:p>
              <a:pPr>
                <a:lnSpc>
                  <a:spcPct val="150000"/>
                </a:lnSpc>
              </a:pPr>
              <a:r>
                <a:rPr lang="en-US" altLang="zh-CN" sz="1700" dirty="0" smtClean="0">
                  <a:solidFill>
                    <a:schemeClr val="bg2">
                      <a:lumMod val="10000"/>
                    </a:schemeClr>
                  </a:solidFill>
                  <a:latin typeface="华文楷体" panose="02010600040101010101" pitchFamily="2" charset="-122"/>
                  <a:ea typeface="华文楷体" panose="02010600040101010101" pitchFamily="2" charset="-122"/>
                </a:rPr>
                <a:t>3. </a:t>
              </a:r>
              <a:r>
                <a:rPr lang="zh-CN" altLang="en-US" sz="1700" dirty="0" smtClean="0">
                  <a:solidFill>
                    <a:schemeClr val="bg2">
                      <a:lumMod val="10000"/>
                    </a:schemeClr>
                  </a:solidFill>
                  <a:latin typeface="华文楷体" panose="02010600040101010101" pitchFamily="2" charset="-122"/>
                  <a:ea typeface="华文楷体" panose="02010600040101010101" pitchFamily="2" charset="-122"/>
                </a:rPr>
                <a:t>增加了交易所履行一线监管职责可以使用的手段；</a:t>
              </a:r>
              <a:endParaRPr lang="en-US" altLang="zh-CN" sz="1700" dirty="0" smtClean="0">
                <a:solidFill>
                  <a:schemeClr val="bg2">
                    <a:lumMod val="10000"/>
                  </a:schemeClr>
                </a:solidFill>
                <a:latin typeface="华文楷体" panose="02010600040101010101" pitchFamily="2" charset="-122"/>
                <a:ea typeface="华文楷体" panose="02010600040101010101" pitchFamily="2" charset="-122"/>
              </a:endParaRPr>
            </a:p>
            <a:p>
              <a:pPr>
                <a:lnSpc>
                  <a:spcPct val="150000"/>
                </a:lnSpc>
              </a:pPr>
              <a:r>
                <a:rPr lang="en-US" altLang="zh-CN" sz="1700" dirty="0" smtClean="0">
                  <a:solidFill>
                    <a:schemeClr val="bg2">
                      <a:lumMod val="10000"/>
                    </a:schemeClr>
                  </a:solidFill>
                  <a:latin typeface="华文楷体" panose="02010600040101010101" pitchFamily="2" charset="-122"/>
                  <a:ea typeface="华文楷体" panose="02010600040101010101" pitchFamily="2" charset="-122"/>
                </a:rPr>
                <a:t>4. </a:t>
              </a:r>
              <a:r>
                <a:rPr lang="zh-CN" altLang="en-US" sz="1700" dirty="0" smtClean="0">
                  <a:solidFill>
                    <a:schemeClr val="bg2">
                      <a:lumMod val="10000"/>
                    </a:schemeClr>
                  </a:solidFill>
                  <a:latin typeface="华文楷体" panose="02010600040101010101" pitchFamily="2" charset="-122"/>
                  <a:ea typeface="华文楷体" panose="02010600040101010101" pitchFamily="2" charset="-122"/>
                </a:rPr>
                <a:t>补充了交易所纪律处分可以采取的纪律处分措施；</a:t>
              </a:r>
              <a:endParaRPr lang="en-US" altLang="zh-CN" sz="1700" dirty="0" smtClean="0">
                <a:solidFill>
                  <a:schemeClr val="bg2">
                    <a:lumMod val="10000"/>
                  </a:schemeClr>
                </a:solidFill>
                <a:latin typeface="华文楷体" panose="02010600040101010101" pitchFamily="2" charset="-122"/>
                <a:ea typeface="华文楷体" panose="02010600040101010101" pitchFamily="2" charset="-122"/>
              </a:endParaRPr>
            </a:p>
            <a:p>
              <a:pPr>
                <a:lnSpc>
                  <a:spcPct val="150000"/>
                </a:lnSpc>
              </a:pPr>
              <a:r>
                <a:rPr lang="en-US" altLang="zh-CN" sz="1700" dirty="0" smtClean="0">
                  <a:solidFill>
                    <a:schemeClr val="bg2">
                      <a:lumMod val="10000"/>
                    </a:schemeClr>
                  </a:solidFill>
                  <a:latin typeface="华文楷体" panose="02010600040101010101" pitchFamily="2" charset="-122"/>
                  <a:ea typeface="华文楷体" panose="02010600040101010101" pitchFamily="2" charset="-122"/>
                </a:rPr>
                <a:t>5. </a:t>
              </a:r>
              <a:r>
                <a:rPr lang="zh-CN" altLang="en-US" sz="1700" dirty="0" smtClean="0">
                  <a:solidFill>
                    <a:schemeClr val="bg2">
                      <a:lumMod val="10000"/>
                    </a:schemeClr>
                  </a:solidFill>
                  <a:latin typeface="华文楷体" panose="02010600040101010101" pitchFamily="2" charset="-122"/>
                  <a:ea typeface="华文楷体" panose="02010600040101010101" pitchFamily="2" charset="-122"/>
                </a:rPr>
                <a:t>新增了提供虚假材料等违规行为的相应罚则；</a:t>
              </a:r>
              <a:endParaRPr lang="en-US" altLang="zh-CN" sz="1700" dirty="0" smtClean="0">
                <a:solidFill>
                  <a:schemeClr val="bg2">
                    <a:lumMod val="10000"/>
                  </a:schemeClr>
                </a:solidFill>
                <a:latin typeface="华文楷体" panose="02010600040101010101" pitchFamily="2" charset="-122"/>
                <a:ea typeface="华文楷体" panose="02010600040101010101" pitchFamily="2" charset="-122"/>
              </a:endParaRPr>
            </a:p>
          </p:txBody>
        </p:sp>
        <p:sp>
          <p:nvSpPr>
            <p:cNvPr id="21" name="对角圆角矩形 20"/>
            <p:cNvSpPr/>
            <p:nvPr/>
          </p:nvSpPr>
          <p:spPr>
            <a:xfrm>
              <a:off x="1010144" y="2192577"/>
              <a:ext cx="3797032" cy="381475"/>
            </a:xfrm>
            <a:prstGeom prst="round2DiagRect">
              <a:avLst>
                <a:gd name="adj1" fmla="val 30205"/>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r>
                <a:rPr lang="zh-CN" altLang="en-US" b="1" dirty="0" smtClean="0">
                  <a:solidFill>
                    <a:schemeClr val="bg1"/>
                  </a:solidFill>
                  <a:latin typeface="华文楷体" panose="02010600040101010101" pitchFamily="2" charset="-122"/>
                  <a:ea typeface="华文楷体" panose="02010600040101010101" pitchFamily="2" charset="-122"/>
                </a:rPr>
                <a:t>实控账户管理制度</a:t>
              </a:r>
              <a:endParaRPr lang="zh-CN" altLang="en-US" b="1" dirty="0">
                <a:solidFill>
                  <a:schemeClr val="bg1"/>
                </a:solidFill>
                <a:latin typeface="华文楷体" panose="02010600040101010101" pitchFamily="2" charset="-122"/>
                <a:ea typeface="华文楷体" panose="02010600040101010101" pitchFamily="2" charset="-122"/>
              </a:endParaRPr>
            </a:p>
          </p:txBody>
        </p:sp>
        <p:sp>
          <p:nvSpPr>
            <p:cNvPr id="13" name="TextBox 6"/>
            <p:cNvSpPr txBox="1"/>
            <p:nvPr/>
          </p:nvSpPr>
          <p:spPr>
            <a:xfrm>
              <a:off x="5291420" y="3076488"/>
              <a:ext cx="5052258" cy="464947"/>
            </a:xfrm>
            <a:prstGeom prst="rect">
              <a:avLst/>
            </a:prstGeom>
            <a:noFill/>
            <a:ln>
              <a:solidFill>
                <a:schemeClr val="tx1"/>
              </a:solidFill>
              <a:prstDash val="dash"/>
            </a:ln>
          </p:spPr>
          <p:txBody>
            <a:bodyPr wrap="square" lIns="108850" tIns="54425" rIns="108850" bIns="54425" rtlCol="0">
              <a:spAutoFit/>
            </a:bodyPr>
            <a:lstStyle/>
            <a:p>
              <a:pPr fontAlgn="auto">
                <a:lnSpc>
                  <a:spcPct val="150000"/>
                </a:lnSpc>
                <a:spcBef>
                  <a:spcPts val="0"/>
                </a:spcBef>
                <a:spcAft>
                  <a:spcPts val="0"/>
                </a:spcAft>
              </a:pPr>
              <a:r>
                <a:rPr lang="zh-CN" altLang="en-US" sz="1700" dirty="0">
                  <a:solidFill>
                    <a:schemeClr val="bg2">
                      <a:lumMod val="10000"/>
                    </a:schemeClr>
                  </a:solidFill>
                  <a:latin typeface="华文楷体" panose="02010600040101010101" pitchFamily="2" charset="-122"/>
                  <a:ea typeface="华文楷体" panose="02010600040101010101" pitchFamily="2" charset="-122"/>
                </a:rPr>
                <a:t>明确了境外</a:t>
              </a:r>
              <a:r>
                <a:rPr lang="zh-CN" altLang="en-US" sz="1700" dirty="0" smtClean="0">
                  <a:solidFill>
                    <a:schemeClr val="bg2">
                      <a:lumMod val="10000"/>
                    </a:schemeClr>
                  </a:solidFill>
                  <a:latin typeface="华文楷体" panose="02010600040101010101" pitchFamily="2" charset="-122"/>
                  <a:ea typeface="华文楷体" panose="02010600040101010101" pitchFamily="2" charset="-122"/>
                </a:rPr>
                <a:t>客户</a:t>
              </a:r>
              <a:r>
                <a:rPr lang="zh-CN" altLang="en-US" sz="1700" dirty="0">
                  <a:solidFill>
                    <a:schemeClr val="bg2">
                      <a:lumMod val="10000"/>
                    </a:schemeClr>
                  </a:solidFill>
                  <a:latin typeface="华文楷体" panose="02010600040101010101" pitchFamily="2" charset="-122"/>
                  <a:ea typeface="华文楷体" panose="02010600040101010101" pitchFamily="2" charset="-122"/>
                </a:rPr>
                <a:t>套</a:t>
              </a:r>
              <a:r>
                <a:rPr lang="zh-CN" altLang="en-US" sz="1700" dirty="0" smtClean="0">
                  <a:solidFill>
                    <a:schemeClr val="bg2">
                      <a:lumMod val="10000"/>
                    </a:schemeClr>
                  </a:solidFill>
                  <a:latin typeface="华文楷体" panose="02010600040101010101" pitchFamily="2" charset="-122"/>
                  <a:ea typeface="华文楷体" panose="02010600040101010101" pitchFamily="2" charset="-122"/>
                </a:rPr>
                <a:t>保套利持仓豁免申报流程。</a:t>
              </a:r>
              <a:endParaRPr lang="en-US" altLang="zh-CN" sz="1700" dirty="0" smtClean="0">
                <a:solidFill>
                  <a:schemeClr val="bg2">
                    <a:lumMod val="10000"/>
                  </a:schemeClr>
                </a:solidFill>
                <a:latin typeface="华文楷体" panose="02010600040101010101" pitchFamily="2" charset="-122"/>
                <a:ea typeface="华文楷体" panose="02010600040101010101" pitchFamily="2" charset="-122"/>
              </a:endParaRPr>
            </a:p>
          </p:txBody>
        </p:sp>
        <p:sp>
          <p:nvSpPr>
            <p:cNvPr id="14" name="对角圆角矩形 13"/>
            <p:cNvSpPr/>
            <p:nvPr/>
          </p:nvSpPr>
          <p:spPr>
            <a:xfrm>
              <a:off x="1010144" y="3145466"/>
              <a:ext cx="3797032" cy="381475"/>
            </a:xfrm>
            <a:prstGeom prst="round2DiagRect">
              <a:avLst>
                <a:gd name="adj1" fmla="val 30205"/>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r>
                <a:rPr lang="zh-CN" altLang="en-US" b="1" dirty="0" smtClean="0">
                  <a:solidFill>
                    <a:schemeClr val="bg1"/>
                  </a:solidFill>
                  <a:latin typeface="华文楷体" panose="02010600040101010101" pitchFamily="2" charset="-122"/>
                  <a:ea typeface="华文楷体" panose="02010600040101010101" pitchFamily="2" charset="-122"/>
                </a:rPr>
                <a:t>套保、套利管理制度</a:t>
              </a:r>
              <a:endParaRPr lang="zh-CN" altLang="en-US" b="1" dirty="0">
                <a:solidFill>
                  <a:schemeClr val="bg1"/>
                </a:solidFill>
                <a:latin typeface="华文楷体" panose="02010600040101010101" pitchFamily="2" charset="-122"/>
                <a:ea typeface="华文楷体" panose="02010600040101010101" pitchFamily="2" charset="-122"/>
              </a:endParaRPr>
            </a:p>
          </p:txBody>
        </p:sp>
      </p:grpSp>
      <p:sp>
        <p:nvSpPr>
          <p:cNvPr id="10" name="标题 9"/>
          <p:cNvSpPr>
            <a:spLocks noGrp="1"/>
          </p:cNvSpPr>
          <p:nvPr>
            <p:ph type="title"/>
          </p:nvPr>
        </p:nvSpPr>
        <p:spPr>
          <a:prstGeom prst="rect">
            <a:avLst/>
          </a:prstGeom>
        </p:spPr>
        <p:txBody>
          <a:bodyPr/>
          <a:lstStyle/>
          <a:p>
            <a:r>
              <a:rPr lang="zh-CN" altLang="en-US" dirty="0"/>
              <a:t>铁矿石国际化规则修改</a:t>
            </a:r>
            <a:endParaRPr lang="zh-CN" altLang="en-US" dirty="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THINKCELLSHAPEDONOTDELETE" val="pHLx38_2xVUimrBtWY57WWQ"/>
</p:tagLst>
</file>

<file path=ppt/tags/tag2.xml><?xml version="1.0" encoding="utf-8"?>
<p:tagLst xmlns:p="http://schemas.openxmlformats.org/presentationml/2006/main">
  <p:tag name="THINKCELLSHAPEDONOTDELETE" val="p9VYBmAq.jkK0VwmsANHBRA"/>
</p:tagLst>
</file>

<file path=ppt/tags/tag3.xml><?xml version="1.0" encoding="utf-8"?>
<p:tagLst xmlns:p="http://schemas.openxmlformats.org/presentationml/2006/main">
  <p:tag name="THINKCELLSHAPEDONOTDELETE" val="po143N_eBf0ehaw0dhb2zwA"/>
</p:tagLst>
</file>

<file path=ppt/tags/tag4.xml><?xml version="1.0" encoding="utf-8"?>
<p:tagLst xmlns:p="http://schemas.openxmlformats.org/presentationml/2006/main">
  <p:tag name="THINKCELLSHAPEDONOTDELETE" val="pPfToHIAxeUCN409zUPYAyA"/>
</p:tagLst>
</file>

<file path=ppt/tags/tag5.xml><?xml version="1.0" encoding="utf-8"?>
<p:tagLst xmlns:p="http://schemas.openxmlformats.org/presentationml/2006/main">
  <p:tag name="THINKCELLSHAPEDONOTDELETE" val="pQhlDkolMcUKGgzeSx1HDxg"/>
</p:tagLst>
</file>

<file path=ppt/theme/theme1.xml><?xml version="1.0" encoding="utf-8"?>
<a:theme xmlns:a="http://schemas.openxmlformats.org/drawingml/2006/main" name="25_Office 主题">
  <a:themeElements>
    <a:clrScheme name="2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1029970" rtl="0" eaLnBrk="1" fontAlgn="base" latinLnBrk="0" hangingPunct="1">
          <a:lnSpc>
            <a:spcPct val="100000"/>
          </a:lnSpc>
          <a:spcBef>
            <a:spcPct val="0"/>
          </a:spcBef>
          <a:spcAft>
            <a:spcPct val="0"/>
          </a:spcAft>
          <a:buClrTx/>
          <a:buSzTx/>
          <a:buFont typeface="Arial" panose="020B0604020202020204" pitchFamily="34" charset="0"/>
          <a:buNone/>
          <a:defRPr kumimoji="0" 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1029970" rtl="0" eaLnBrk="1" fontAlgn="base" latinLnBrk="0" hangingPunct="1">
          <a:lnSpc>
            <a:spcPct val="100000"/>
          </a:lnSpc>
          <a:spcBef>
            <a:spcPct val="0"/>
          </a:spcBef>
          <a:spcAft>
            <a:spcPct val="0"/>
          </a:spcAft>
          <a:buClrTx/>
          <a:buSzTx/>
          <a:buFont typeface="Arial" panose="020B0604020202020204" pitchFamily="34" charset="0"/>
          <a:buNone/>
          <a:defRPr kumimoji="0" 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1_Office 主题">
  <a:themeElements>
    <a:clrScheme name="9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1029970" rtl="0" eaLnBrk="1" fontAlgn="base" latinLnBrk="0" hangingPunct="1">
          <a:lnSpc>
            <a:spcPct val="100000"/>
          </a:lnSpc>
          <a:spcBef>
            <a:spcPct val="0"/>
          </a:spcBef>
          <a:spcAft>
            <a:spcPct val="0"/>
          </a:spcAft>
          <a:buClrTx/>
          <a:buSzTx/>
          <a:buFont typeface="Arial" panose="020B0604020202020204" pitchFamily="34" charset="0"/>
          <a:buNone/>
          <a:defRPr kumimoji="0" 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1029970" rtl="0" eaLnBrk="1" fontAlgn="base" latinLnBrk="0" hangingPunct="1">
          <a:lnSpc>
            <a:spcPct val="100000"/>
          </a:lnSpc>
          <a:spcBef>
            <a:spcPct val="0"/>
          </a:spcBef>
          <a:spcAft>
            <a:spcPct val="0"/>
          </a:spcAft>
          <a:buClrTx/>
          <a:buSzTx/>
          <a:buFont typeface="Arial" panose="020B0604020202020204" pitchFamily="34" charset="0"/>
          <a:buNone/>
          <a:defRPr kumimoji="0" 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9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5265</Words>
  <Application>WPS 演示</Application>
  <PresentationFormat>自定义</PresentationFormat>
  <Paragraphs>621</Paragraphs>
  <Slides>26</Slides>
  <Notes>1</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26</vt:i4>
      </vt:variant>
    </vt:vector>
  </HeadingPairs>
  <TitlesOfParts>
    <vt:vector size="47" baseType="lpstr">
      <vt:lpstr>Arial</vt:lpstr>
      <vt:lpstr>宋体</vt:lpstr>
      <vt:lpstr>Wingdings</vt:lpstr>
      <vt:lpstr>Calibri</vt:lpstr>
      <vt:lpstr>MS PGothic</vt:lpstr>
      <vt:lpstr>华文楷体</vt:lpstr>
      <vt:lpstr>Times New Roman</vt:lpstr>
      <vt:lpstr>微软雅黑</vt:lpstr>
      <vt:lpstr>幼圆</vt:lpstr>
      <vt:lpstr>Arial Unicode MS</vt:lpstr>
      <vt:lpstr>Calibri</vt:lpstr>
      <vt:lpstr>Open Sans Semibold</vt:lpstr>
      <vt:lpstr>Open Sans</vt:lpstr>
      <vt:lpstr>仿宋_GB2312</vt:lpstr>
      <vt:lpstr>Times New Roman</vt:lpstr>
      <vt:lpstr>Impact</vt:lpstr>
      <vt:lpstr>华文新魏</vt:lpstr>
      <vt:lpstr>Segoe Print</vt:lpstr>
      <vt:lpstr>仿宋</vt:lpstr>
      <vt:lpstr>25_Office 主题</vt:lpstr>
      <vt:lpstr>91_Office 主题</vt:lpstr>
      <vt:lpstr>PowerPoint 演示文稿</vt:lpstr>
      <vt:lpstr>PowerPoint 演示文稿</vt:lpstr>
      <vt:lpstr>PowerPoint 演示文稿</vt:lpstr>
      <vt:lpstr>铁矿石国际化监察制度制定原则</vt:lpstr>
      <vt:lpstr>铁矿石国际化监察制度制定原则</vt:lpstr>
      <vt:lpstr>铁矿石国际化监察制度制定原则</vt:lpstr>
      <vt:lpstr>铁矿石国际化监察制度制定原则</vt:lpstr>
      <vt:lpstr>铁矿石国际化规则修改</vt:lpstr>
      <vt:lpstr>铁矿石国际化规则修改</vt:lpstr>
      <vt:lpstr>铁矿石国际化业务办理流程</vt:lpstr>
      <vt:lpstr>铁矿石国际化业务办理流程</vt:lpstr>
      <vt:lpstr>PowerPoint 演示文稿</vt:lpstr>
      <vt:lpstr>保证金管理</vt:lpstr>
      <vt:lpstr>涨跌停板管理</vt:lpstr>
      <vt:lpstr>交易限额管理</vt:lpstr>
      <vt:lpstr>限仓管理</vt:lpstr>
      <vt:lpstr>套保管理</vt:lpstr>
      <vt:lpstr>套利管理</vt:lpstr>
      <vt:lpstr>大户报告</vt:lpstr>
      <vt:lpstr>强行平仓</vt:lpstr>
      <vt:lpstr>强制减仓</vt:lpstr>
      <vt:lpstr>异常交易管理</vt:lpstr>
      <vt:lpstr>异常交易管理</vt:lpstr>
      <vt:lpstr>实控账户管理</vt:lpstr>
      <vt:lpstr>大商所铁矿石VS 能源中心原油</vt:lpstr>
      <vt:lpstr>PowerPoint 演示文稿</vt:lpstr>
    </vt:vector>
  </TitlesOfParts>
  <Company>HermesBrand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Sam</dc:creator>
  <cp:lastModifiedBy>还差7块腹肌的沈大青</cp:lastModifiedBy>
  <cp:revision>1020</cp:revision>
  <dcterms:created xsi:type="dcterms:W3CDTF">2012-07-16T17:37:00Z</dcterms:created>
  <dcterms:modified xsi:type="dcterms:W3CDTF">2018-07-19T06:09:06Z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